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73.jpg" ContentType="image/jpg"/>
  <Override PartName="/ppt/media/image74.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10" r:id="rId6"/>
    <p:sldMasterId id="2147483719" r:id="rId7"/>
    <p:sldMasterId id="2147483749" r:id="rId8"/>
    <p:sldMasterId id="2147483761" r:id="rId9"/>
  </p:sldMasterIdLst>
  <p:notesMasterIdLst>
    <p:notesMasterId r:id="rId74"/>
  </p:notesMasterIdLst>
  <p:handoutMasterIdLst>
    <p:handoutMasterId r:id="rId75"/>
  </p:handoutMasterIdLst>
  <p:sldIdLst>
    <p:sldId id="295" r:id="rId10"/>
    <p:sldId id="297" r:id="rId11"/>
    <p:sldId id="280" r:id="rId12"/>
    <p:sldId id="352" r:id="rId13"/>
    <p:sldId id="283" r:id="rId14"/>
    <p:sldId id="314" r:id="rId15"/>
    <p:sldId id="291" r:id="rId16"/>
    <p:sldId id="564" r:id="rId17"/>
    <p:sldId id="274" r:id="rId18"/>
    <p:sldId id="289" r:id="rId19"/>
    <p:sldId id="321" r:id="rId20"/>
    <p:sldId id="322" r:id="rId21"/>
    <p:sldId id="380" r:id="rId22"/>
    <p:sldId id="290" r:id="rId23"/>
    <p:sldId id="286" r:id="rId24"/>
    <p:sldId id="327" r:id="rId25"/>
    <p:sldId id="263" r:id="rId26"/>
    <p:sldId id="400" r:id="rId27"/>
    <p:sldId id="354" r:id="rId28"/>
    <p:sldId id="431" r:id="rId29"/>
    <p:sldId id="308" r:id="rId30"/>
    <p:sldId id="461" r:id="rId31"/>
    <p:sldId id="299" r:id="rId32"/>
    <p:sldId id="306" r:id="rId33"/>
    <p:sldId id="433" r:id="rId34"/>
    <p:sldId id="438" r:id="rId35"/>
    <p:sldId id="304" r:id="rId36"/>
    <p:sldId id="350" r:id="rId37"/>
    <p:sldId id="305" r:id="rId38"/>
    <p:sldId id="307" r:id="rId39"/>
    <p:sldId id="298" r:id="rId40"/>
    <p:sldId id="360" r:id="rId41"/>
    <p:sldId id="359" r:id="rId42"/>
    <p:sldId id="368" r:id="rId43"/>
    <p:sldId id="371" r:id="rId44"/>
    <p:sldId id="375" r:id="rId45"/>
    <p:sldId id="377" r:id="rId46"/>
    <p:sldId id="384" r:id="rId47"/>
    <p:sldId id="386" r:id="rId48"/>
    <p:sldId id="387" r:id="rId49"/>
    <p:sldId id="463" r:id="rId50"/>
    <p:sldId id="389" r:id="rId51"/>
    <p:sldId id="393" r:id="rId52"/>
    <p:sldId id="391" r:id="rId53"/>
    <p:sldId id="351" r:id="rId54"/>
    <p:sldId id="397" r:id="rId55"/>
    <p:sldId id="428" r:id="rId56"/>
    <p:sldId id="336" r:id="rId57"/>
    <p:sldId id="349" r:id="rId58"/>
    <p:sldId id="426" r:id="rId59"/>
    <p:sldId id="293" r:id="rId60"/>
    <p:sldId id="502" r:id="rId61"/>
    <p:sldId id="503" r:id="rId62"/>
    <p:sldId id="545" r:id="rId63"/>
    <p:sldId id="465" r:id="rId64"/>
    <p:sldId id="544" r:id="rId65"/>
    <p:sldId id="546" r:id="rId66"/>
    <p:sldId id="466" r:id="rId67"/>
    <p:sldId id="534" r:id="rId68"/>
    <p:sldId id="547" r:id="rId69"/>
    <p:sldId id="548" r:id="rId70"/>
    <p:sldId id="535" r:id="rId71"/>
    <p:sldId id="537" r:id="rId72"/>
    <p:sldId id="39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lwadi, Kanisha" initials="GK" lastIdx="5" clrIdx="0">
    <p:extLst>
      <p:ext uri="{19B8F6BF-5375-455C-9EA6-DF929625EA0E}">
        <p15:presenceInfo xmlns:p15="http://schemas.microsoft.com/office/powerpoint/2012/main" userId="S-1-5-21-329068152-1454471165-1417001333-9477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70AD47"/>
    <a:srgbClr val="E7E6E6"/>
    <a:srgbClr val="FFFFFF"/>
    <a:srgbClr val="FECDF9"/>
    <a:srgbClr val="FFDCCC"/>
    <a:srgbClr val="D0CECE"/>
    <a:srgbClr val="000000"/>
    <a:srgbClr val="035587"/>
    <a:srgbClr val="6DB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83" autoAdjust="0"/>
    <p:restoredTop sz="79310" autoAdjust="0"/>
  </p:normalViewPr>
  <p:slideViewPr>
    <p:cSldViewPr snapToGrid="0">
      <p:cViewPr varScale="1">
        <p:scale>
          <a:sx n="54" d="100"/>
          <a:sy n="54" d="100"/>
        </p:scale>
        <p:origin x="760" y="40"/>
      </p:cViewPr>
      <p:guideLst/>
    </p:cSldViewPr>
  </p:slideViewPr>
  <p:outlineViewPr>
    <p:cViewPr>
      <p:scale>
        <a:sx n="33" d="100"/>
        <a:sy n="33" d="100"/>
      </p:scale>
      <p:origin x="0" y="-2792"/>
    </p:cViewPr>
  </p:outlineViewPr>
  <p:notesTextViewPr>
    <p:cViewPr>
      <p:scale>
        <a:sx n="75" d="100"/>
        <a:sy n="75" d="100"/>
      </p:scale>
      <p:origin x="0" y="0"/>
    </p:cViewPr>
  </p:notesTextViewPr>
  <p:sorterViewPr>
    <p:cViewPr>
      <p:scale>
        <a:sx n="66" d="100"/>
        <a:sy n="66" d="100"/>
      </p:scale>
      <p:origin x="0" y="-168"/>
    </p:cViewPr>
  </p:sorterViewPr>
  <p:notesViewPr>
    <p:cSldViewPr snapToGrid="0">
      <p:cViewPr varScale="1">
        <p:scale>
          <a:sx n="64" d="100"/>
          <a:sy n="64" d="100"/>
        </p:scale>
        <p:origin x="3180" y="5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D0A48-5240-465D-9D8E-D159DE87E0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0A759C6-B4B7-4E4F-A13B-0C5CB3F6C32B}">
      <dgm:prSet phldrT="[Text]" custT="1"/>
      <dgm:spPr/>
      <dgm:t>
        <a:bodyPr anchor="ctr"/>
        <a:lstStyle/>
        <a:p>
          <a:pPr algn="ctr"/>
          <a:r>
            <a:rPr lang="en-US" sz="1600" dirty="0"/>
            <a:t>In-person communication</a:t>
          </a:r>
        </a:p>
      </dgm:t>
    </dgm:pt>
    <dgm:pt modelId="{1D00447E-0FBD-42C1-A25C-59682A8AA571}" type="parTrans" cxnId="{72D958D9-38D8-4B5F-82A7-8E83D83F1C97}">
      <dgm:prSet/>
      <dgm:spPr/>
      <dgm:t>
        <a:bodyPr/>
        <a:lstStyle/>
        <a:p>
          <a:pPr algn="ctr"/>
          <a:endParaRPr lang="en-US"/>
        </a:p>
      </dgm:t>
    </dgm:pt>
    <dgm:pt modelId="{536BE6A1-FD55-4FAD-A55C-96065A6F7DBE}" type="sibTrans" cxnId="{72D958D9-38D8-4B5F-82A7-8E83D83F1C97}">
      <dgm:prSet/>
      <dgm:spPr/>
      <dgm:t>
        <a:bodyPr/>
        <a:lstStyle/>
        <a:p>
          <a:pPr algn="ctr"/>
          <a:endParaRPr lang="en-US"/>
        </a:p>
      </dgm:t>
    </dgm:pt>
    <dgm:pt modelId="{8A5DF703-DC95-40FD-87AA-555FEFBEC8F1}">
      <dgm:prSet phldrT="[Text]" custT="1"/>
      <dgm:spPr/>
      <dgm:t>
        <a:bodyPr anchor="ctr"/>
        <a:lstStyle/>
        <a:p>
          <a:pPr algn="ctr"/>
          <a:r>
            <a:rPr lang="en-US" sz="1600" dirty="0"/>
            <a:t>Detail oriented</a:t>
          </a:r>
        </a:p>
      </dgm:t>
    </dgm:pt>
    <dgm:pt modelId="{06DBC1FC-8749-426A-B817-D71DBE61D4F3}" type="parTrans" cxnId="{699BA848-3534-4A09-8EBF-965DBB477957}">
      <dgm:prSet/>
      <dgm:spPr/>
      <dgm:t>
        <a:bodyPr/>
        <a:lstStyle/>
        <a:p>
          <a:pPr algn="ctr"/>
          <a:endParaRPr lang="en-US"/>
        </a:p>
      </dgm:t>
    </dgm:pt>
    <dgm:pt modelId="{06A26445-33A3-4018-92E2-CF1ACAF4F5ED}" type="sibTrans" cxnId="{699BA848-3534-4A09-8EBF-965DBB477957}">
      <dgm:prSet/>
      <dgm:spPr/>
      <dgm:t>
        <a:bodyPr/>
        <a:lstStyle/>
        <a:p>
          <a:pPr algn="ctr"/>
          <a:endParaRPr lang="en-US"/>
        </a:p>
      </dgm:t>
    </dgm:pt>
    <dgm:pt modelId="{E39CD3F5-DD20-46E9-B1E8-46F79D29CEE9}">
      <dgm:prSet phldrT="[Text]" custT="1"/>
      <dgm:spPr/>
      <dgm:t>
        <a:bodyPr anchor="ctr"/>
        <a:lstStyle/>
        <a:p>
          <a:pPr algn="ctr"/>
          <a:r>
            <a:rPr lang="en-US" sz="1600" dirty="0"/>
            <a:t>Prints! </a:t>
          </a:r>
          <a:r>
            <a:rPr lang="en-US" sz="1600" dirty="0">
              <a:sym typeface="Wingdings" panose="05000000000000000000" pitchFamily="2" charset="2"/>
            </a:rPr>
            <a:t></a:t>
          </a:r>
          <a:endParaRPr lang="en-US" sz="1600" dirty="0"/>
        </a:p>
      </dgm:t>
    </dgm:pt>
    <dgm:pt modelId="{5A3056B6-55BC-40B8-B0FA-742D28F27001}" type="parTrans" cxnId="{CD89EBBA-10A7-4479-BF6B-4EA2270E80A8}">
      <dgm:prSet/>
      <dgm:spPr/>
      <dgm:t>
        <a:bodyPr/>
        <a:lstStyle/>
        <a:p>
          <a:pPr algn="ctr"/>
          <a:endParaRPr lang="en-US"/>
        </a:p>
      </dgm:t>
    </dgm:pt>
    <dgm:pt modelId="{F93E4EA4-2ACD-444F-9074-BBD7F26D8103}" type="sibTrans" cxnId="{CD89EBBA-10A7-4479-BF6B-4EA2270E80A8}">
      <dgm:prSet/>
      <dgm:spPr/>
      <dgm:t>
        <a:bodyPr/>
        <a:lstStyle/>
        <a:p>
          <a:pPr algn="ctr"/>
          <a:endParaRPr lang="en-US"/>
        </a:p>
      </dgm:t>
    </dgm:pt>
    <dgm:pt modelId="{FC7086C8-DA45-4E72-A06A-BE34668EF1EA}">
      <dgm:prSet phldrT="[Text]" custT="1"/>
      <dgm:spPr/>
      <dgm:t>
        <a:bodyPr anchor="ctr"/>
        <a:lstStyle/>
        <a:p>
          <a:pPr algn="ctr"/>
          <a:endParaRPr lang="en-US" sz="1600" dirty="0"/>
        </a:p>
        <a:p>
          <a:pPr algn="ctr"/>
          <a:r>
            <a:rPr lang="en-US" sz="1600" dirty="0"/>
            <a:t>Preferred Style: Phone calls, personal interaction</a:t>
          </a:r>
        </a:p>
      </dgm:t>
    </dgm:pt>
    <dgm:pt modelId="{EBB05D60-B056-48B3-AD21-753099EF58E5}" type="parTrans" cxnId="{65597D90-DB74-40DE-9FE2-A2C3C31810EB}">
      <dgm:prSet/>
      <dgm:spPr/>
      <dgm:t>
        <a:bodyPr/>
        <a:lstStyle/>
        <a:p>
          <a:pPr algn="ctr"/>
          <a:endParaRPr lang="en-US"/>
        </a:p>
      </dgm:t>
    </dgm:pt>
    <dgm:pt modelId="{91365BC0-9EC0-48B2-B219-EDB6D30FFF49}" type="sibTrans" cxnId="{65597D90-DB74-40DE-9FE2-A2C3C31810EB}">
      <dgm:prSet/>
      <dgm:spPr/>
      <dgm:t>
        <a:bodyPr/>
        <a:lstStyle/>
        <a:p>
          <a:pPr algn="ctr"/>
          <a:endParaRPr lang="en-US"/>
        </a:p>
      </dgm:t>
    </dgm:pt>
    <dgm:pt modelId="{2F7C153E-1A94-4419-A56D-2EDA8A1FBF89}" type="pres">
      <dgm:prSet presAssocID="{7A4D0A48-5240-465D-9D8E-D159DE87E063}" presName="vert0" presStyleCnt="0">
        <dgm:presLayoutVars>
          <dgm:dir/>
          <dgm:animOne val="branch"/>
          <dgm:animLvl val="lvl"/>
        </dgm:presLayoutVars>
      </dgm:prSet>
      <dgm:spPr/>
    </dgm:pt>
    <dgm:pt modelId="{8CC06F97-9D1A-465C-98F7-339A5C976B2C}" type="pres">
      <dgm:prSet presAssocID="{B0A759C6-B4B7-4E4F-A13B-0C5CB3F6C32B}" presName="thickLine" presStyleLbl="alignNode1" presStyleIdx="0" presStyleCnt="4"/>
      <dgm:spPr/>
    </dgm:pt>
    <dgm:pt modelId="{2C7BFE2D-B863-49FB-B19E-8CD6AFAD7000}" type="pres">
      <dgm:prSet presAssocID="{B0A759C6-B4B7-4E4F-A13B-0C5CB3F6C32B}" presName="horz1" presStyleCnt="0"/>
      <dgm:spPr/>
    </dgm:pt>
    <dgm:pt modelId="{E88070DA-F9F9-4D41-BD1D-D12CD3DEB556}" type="pres">
      <dgm:prSet presAssocID="{B0A759C6-B4B7-4E4F-A13B-0C5CB3F6C32B}" presName="tx1" presStyleLbl="revTx" presStyleIdx="0" presStyleCnt="4"/>
      <dgm:spPr/>
    </dgm:pt>
    <dgm:pt modelId="{1891CD4A-1C77-42A0-8F50-CC3A941F427A}" type="pres">
      <dgm:prSet presAssocID="{B0A759C6-B4B7-4E4F-A13B-0C5CB3F6C32B}" presName="vert1" presStyleCnt="0"/>
      <dgm:spPr/>
    </dgm:pt>
    <dgm:pt modelId="{A84F2ACF-706E-4609-830D-6DF8DF7B1D04}" type="pres">
      <dgm:prSet presAssocID="{8A5DF703-DC95-40FD-87AA-555FEFBEC8F1}" presName="thickLine" presStyleLbl="alignNode1" presStyleIdx="1" presStyleCnt="4"/>
      <dgm:spPr/>
    </dgm:pt>
    <dgm:pt modelId="{B80DBDE3-C967-4956-93FC-15278BFCA4A7}" type="pres">
      <dgm:prSet presAssocID="{8A5DF703-DC95-40FD-87AA-555FEFBEC8F1}" presName="horz1" presStyleCnt="0"/>
      <dgm:spPr/>
    </dgm:pt>
    <dgm:pt modelId="{39F620B5-08C7-4815-94C8-B0F7F138BA06}" type="pres">
      <dgm:prSet presAssocID="{8A5DF703-DC95-40FD-87AA-555FEFBEC8F1}" presName="tx1" presStyleLbl="revTx" presStyleIdx="1" presStyleCnt="4"/>
      <dgm:spPr/>
    </dgm:pt>
    <dgm:pt modelId="{2A4423A2-5D4F-4FD1-9FE2-B25E7E1CD606}" type="pres">
      <dgm:prSet presAssocID="{8A5DF703-DC95-40FD-87AA-555FEFBEC8F1}" presName="vert1" presStyleCnt="0"/>
      <dgm:spPr/>
    </dgm:pt>
    <dgm:pt modelId="{969916A5-6368-4381-9333-1C86F9D91BC8}" type="pres">
      <dgm:prSet presAssocID="{E39CD3F5-DD20-46E9-B1E8-46F79D29CEE9}" presName="thickLine" presStyleLbl="alignNode1" presStyleIdx="2" presStyleCnt="4"/>
      <dgm:spPr/>
    </dgm:pt>
    <dgm:pt modelId="{4B48030B-C021-41AA-B5D5-501C53A9E00E}" type="pres">
      <dgm:prSet presAssocID="{E39CD3F5-DD20-46E9-B1E8-46F79D29CEE9}" presName="horz1" presStyleCnt="0"/>
      <dgm:spPr/>
    </dgm:pt>
    <dgm:pt modelId="{654B9E88-6561-479D-BDE7-36BE3A132CAE}" type="pres">
      <dgm:prSet presAssocID="{E39CD3F5-DD20-46E9-B1E8-46F79D29CEE9}" presName="tx1" presStyleLbl="revTx" presStyleIdx="2" presStyleCnt="4"/>
      <dgm:spPr/>
    </dgm:pt>
    <dgm:pt modelId="{6C0D6442-BFC2-490A-8CF1-AAD31583B227}" type="pres">
      <dgm:prSet presAssocID="{E39CD3F5-DD20-46E9-B1E8-46F79D29CEE9}" presName="vert1" presStyleCnt="0"/>
      <dgm:spPr/>
    </dgm:pt>
    <dgm:pt modelId="{46BC6F8C-30A5-4C93-9C21-82D2AB03F71C}" type="pres">
      <dgm:prSet presAssocID="{FC7086C8-DA45-4E72-A06A-BE34668EF1EA}" presName="thickLine" presStyleLbl="alignNode1" presStyleIdx="3" presStyleCnt="4"/>
      <dgm:spPr/>
    </dgm:pt>
    <dgm:pt modelId="{4E4B6202-CE55-4871-90AD-1F6AE184A9ED}" type="pres">
      <dgm:prSet presAssocID="{FC7086C8-DA45-4E72-A06A-BE34668EF1EA}" presName="horz1" presStyleCnt="0"/>
      <dgm:spPr/>
    </dgm:pt>
    <dgm:pt modelId="{73A7C491-7030-4E4E-A1BF-083199E34AE0}" type="pres">
      <dgm:prSet presAssocID="{FC7086C8-DA45-4E72-A06A-BE34668EF1EA}" presName="tx1" presStyleLbl="revTx" presStyleIdx="3" presStyleCnt="4"/>
      <dgm:spPr/>
    </dgm:pt>
    <dgm:pt modelId="{99E5BC64-CDA0-4E31-81C4-32D7F7CDCAC7}" type="pres">
      <dgm:prSet presAssocID="{FC7086C8-DA45-4E72-A06A-BE34668EF1EA}" presName="vert1" presStyleCnt="0"/>
      <dgm:spPr/>
    </dgm:pt>
  </dgm:ptLst>
  <dgm:cxnLst>
    <dgm:cxn modelId="{AE554124-54E0-46B2-B81F-413F4C23E60A}" type="presOf" srcId="{B0A759C6-B4B7-4E4F-A13B-0C5CB3F6C32B}" destId="{E88070DA-F9F9-4D41-BD1D-D12CD3DEB556}" srcOrd="0" destOrd="0" presId="urn:microsoft.com/office/officeart/2008/layout/LinedList"/>
    <dgm:cxn modelId="{0AF9A132-64A7-493E-A63E-D6157F11FA16}" type="presOf" srcId="{FC7086C8-DA45-4E72-A06A-BE34668EF1EA}" destId="{73A7C491-7030-4E4E-A1BF-083199E34AE0}" srcOrd="0" destOrd="0" presId="urn:microsoft.com/office/officeart/2008/layout/LinedList"/>
    <dgm:cxn modelId="{2F931434-3F81-437E-8168-6226AC244649}" type="presOf" srcId="{E39CD3F5-DD20-46E9-B1E8-46F79D29CEE9}" destId="{654B9E88-6561-479D-BDE7-36BE3A132CAE}" srcOrd="0" destOrd="0" presId="urn:microsoft.com/office/officeart/2008/layout/LinedList"/>
    <dgm:cxn modelId="{699BA848-3534-4A09-8EBF-965DBB477957}" srcId="{7A4D0A48-5240-465D-9D8E-D159DE87E063}" destId="{8A5DF703-DC95-40FD-87AA-555FEFBEC8F1}" srcOrd="1" destOrd="0" parTransId="{06DBC1FC-8749-426A-B817-D71DBE61D4F3}" sibTransId="{06A26445-33A3-4018-92E2-CF1ACAF4F5ED}"/>
    <dgm:cxn modelId="{E674866A-589C-4B40-86C7-026602A90556}" type="presOf" srcId="{7A4D0A48-5240-465D-9D8E-D159DE87E063}" destId="{2F7C153E-1A94-4419-A56D-2EDA8A1FBF89}" srcOrd="0" destOrd="0" presId="urn:microsoft.com/office/officeart/2008/layout/LinedList"/>
    <dgm:cxn modelId="{A3000878-7132-4B66-80B5-C4D88216169D}" type="presOf" srcId="{8A5DF703-DC95-40FD-87AA-555FEFBEC8F1}" destId="{39F620B5-08C7-4815-94C8-B0F7F138BA06}" srcOrd="0" destOrd="0" presId="urn:microsoft.com/office/officeart/2008/layout/LinedList"/>
    <dgm:cxn modelId="{65597D90-DB74-40DE-9FE2-A2C3C31810EB}" srcId="{7A4D0A48-5240-465D-9D8E-D159DE87E063}" destId="{FC7086C8-DA45-4E72-A06A-BE34668EF1EA}" srcOrd="3" destOrd="0" parTransId="{EBB05D60-B056-48B3-AD21-753099EF58E5}" sibTransId="{91365BC0-9EC0-48B2-B219-EDB6D30FFF49}"/>
    <dgm:cxn modelId="{CD89EBBA-10A7-4479-BF6B-4EA2270E80A8}" srcId="{7A4D0A48-5240-465D-9D8E-D159DE87E063}" destId="{E39CD3F5-DD20-46E9-B1E8-46F79D29CEE9}" srcOrd="2" destOrd="0" parTransId="{5A3056B6-55BC-40B8-B0FA-742D28F27001}" sibTransId="{F93E4EA4-2ACD-444F-9074-BBD7F26D8103}"/>
    <dgm:cxn modelId="{72D958D9-38D8-4B5F-82A7-8E83D83F1C97}" srcId="{7A4D0A48-5240-465D-9D8E-D159DE87E063}" destId="{B0A759C6-B4B7-4E4F-A13B-0C5CB3F6C32B}" srcOrd="0" destOrd="0" parTransId="{1D00447E-0FBD-42C1-A25C-59682A8AA571}" sibTransId="{536BE6A1-FD55-4FAD-A55C-96065A6F7DBE}"/>
    <dgm:cxn modelId="{648A24B5-2608-4E2D-B07C-E140A337B44D}" type="presParOf" srcId="{2F7C153E-1A94-4419-A56D-2EDA8A1FBF89}" destId="{8CC06F97-9D1A-465C-98F7-339A5C976B2C}" srcOrd="0" destOrd="0" presId="urn:microsoft.com/office/officeart/2008/layout/LinedList"/>
    <dgm:cxn modelId="{25A2CE5C-45D9-441A-9C6A-28914D762577}" type="presParOf" srcId="{2F7C153E-1A94-4419-A56D-2EDA8A1FBF89}" destId="{2C7BFE2D-B863-49FB-B19E-8CD6AFAD7000}" srcOrd="1" destOrd="0" presId="urn:microsoft.com/office/officeart/2008/layout/LinedList"/>
    <dgm:cxn modelId="{AE77ECEF-B28A-4B7A-9E40-67B8CCA42C40}" type="presParOf" srcId="{2C7BFE2D-B863-49FB-B19E-8CD6AFAD7000}" destId="{E88070DA-F9F9-4D41-BD1D-D12CD3DEB556}" srcOrd="0" destOrd="0" presId="urn:microsoft.com/office/officeart/2008/layout/LinedList"/>
    <dgm:cxn modelId="{36735698-B8FD-4228-8FDA-ED62FF12CF10}" type="presParOf" srcId="{2C7BFE2D-B863-49FB-B19E-8CD6AFAD7000}" destId="{1891CD4A-1C77-42A0-8F50-CC3A941F427A}" srcOrd="1" destOrd="0" presId="urn:microsoft.com/office/officeart/2008/layout/LinedList"/>
    <dgm:cxn modelId="{D1B871C3-2E2B-4EBF-8CF7-A604159303A9}" type="presParOf" srcId="{2F7C153E-1A94-4419-A56D-2EDA8A1FBF89}" destId="{A84F2ACF-706E-4609-830D-6DF8DF7B1D04}" srcOrd="2" destOrd="0" presId="urn:microsoft.com/office/officeart/2008/layout/LinedList"/>
    <dgm:cxn modelId="{91E9BBF1-BEF0-43FC-8D94-B0F6A09DCD1B}" type="presParOf" srcId="{2F7C153E-1A94-4419-A56D-2EDA8A1FBF89}" destId="{B80DBDE3-C967-4956-93FC-15278BFCA4A7}" srcOrd="3" destOrd="0" presId="urn:microsoft.com/office/officeart/2008/layout/LinedList"/>
    <dgm:cxn modelId="{30FDEE33-48E2-4149-B68F-E77FC0F7FF6A}" type="presParOf" srcId="{B80DBDE3-C967-4956-93FC-15278BFCA4A7}" destId="{39F620B5-08C7-4815-94C8-B0F7F138BA06}" srcOrd="0" destOrd="0" presId="urn:microsoft.com/office/officeart/2008/layout/LinedList"/>
    <dgm:cxn modelId="{8DD637AB-E857-4E98-9761-7D20BC1DB251}" type="presParOf" srcId="{B80DBDE3-C967-4956-93FC-15278BFCA4A7}" destId="{2A4423A2-5D4F-4FD1-9FE2-B25E7E1CD606}" srcOrd="1" destOrd="0" presId="urn:microsoft.com/office/officeart/2008/layout/LinedList"/>
    <dgm:cxn modelId="{4394AA1E-1B4A-42C2-A3B8-7BA0C0776933}" type="presParOf" srcId="{2F7C153E-1A94-4419-A56D-2EDA8A1FBF89}" destId="{969916A5-6368-4381-9333-1C86F9D91BC8}" srcOrd="4" destOrd="0" presId="urn:microsoft.com/office/officeart/2008/layout/LinedList"/>
    <dgm:cxn modelId="{AAEF05F0-DCEB-4962-AB2C-6F6321441592}" type="presParOf" srcId="{2F7C153E-1A94-4419-A56D-2EDA8A1FBF89}" destId="{4B48030B-C021-41AA-B5D5-501C53A9E00E}" srcOrd="5" destOrd="0" presId="urn:microsoft.com/office/officeart/2008/layout/LinedList"/>
    <dgm:cxn modelId="{71C8C783-16D9-491F-AB4A-4C278C4E51AF}" type="presParOf" srcId="{4B48030B-C021-41AA-B5D5-501C53A9E00E}" destId="{654B9E88-6561-479D-BDE7-36BE3A132CAE}" srcOrd="0" destOrd="0" presId="urn:microsoft.com/office/officeart/2008/layout/LinedList"/>
    <dgm:cxn modelId="{C535E78A-C498-4B96-AE32-42508E3C3B47}" type="presParOf" srcId="{4B48030B-C021-41AA-B5D5-501C53A9E00E}" destId="{6C0D6442-BFC2-490A-8CF1-AAD31583B227}" srcOrd="1" destOrd="0" presId="urn:microsoft.com/office/officeart/2008/layout/LinedList"/>
    <dgm:cxn modelId="{1EBF902A-698D-43A1-A23F-775EEA25605E}" type="presParOf" srcId="{2F7C153E-1A94-4419-A56D-2EDA8A1FBF89}" destId="{46BC6F8C-30A5-4C93-9C21-82D2AB03F71C}" srcOrd="6" destOrd="0" presId="urn:microsoft.com/office/officeart/2008/layout/LinedList"/>
    <dgm:cxn modelId="{741F3F86-9580-4397-B99D-203A35B90257}" type="presParOf" srcId="{2F7C153E-1A94-4419-A56D-2EDA8A1FBF89}" destId="{4E4B6202-CE55-4871-90AD-1F6AE184A9ED}" srcOrd="7" destOrd="0" presId="urn:microsoft.com/office/officeart/2008/layout/LinedList"/>
    <dgm:cxn modelId="{64B52630-85C6-43DC-A2C2-DBCE848B027E}" type="presParOf" srcId="{4E4B6202-CE55-4871-90AD-1F6AE184A9ED}" destId="{73A7C491-7030-4E4E-A1BF-083199E34AE0}" srcOrd="0" destOrd="0" presId="urn:microsoft.com/office/officeart/2008/layout/LinedList"/>
    <dgm:cxn modelId="{E87733B2-DEE8-431B-943F-6F2438CC3497}" type="presParOf" srcId="{4E4B6202-CE55-4871-90AD-1F6AE184A9ED}" destId="{99E5BC64-CDA0-4E31-81C4-32D7F7CDCAC7}"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4D0A48-5240-465D-9D8E-D159DE87E0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0A759C6-B4B7-4E4F-A13B-0C5CB3F6C32B}">
      <dgm:prSet phldrT="[Text]" custT="1"/>
      <dgm:spPr/>
      <dgm:t>
        <a:bodyPr anchor="ctr"/>
        <a:lstStyle/>
        <a:p>
          <a:pPr algn="ctr"/>
          <a:r>
            <a:rPr lang="en-US" sz="1600" dirty="0"/>
            <a:t>Structured approach</a:t>
          </a:r>
        </a:p>
      </dgm:t>
    </dgm:pt>
    <dgm:pt modelId="{1D00447E-0FBD-42C1-A25C-59682A8AA571}" type="parTrans" cxnId="{72D958D9-38D8-4B5F-82A7-8E83D83F1C97}">
      <dgm:prSet/>
      <dgm:spPr/>
      <dgm:t>
        <a:bodyPr/>
        <a:lstStyle/>
        <a:p>
          <a:pPr algn="ctr"/>
          <a:endParaRPr lang="en-US"/>
        </a:p>
      </dgm:t>
    </dgm:pt>
    <dgm:pt modelId="{536BE6A1-FD55-4FAD-A55C-96065A6F7DBE}" type="sibTrans" cxnId="{72D958D9-38D8-4B5F-82A7-8E83D83F1C97}">
      <dgm:prSet/>
      <dgm:spPr/>
      <dgm:t>
        <a:bodyPr/>
        <a:lstStyle/>
        <a:p>
          <a:pPr algn="ctr"/>
          <a:endParaRPr lang="en-US"/>
        </a:p>
      </dgm:t>
    </dgm:pt>
    <dgm:pt modelId="{528E8E65-434F-40B6-BAEA-B5151BFBB562}">
      <dgm:prSet phldrT="[Text]" custT="1"/>
      <dgm:spPr/>
      <dgm:t>
        <a:bodyPr anchor="ctr"/>
        <a:lstStyle/>
        <a:p>
          <a:pPr algn="ctr"/>
          <a:r>
            <a:rPr lang="en-US" sz="1600" dirty="0"/>
            <a:t>Exploratory and hands on approach</a:t>
          </a:r>
        </a:p>
      </dgm:t>
    </dgm:pt>
    <dgm:pt modelId="{192B1CAA-43D6-44CE-A33F-D8F7ED94D0A0}" type="parTrans" cxnId="{8A8F133F-340D-4578-AA04-7D04791E6B68}">
      <dgm:prSet/>
      <dgm:spPr/>
      <dgm:t>
        <a:bodyPr/>
        <a:lstStyle/>
        <a:p>
          <a:endParaRPr lang="en-US"/>
        </a:p>
      </dgm:t>
    </dgm:pt>
    <dgm:pt modelId="{7465683C-57B6-4D91-96C3-C6FFF188E763}" type="sibTrans" cxnId="{8A8F133F-340D-4578-AA04-7D04791E6B68}">
      <dgm:prSet/>
      <dgm:spPr/>
      <dgm:t>
        <a:bodyPr/>
        <a:lstStyle/>
        <a:p>
          <a:endParaRPr lang="en-US"/>
        </a:p>
      </dgm:t>
    </dgm:pt>
    <dgm:pt modelId="{96FDA5D7-F728-4419-9BD6-A5ECD761685E}">
      <dgm:prSet phldrT="[Text]" custT="1"/>
      <dgm:spPr/>
      <dgm:t>
        <a:bodyPr anchor="ctr"/>
        <a:lstStyle/>
        <a:p>
          <a:pPr algn="ctr"/>
          <a:r>
            <a:rPr lang="en-US" sz="1600" dirty="0"/>
            <a:t>Link key messaging to the broader picture</a:t>
          </a:r>
        </a:p>
      </dgm:t>
    </dgm:pt>
    <dgm:pt modelId="{72EF0866-892D-4E6D-955F-546F87750B40}" type="parTrans" cxnId="{E8A5D3AE-67B5-4EC1-9B31-60B974236A55}">
      <dgm:prSet/>
      <dgm:spPr/>
      <dgm:t>
        <a:bodyPr/>
        <a:lstStyle/>
        <a:p>
          <a:endParaRPr lang="en-US"/>
        </a:p>
      </dgm:t>
    </dgm:pt>
    <dgm:pt modelId="{F5DF9693-68B0-4EA1-92D0-8ADD6F4B19B3}" type="sibTrans" cxnId="{E8A5D3AE-67B5-4EC1-9B31-60B974236A55}">
      <dgm:prSet/>
      <dgm:spPr/>
      <dgm:t>
        <a:bodyPr/>
        <a:lstStyle/>
        <a:p>
          <a:endParaRPr lang="en-US"/>
        </a:p>
      </dgm:t>
    </dgm:pt>
    <dgm:pt modelId="{D7D3BAF1-504B-41E3-B390-4C6772AB861A}">
      <dgm:prSet phldrT="[Text]" custT="1"/>
      <dgm:spPr/>
      <dgm:t>
        <a:bodyPr anchor="ctr"/>
        <a:lstStyle/>
        <a:p>
          <a:pPr algn="ctr"/>
          <a:r>
            <a:rPr lang="en-US" sz="1600" dirty="0"/>
            <a:t>Preferred Style: Email/Voice mail</a:t>
          </a:r>
        </a:p>
      </dgm:t>
    </dgm:pt>
    <dgm:pt modelId="{CC801E0C-B183-41CF-B06B-65BFCA7B38CA}" type="parTrans" cxnId="{10AAC26B-6E0C-4261-BFB0-889A333D4C76}">
      <dgm:prSet/>
      <dgm:spPr/>
      <dgm:t>
        <a:bodyPr/>
        <a:lstStyle/>
        <a:p>
          <a:endParaRPr lang="en-US"/>
        </a:p>
      </dgm:t>
    </dgm:pt>
    <dgm:pt modelId="{EAEB6F13-1B1A-4D85-AB44-1628AB1135B2}" type="sibTrans" cxnId="{10AAC26B-6E0C-4261-BFB0-889A333D4C76}">
      <dgm:prSet/>
      <dgm:spPr/>
      <dgm:t>
        <a:bodyPr/>
        <a:lstStyle/>
        <a:p>
          <a:endParaRPr lang="en-US"/>
        </a:p>
      </dgm:t>
    </dgm:pt>
    <dgm:pt modelId="{2F7C153E-1A94-4419-A56D-2EDA8A1FBF89}" type="pres">
      <dgm:prSet presAssocID="{7A4D0A48-5240-465D-9D8E-D159DE87E063}" presName="vert0" presStyleCnt="0">
        <dgm:presLayoutVars>
          <dgm:dir/>
          <dgm:animOne val="branch"/>
          <dgm:animLvl val="lvl"/>
        </dgm:presLayoutVars>
      </dgm:prSet>
      <dgm:spPr/>
    </dgm:pt>
    <dgm:pt modelId="{8CC06F97-9D1A-465C-98F7-339A5C976B2C}" type="pres">
      <dgm:prSet presAssocID="{B0A759C6-B4B7-4E4F-A13B-0C5CB3F6C32B}" presName="thickLine" presStyleLbl="alignNode1" presStyleIdx="0" presStyleCnt="4"/>
      <dgm:spPr/>
    </dgm:pt>
    <dgm:pt modelId="{2C7BFE2D-B863-49FB-B19E-8CD6AFAD7000}" type="pres">
      <dgm:prSet presAssocID="{B0A759C6-B4B7-4E4F-A13B-0C5CB3F6C32B}" presName="horz1" presStyleCnt="0"/>
      <dgm:spPr/>
    </dgm:pt>
    <dgm:pt modelId="{E88070DA-F9F9-4D41-BD1D-D12CD3DEB556}" type="pres">
      <dgm:prSet presAssocID="{B0A759C6-B4B7-4E4F-A13B-0C5CB3F6C32B}" presName="tx1" presStyleLbl="revTx" presStyleIdx="0" presStyleCnt="4"/>
      <dgm:spPr/>
    </dgm:pt>
    <dgm:pt modelId="{1891CD4A-1C77-42A0-8F50-CC3A941F427A}" type="pres">
      <dgm:prSet presAssocID="{B0A759C6-B4B7-4E4F-A13B-0C5CB3F6C32B}" presName="vert1" presStyleCnt="0"/>
      <dgm:spPr/>
    </dgm:pt>
    <dgm:pt modelId="{47AFBD2A-C536-4991-9A00-734C6325A0E1}" type="pres">
      <dgm:prSet presAssocID="{528E8E65-434F-40B6-BAEA-B5151BFBB562}" presName="thickLine" presStyleLbl="alignNode1" presStyleIdx="1" presStyleCnt="4"/>
      <dgm:spPr/>
    </dgm:pt>
    <dgm:pt modelId="{D8376B2E-C297-42C6-A62A-41E436D34C7A}" type="pres">
      <dgm:prSet presAssocID="{528E8E65-434F-40B6-BAEA-B5151BFBB562}" presName="horz1" presStyleCnt="0"/>
      <dgm:spPr/>
    </dgm:pt>
    <dgm:pt modelId="{25269F4D-3802-49CF-B6F1-146E7C6F85BD}" type="pres">
      <dgm:prSet presAssocID="{528E8E65-434F-40B6-BAEA-B5151BFBB562}" presName="tx1" presStyleLbl="revTx" presStyleIdx="1" presStyleCnt="4"/>
      <dgm:spPr/>
    </dgm:pt>
    <dgm:pt modelId="{53E6C254-307B-4D71-BB68-3EB42042ADC0}" type="pres">
      <dgm:prSet presAssocID="{528E8E65-434F-40B6-BAEA-B5151BFBB562}" presName="vert1" presStyleCnt="0"/>
      <dgm:spPr/>
    </dgm:pt>
    <dgm:pt modelId="{C8DB73D0-995E-445B-86CE-02701ADDCBF5}" type="pres">
      <dgm:prSet presAssocID="{96FDA5D7-F728-4419-9BD6-A5ECD761685E}" presName="thickLine" presStyleLbl="alignNode1" presStyleIdx="2" presStyleCnt="4"/>
      <dgm:spPr/>
    </dgm:pt>
    <dgm:pt modelId="{D857746B-D23D-4175-844C-1F4E28EA33B7}" type="pres">
      <dgm:prSet presAssocID="{96FDA5D7-F728-4419-9BD6-A5ECD761685E}" presName="horz1" presStyleCnt="0"/>
      <dgm:spPr/>
    </dgm:pt>
    <dgm:pt modelId="{7E924CB3-CB96-4050-BC28-157EE7BF825F}" type="pres">
      <dgm:prSet presAssocID="{96FDA5D7-F728-4419-9BD6-A5ECD761685E}" presName="tx1" presStyleLbl="revTx" presStyleIdx="2" presStyleCnt="4"/>
      <dgm:spPr/>
    </dgm:pt>
    <dgm:pt modelId="{F163D05A-BE2E-4F88-A9A4-9BE31331778B}" type="pres">
      <dgm:prSet presAssocID="{96FDA5D7-F728-4419-9BD6-A5ECD761685E}" presName="vert1" presStyleCnt="0"/>
      <dgm:spPr/>
    </dgm:pt>
    <dgm:pt modelId="{5DBB7E7E-560D-4BD4-8BF3-FE57370F4164}" type="pres">
      <dgm:prSet presAssocID="{D7D3BAF1-504B-41E3-B390-4C6772AB861A}" presName="thickLine" presStyleLbl="alignNode1" presStyleIdx="3" presStyleCnt="4"/>
      <dgm:spPr/>
    </dgm:pt>
    <dgm:pt modelId="{5805D8FD-09DD-4EAA-A6AC-0EB1C1904A89}" type="pres">
      <dgm:prSet presAssocID="{D7D3BAF1-504B-41E3-B390-4C6772AB861A}" presName="horz1" presStyleCnt="0"/>
      <dgm:spPr/>
    </dgm:pt>
    <dgm:pt modelId="{219186C9-E5D1-4FEA-9DC2-934EDCD85B25}" type="pres">
      <dgm:prSet presAssocID="{D7D3BAF1-504B-41E3-B390-4C6772AB861A}" presName="tx1" presStyleLbl="revTx" presStyleIdx="3" presStyleCnt="4" custLinFactNeighborY="-15923"/>
      <dgm:spPr/>
    </dgm:pt>
    <dgm:pt modelId="{E4426AE1-369E-4527-8B0A-90229A9269D5}" type="pres">
      <dgm:prSet presAssocID="{D7D3BAF1-504B-41E3-B390-4C6772AB861A}" presName="vert1" presStyleCnt="0"/>
      <dgm:spPr/>
    </dgm:pt>
  </dgm:ptLst>
  <dgm:cxnLst>
    <dgm:cxn modelId="{AE554124-54E0-46B2-B81F-413F4C23E60A}" type="presOf" srcId="{B0A759C6-B4B7-4E4F-A13B-0C5CB3F6C32B}" destId="{E88070DA-F9F9-4D41-BD1D-D12CD3DEB556}" srcOrd="0" destOrd="0" presId="urn:microsoft.com/office/officeart/2008/layout/LinedList"/>
    <dgm:cxn modelId="{650A2038-6DC6-411C-834E-A3C727E2110A}" type="presOf" srcId="{96FDA5D7-F728-4419-9BD6-A5ECD761685E}" destId="{7E924CB3-CB96-4050-BC28-157EE7BF825F}" srcOrd="0" destOrd="0" presId="urn:microsoft.com/office/officeart/2008/layout/LinedList"/>
    <dgm:cxn modelId="{8A8F133F-340D-4578-AA04-7D04791E6B68}" srcId="{7A4D0A48-5240-465D-9D8E-D159DE87E063}" destId="{528E8E65-434F-40B6-BAEA-B5151BFBB562}" srcOrd="1" destOrd="0" parTransId="{192B1CAA-43D6-44CE-A33F-D8F7ED94D0A0}" sibTransId="{7465683C-57B6-4D91-96C3-C6FFF188E763}"/>
    <dgm:cxn modelId="{E674866A-589C-4B40-86C7-026602A90556}" type="presOf" srcId="{7A4D0A48-5240-465D-9D8E-D159DE87E063}" destId="{2F7C153E-1A94-4419-A56D-2EDA8A1FBF89}" srcOrd="0" destOrd="0" presId="urn:microsoft.com/office/officeart/2008/layout/LinedList"/>
    <dgm:cxn modelId="{10AAC26B-6E0C-4261-BFB0-889A333D4C76}" srcId="{7A4D0A48-5240-465D-9D8E-D159DE87E063}" destId="{D7D3BAF1-504B-41E3-B390-4C6772AB861A}" srcOrd="3" destOrd="0" parTransId="{CC801E0C-B183-41CF-B06B-65BFCA7B38CA}" sibTransId="{EAEB6F13-1B1A-4D85-AB44-1628AB1135B2}"/>
    <dgm:cxn modelId="{F6FCCD73-BB60-42A2-A385-7C375A6D38BB}" type="presOf" srcId="{528E8E65-434F-40B6-BAEA-B5151BFBB562}" destId="{25269F4D-3802-49CF-B6F1-146E7C6F85BD}" srcOrd="0" destOrd="0" presId="urn:microsoft.com/office/officeart/2008/layout/LinedList"/>
    <dgm:cxn modelId="{E8A5D3AE-67B5-4EC1-9B31-60B974236A55}" srcId="{7A4D0A48-5240-465D-9D8E-D159DE87E063}" destId="{96FDA5D7-F728-4419-9BD6-A5ECD761685E}" srcOrd="2" destOrd="0" parTransId="{72EF0866-892D-4E6D-955F-546F87750B40}" sibTransId="{F5DF9693-68B0-4EA1-92D0-8ADD6F4B19B3}"/>
    <dgm:cxn modelId="{6BE397C9-1B4B-480A-AFBD-B5BE1C378C8F}" type="presOf" srcId="{D7D3BAF1-504B-41E3-B390-4C6772AB861A}" destId="{219186C9-E5D1-4FEA-9DC2-934EDCD85B25}" srcOrd="0" destOrd="0" presId="urn:microsoft.com/office/officeart/2008/layout/LinedList"/>
    <dgm:cxn modelId="{72D958D9-38D8-4B5F-82A7-8E83D83F1C97}" srcId="{7A4D0A48-5240-465D-9D8E-D159DE87E063}" destId="{B0A759C6-B4B7-4E4F-A13B-0C5CB3F6C32B}" srcOrd="0" destOrd="0" parTransId="{1D00447E-0FBD-42C1-A25C-59682A8AA571}" sibTransId="{536BE6A1-FD55-4FAD-A55C-96065A6F7DBE}"/>
    <dgm:cxn modelId="{648A24B5-2608-4E2D-B07C-E140A337B44D}" type="presParOf" srcId="{2F7C153E-1A94-4419-A56D-2EDA8A1FBF89}" destId="{8CC06F97-9D1A-465C-98F7-339A5C976B2C}" srcOrd="0" destOrd="0" presId="urn:microsoft.com/office/officeart/2008/layout/LinedList"/>
    <dgm:cxn modelId="{25A2CE5C-45D9-441A-9C6A-28914D762577}" type="presParOf" srcId="{2F7C153E-1A94-4419-A56D-2EDA8A1FBF89}" destId="{2C7BFE2D-B863-49FB-B19E-8CD6AFAD7000}" srcOrd="1" destOrd="0" presId="urn:microsoft.com/office/officeart/2008/layout/LinedList"/>
    <dgm:cxn modelId="{AE77ECEF-B28A-4B7A-9E40-67B8CCA42C40}" type="presParOf" srcId="{2C7BFE2D-B863-49FB-B19E-8CD6AFAD7000}" destId="{E88070DA-F9F9-4D41-BD1D-D12CD3DEB556}" srcOrd="0" destOrd="0" presId="urn:microsoft.com/office/officeart/2008/layout/LinedList"/>
    <dgm:cxn modelId="{36735698-B8FD-4228-8FDA-ED62FF12CF10}" type="presParOf" srcId="{2C7BFE2D-B863-49FB-B19E-8CD6AFAD7000}" destId="{1891CD4A-1C77-42A0-8F50-CC3A941F427A}" srcOrd="1" destOrd="0" presId="urn:microsoft.com/office/officeart/2008/layout/LinedList"/>
    <dgm:cxn modelId="{29EE8A7E-3ABB-4A72-961C-634C4AB2DAA3}" type="presParOf" srcId="{2F7C153E-1A94-4419-A56D-2EDA8A1FBF89}" destId="{47AFBD2A-C536-4991-9A00-734C6325A0E1}" srcOrd="2" destOrd="0" presId="urn:microsoft.com/office/officeart/2008/layout/LinedList"/>
    <dgm:cxn modelId="{4F7B2642-6F89-413E-9D6F-7771446F2508}" type="presParOf" srcId="{2F7C153E-1A94-4419-A56D-2EDA8A1FBF89}" destId="{D8376B2E-C297-42C6-A62A-41E436D34C7A}" srcOrd="3" destOrd="0" presId="urn:microsoft.com/office/officeart/2008/layout/LinedList"/>
    <dgm:cxn modelId="{7D0D117D-FF3C-4F31-9FE5-E21312E6B09F}" type="presParOf" srcId="{D8376B2E-C297-42C6-A62A-41E436D34C7A}" destId="{25269F4D-3802-49CF-B6F1-146E7C6F85BD}" srcOrd="0" destOrd="0" presId="urn:microsoft.com/office/officeart/2008/layout/LinedList"/>
    <dgm:cxn modelId="{304B1A4F-A662-4FD8-BC9E-5DCE378741AF}" type="presParOf" srcId="{D8376B2E-C297-42C6-A62A-41E436D34C7A}" destId="{53E6C254-307B-4D71-BB68-3EB42042ADC0}" srcOrd="1" destOrd="0" presId="urn:microsoft.com/office/officeart/2008/layout/LinedList"/>
    <dgm:cxn modelId="{38963FF2-30DE-4BD8-B482-C0E94ED1F906}" type="presParOf" srcId="{2F7C153E-1A94-4419-A56D-2EDA8A1FBF89}" destId="{C8DB73D0-995E-445B-86CE-02701ADDCBF5}" srcOrd="4" destOrd="0" presId="urn:microsoft.com/office/officeart/2008/layout/LinedList"/>
    <dgm:cxn modelId="{5D2559BC-2E4C-4D04-AF6E-1C03D8CC9B9A}" type="presParOf" srcId="{2F7C153E-1A94-4419-A56D-2EDA8A1FBF89}" destId="{D857746B-D23D-4175-844C-1F4E28EA33B7}" srcOrd="5" destOrd="0" presId="urn:microsoft.com/office/officeart/2008/layout/LinedList"/>
    <dgm:cxn modelId="{063943A5-F1DF-421F-83E3-4252F4E3D1CB}" type="presParOf" srcId="{D857746B-D23D-4175-844C-1F4E28EA33B7}" destId="{7E924CB3-CB96-4050-BC28-157EE7BF825F}" srcOrd="0" destOrd="0" presId="urn:microsoft.com/office/officeart/2008/layout/LinedList"/>
    <dgm:cxn modelId="{F98C6F51-F12E-46B2-A32C-6BB930D3D21C}" type="presParOf" srcId="{D857746B-D23D-4175-844C-1F4E28EA33B7}" destId="{F163D05A-BE2E-4F88-A9A4-9BE31331778B}" srcOrd="1" destOrd="0" presId="urn:microsoft.com/office/officeart/2008/layout/LinedList"/>
    <dgm:cxn modelId="{616662C2-60C4-4216-9C71-B0B9B0613564}" type="presParOf" srcId="{2F7C153E-1A94-4419-A56D-2EDA8A1FBF89}" destId="{5DBB7E7E-560D-4BD4-8BF3-FE57370F4164}" srcOrd="6" destOrd="0" presId="urn:microsoft.com/office/officeart/2008/layout/LinedList"/>
    <dgm:cxn modelId="{B5A9B46F-AAFF-4413-A514-54A539AA13B1}" type="presParOf" srcId="{2F7C153E-1A94-4419-A56D-2EDA8A1FBF89}" destId="{5805D8FD-09DD-4EAA-A6AC-0EB1C1904A89}" srcOrd="7" destOrd="0" presId="urn:microsoft.com/office/officeart/2008/layout/LinedList"/>
    <dgm:cxn modelId="{5762B5BC-0F69-4452-8627-81B8ADBDD713}" type="presParOf" srcId="{5805D8FD-09DD-4EAA-A6AC-0EB1C1904A89}" destId="{219186C9-E5D1-4FEA-9DC2-934EDCD85B25}" srcOrd="0" destOrd="0" presId="urn:microsoft.com/office/officeart/2008/layout/LinedList"/>
    <dgm:cxn modelId="{010484A6-5776-4DC6-91CC-5D28FEDF75BA}" type="presParOf" srcId="{5805D8FD-09DD-4EAA-A6AC-0EB1C1904A89}" destId="{E4426AE1-369E-4527-8B0A-90229A9269D5}" srcOrd="1"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4D0A48-5240-465D-9D8E-D159DE87E0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0A759C6-B4B7-4E4F-A13B-0C5CB3F6C32B}">
      <dgm:prSet phldrT="[Text]" custT="1"/>
      <dgm:spPr/>
      <dgm:t>
        <a:bodyPr anchor="ctr"/>
        <a:lstStyle/>
        <a:p>
          <a:pPr algn="ctr"/>
          <a:r>
            <a:rPr lang="en-US" sz="1600" dirty="0"/>
            <a:t>Collaborative</a:t>
          </a:r>
        </a:p>
      </dgm:t>
    </dgm:pt>
    <dgm:pt modelId="{1D00447E-0FBD-42C1-A25C-59682A8AA571}" type="parTrans" cxnId="{72D958D9-38D8-4B5F-82A7-8E83D83F1C97}">
      <dgm:prSet/>
      <dgm:spPr/>
      <dgm:t>
        <a:bodyPr/>
        <a:lstStyle/>
        <a:p>
          <a:pPr algn="ctr"/>
          <a:endParaRPr lang="en-US"/>
        </a:p>
      </dgm:t>
    </dgm:pt>
    <dgm:pt modelId="{536BE6A1-FD55-4FAD-A55C-96065A6F7DBE}" type="sibTrans" cxnId="{72D958D9-38D8-4B5F-82A7-8E83D83F1C97}">
      <dgm:prSet/>
      <dgm:spPr/>
      <dgm:t>
        <a:bodyPr/>
        <a:lstStyle/>
        <a:p>
          <a:pPr algn="ctr"/>
          <a:endParaRPr lang="en-US"/>
        </a:p>
      </dgm:t>
    </dgm:pt>
    <dgm:pt modelId="{528E8E65-434F-40B6-BAEA-B5151BFBB562}">
      <dgm:prSet phldrT="[Text]" custT="1"/>
      <dgm:spPr/>
      <dgm:t>
        <a:bodyPr anchor="ctr"/>
        <a:lstStyle/>
        <a:p>
          <a:pPr algn="ctr"/>
          <a:r>
            <a:rPr lang="en-US" sz="1600" dirty="0"/>
            <a:t>Keep it short and crisp</a:t>
          </a:r>
        </a:p>
      </dgm:t>
    </dgm:pt>
    <dgm:pt modelId="{192B1CAA-43D6-44CE-A33F-D8F7ED94D0A0}" type="parTrans" cxnId="{8A8F133F-340D-4578-AA04-7D04791E6B68}">
      <dgm:prSet/>
      <dgm:spPr/>
      <dgm:t>
        <a:bodyPr/>
        <a:lstStyle/>
        <a:p>
          <a:endParaRPr lang="en-US"/>
        </a:p>
      </dgm:t>
    </dgm:pt>
    <dgm:pt modelId="{7465683C-57B6-4D91-96C3-C6FFF188E763}" type="sibTrans" cxnId="{8A8F133F-340D-4578-AA04-7D04791E6B68}">
      <dgm:prSet/>
      <dgm:spPr/>
      <dgm:t>
        <a:bodyPr/>
        <a:lstStyle/>
        <a:p>
          <a:endParaRPr lang="en-US"/>
        </a:p>
      </dgm:t>
    </dgm:pt>
    <dgm:pt modelId="{96FDA5D7-F728-4419-9BD6-A5ECD761685E}">
      <dgm:prSet phldrT="[Text]" custT="1"/>
      <dgm:spPr/>
      <dgm:t>
        <a:bodyPr anchor="ctr"/>
        <a:lstStyle/>
        <a:p>
          <a:pPr algn="ctr"/>
          <a:r>
            <a:rPr lang="en-US" sz="1600" dirty="0"/>
            <a:t>Hard hitting, bold messages to drive attention</a:t>
          </a:r>
        </a:p>
      </dgm:t>
    </dgm:pt>
    <dgm:pt modelId="{72EF0866-892D-4E6D-955F-546F87750B40}" type="parTrans" cxnId="{E8A5D3AE-67B5-4EC1-9B31-60B974236A55}">
      <dgm:prSet/>
      <dgm:spPr/>
      <dgm:t>
        <a:bodyPr/>
        <a:lstStyle/>
        <a:p>
          <a:endParaRPr lang="en-US"/>
        </a:p>
      </dgm:t>
    </dgm:pt>
    <dgm:pt modelId="{F5DF9693-68B0-4EA1-92D0-8ADD6F4B19B3}" type="sibTrans" cxnId="{E8A5D3AE-67B5-4EC1-9B31-60B974236A55}">
      <dgm:prSet/>
      <dgm:spPr/>
      <dgm:t>
        <a:bodyPr/>
        <a:lstStyle/>
        <a:p>
          <a:endParaRPr lang="en-US"/>
        </a:p>
      </dgm:t>
    </dgm:pt>
    <dgm:pt modelId="{D7D3BAF1-504B-41E3-B390-4C6772AB861A}">
      <dgm:prSet phldrT="[Text]" custT="1"/>
      <dgm:spPr/>
      <dgm:t>
        <a:bodyPr anchor="ctr"/>
        <a:lstStyle/>
        <a:p>
          <a:pPr algn="ctr"/>
          <a:r>
            <a:rPr lang="en-US" sz="1600" dirty="0"/>
            <a:t>Preferred Style: IM, Blogs, Videos, Social Media</a:t>
          </a:r>
        </a:p>
      </dgm:t>
    </dgm:pt>
    <dgm:pt modelId="{CC801E0C-B183-41CF-B06B-65BFCA7B38CA}" type="parTrans" cxnId="{10AAC26B-6E0C-4261-BFB0-889A333D4C76}">
      <dgm:prSet/>
      <dgm:spPr/>
      <dgm:t>
        <a:bodyPr/>
        <a:lstStyle/>
        <a:p>
          <a:endParaRPr lang="en-US"/>
        </a:p>
      </dgm:t>
    </dgm:pt>
    <dgm:pt modelId="{EAEB6F13-1B1A-4D85-AB44-1628AB1135B2}" type="sibTrans" cxnId="{10AAC26B-6E0C-4261-BFB0-889A333D4C76}">
      <dgm:prSet/>
      <dgm:spPr/>
      <dgm:t>
        <a:bodyPr/>
        <a:lstStyle/>
        <a:p>
          <a:endParaRPr lang="en-US"/>
        </a:p>
      </dgm:t>
    </dgm:pt>
    <dgm:pt modelId="{2F7C153E-1A94-4419-A56D-2EDA8A1FBF89}" type="pres">
      <dgm:prSet presAssocID="{7A4D0A48-5240-465D-9D8E-D159DE87E063}" presName="vert0" presStyleCnt="0">
        <dgm:presLayoutVars>
          <dgm:dir/>
          <dgm:animOne val="branch"/>
          <dgm:animLvl val="lvl"/>
        </dgm:presLayoutVars>
      </dgm:prSet>
      <dgm:spPr/>
    </dgm:pt>
    <dgm:pt modelId="{8CC06F97-9D1A-465C-98F7-339A5C976B2C}" type="pres">
      <dgm:prSet presAssocID="{B0A759C6-B4B7-4E4F-A13B-0C5CB3F6C32B}" presName="thickLine" presStyleLbl="alignNode1" presStyleIdx="0" presStyleCnt="4"/>
      <dgm:spPr/>
    </dgm:pt>
    <dgm:pt modelId="{2C7BFE2D-B863-49FB-B19E-8CD6AFAD7000}" type="pres">
      <dgm:prSet presAssocID="{B0A759C6-B4B7-4E4F-A13B-0C5CB3F6C32B}" presName="horz1" presStyleCnt="0"/>
      <dgm:spPr/>
    </dgm:pt>
    <dgm:pt modelId="{E88070DA-F9F9-4D41-BD1D-D12CD3DEB556}" type="pres">
      <dgm:prSet presAssocID="{B0A759C6-B4B7-4E4F-A13B-0C5CB3F6C32B}" presName="tx1" presStyleLbl="revTx" presStyleIdx="0" presStyleCnt="4"/>
      <dgm:spPr/>
    </dgm:pt>
    <dgm:pt modelId="{1891CD4A-1C77-42A0-8F50-CC3A941F427A}" type="pres">
      <dgm:prSet presAssocID="{B0A759C6-B4B7-4E4F-A13B-0C5CB3F6C32B}" presName="vert1" presStyleCnt="0"/>
      <dgm:spPr/>
    </dgm:pt>
    <dgm:pt modelId="{47AFBD2A-C536-4991-9A00-734C6325A0E1}" type="pres">
      <dgm:prSet presAssocID="{528E8E65-434F-40B6-BAEA-B5151BFBB562}" presName="thickLine" presStyleLbl="alignNode1" presStyleIdx="1" presStyleCnt="4"/>
      <dgm:spPr/>
    </dgm:pt>
    <dgm:pt modelId="{D8376B2E-C297-42C6-A62A-41E436D34C7A}" type="pres">
      <dgm:prSet presAssocID="{528E8E65-434F-40B6-BAEA-B5151BFBB562}" presName="horz1" presStyleCnt="0"/>
      <dgm:spPr/>
    </dgm:pt>
    <dgm:pt modelId="{25269F4D-3802-49CF-B6F1-146E7C6F85BD}" type="pres">
      <dgm:prSet presAssocID="{528E8E65-434F-40B6-BAEA-B5151BFBB562}" presName="tx1" presStyleLbl="revTx" presStyleIdx="1" presStyleCnt="4"/>
      <dgm:spPr/>
    </dgm:pt>
    <dgm:pt modelId="{53E6C254-307B-4D71-BB68-3EB42042ADC0}" type="pres">
      <dgm:prSet presAssocID="{528E8E65-434F-40B6-BAEA-B5151BFBB562}" presName="vert1" presStyleCnt="0"/>
      <dgm:spPr/>
    </dgm:pt>
    <dgm:pt modelId="{C8DB73D0-995E-445B-86CE-02701ADDCBF5}" type="pres">
      <dgm:prSet presAssocID="{96FDA5D7-F728-4419-9BD6-A5ECD761685E}" presName="thickLine" presStyleLbl="alignNode1" presStyleIdx="2" presStyleCnt="4"/>
      <dgm:spPr/>
    </dgm:pt>
    <dgm:pt modelId="{D857746B-D23D-4175-844C-1F4E28EA33B7}" type="pres">
      <dgm:prSet presAssocID="{96FDA5D7-F728-4419-9BD6-A5ECD761685E}" presName="horz1" presStyleCnt="0"/>
      <dgm:spPr/>
    </dgm:pt>
    <dgm:pt modelId="{7E924CB3-CB96-4050-BC28-157EE7BF825F}" type="pres">
      <dgm:prSet presAssocID="{96FDA5D7-F728-4419-9BD6-A5ECD761685E}" presName="tx1" presStyleLbl="revTx" presStyleIdx="2" presStyleCnt="4"/>
      <dgm:spPr/>
    </dgm:pt>
    <dgm:pt modelId="{F163D05A-BE2E-4F88-A9A4-9BE31331778B}" type="pres">
      <dgm:prSet presAssocID="{96FDA5D7-F728-4419-9BD6-A5ECD761685E}" presName="vert1" presStyleCnt="0"/>
      <dgm:spPr/>
    </dgm:pt>
    <dgm:pt modelId="{5DBB7E7E-560D-4BD4-8BF3-FE57370F4164}" type="pres">
      <dgm:prSet presAssocID="{D7D3BAF1-504B-41E3-B390-4C6772AB861A}" presName="thickLine" presStyleLbl="alignNode1" presStyleIdx="3" presStyleCnt="4"/>
      <dgm:spPr/>
    </dgm:pt>
    <dgm:pt modelId="{5805D8FD-09DD-4EAA-A6AC-0EB1C1904A89}" type="pres">
      <dgm:prSet presAssocID="{D7D3BAF1-504B-41E3-B390-4C6772AB861A}" presName="horz1" presStyleCnt="0"/>
      <dgm:spPr/>
    </dgm:pt>
    <dgm:pt modelId="{219186C9-E5D1-4FEA-9DC2-934EDCD85B25}" type="pres">
      <dgm:prSet presAssocID="{D7D3BAF1-504B-41E3-B390-4C6772AB861A}" presName="tx1" presStyleLbl="revTx" presStyleIdx="3" presStyleCnt="4"/>
      <dgm:spPr/>
    </dgm:pt>
    <dgm:pt modelId="{E4426AE1-369E-4527-8B0A-90229A9269D5}" type="pres">
      <dgm:prSet presAssocID="{D7D3BAF1-504B-41E3-B390-4C6772AB861A}" presName="vert1" presStyleCnt="0"/>
      <dgm:spPr/>
    </dgm:pt>
  </dgm:ptLst>
  <dgm:cxnLst>
    <dgm:cxn modelId="{AE554124-54E0-46B2-B81F-413F4C23E60A}" type="presOf" srcId="{B0A759C6-B4B7-4E4F-A13B-0C5CB3F6C32B}" destId="{E88070DA-F9F9-4D41-BD1D-D12CD3DEB556}" srcOrd="0" destOrd="0" presId="urn:microsoft.com/office/officeart/2008/layout/LinedList"/>
    <dgm:cxn modelId="{650A2038-6DC6-411C-834E-A3C727E2110A}" type="presOf" srcId="{96FDA5D7-F728-4419-9BD6-A5ECD761685E}" destId="{7E924CB3-CB96-4050-BC28-157EE7BF825F}" srcOrd="0" destOrd="0" presId="urn:microsoft.com/office/officeart/2008/layout/LinedList"/>
    <dgm:cxn modelId="{8A8F133F-340D-4578-AA04-7D04791E6B68}" srcId="{7A4D0A48-5240-465D-9D8E-D159DE87E063}" destId="{528E8E65-434F-40B6-BAEA-B5151BFBB562}" srcOrd="1" destOrd="0" parTransId="{192B1CAA-43D6-44CE-A33F-D8F7ED94D0A0}" sibTransId="{7465683C-57B6-4D91-96C3-C6FFF188E763}"/>
    <dgm:cxn modelId="{E674866A-589C-4B40-86C7-026602A90556}" type="presOf" srcId="{7A4D0A48-5240-465D-9D8E-D159DE87E063}" destId="{2F7C153E-1A94-4419-A56D-2EDA8A1FBF89}" srcOrd="0" destOrd="0" presId="urn:microsoft.com/office/officeart/2008/layout/LinedList"/>
    <dgm:cxn modelId="{10AAC26B-6E0C-4261-BFB0-889A333D4C76}" srcId="{7A4D0A48-5240-465D-9D8E-D159DE87E063}" destId="{D7D3BAF1-504B-41E3-B390-4C6772AB861A}" srcOrd="3" destOrd="0" parTransId="{CC801E0C-B183-41CF-B06B-65BFCA7B38CA}" sibTransId="{EAEB6F13-1B1A-4D85-AB44-1628AB1135B2}"/>
    <dgm:cxn modelId="{F6FCCD73-BB60-42A2-A385-7C375A6D38BB}" type="presOf" srcId="{528E8E65-434F-40B6-BAEA-B5151BFBB562}" destId="{25269F4D-3802-49CF-B6F1-146E7C6F85BD}" srcOrd="0" destOrd="0" presId="urn:microsoft.com/office/officeart/2008/layout/LinedList"/>
    <dgm:cxn modelId="{E8A5D3AE-67B5-4EC1-9B31-60B974236A55}" srcId="{7A4D0A48-5240-465D-9D8E-D159DE87E063}" destId="{96FDA5D7-F728-4419-9BD6-A5ECD761685E}" srcOrd="2" destOrd="0" parTransId="{72EF0866-892D-4E6D-955F-546F87750B40}" sibTransId="{F5DF9693-68B0-4EA1-92D0-8ADD6F4B19B3}"/>
    <dgm:cxn modelId="{6BE397C9-1B4B-480A-AFBD-B5BE1C378C8F}" type="presOf" srcId="{D7D3BAF1-504B-41E3-B390-4C6772AB861A}" destId="{219186C9-E5D1-4FEA-9DC2-934EDCD85B25}" srcOrd="0" destOrd="0" presId="urn:microsoft.com/office/officeart/2008/layout/LinedList"/>
    <dgm:cxn modelId="{72D958D9-38D8-4B5F-82A7-8E83D83F1C97}" srcId="{7A4D0A48-5240-465D-9D8E-D159DE87E063}" destId="{B0A759C6-B4B7-4E4F-A13B-0C5CB3F6C32B}" srcOrd="0" destOrd="0" parTransId="{1D00447E-0FBD-42C1-A25C-59682A8AA571}" sibTransId="{536BE6A1-FD55-4FAD-A55C-96065A6F7DBE}"/>
    <dgm:cxn modelId="{648A24B5-2608-4E2D-B07C-E140A337B44D}" type="presParOf" srcId="{2F7C153E-1A94-4419-A56D-2EDA8A1FBF89}" destId="{8CC06F97-9D1A-465C-98F7-339A5C976B2C}" srcOrd="0" destOrd="0" presId="urn:microsoft.com/office/officeart/2008/layout/LinedList"/>
    <dgm:cxn modelId="{25A2CE5C-45D9-441A-9C6A-28914D762577}" type="presParOf" srcId="{2F7C153E-1A94-4419-A56D-2EDA8A1FBF89}" destId="{2C7BFE2D-B863-49FB-B19E-8CD6AFAD7000}" srcOrd="1" destOrd="0" presId="urn:microsoft.com/office/officeart/2008/layout/LinedList"/>
    <dgm:cxn modelId="{AE77ECEF-B28A-4B7A-9E40-67B8CCA42C40}" type="presParOf" srcId="{2C7BFE2D-B863-49FB-B19E-8CD6AFAD7000}" destId="{E88070DA-F9F9-4D41-BD1D-D12CD3DEB556}" srcOrd="0" destOrd="0" presId="urn:microsoft.com/office/officeart/2008/layout/LinedList"/>
    <dgm:cxn modelId="{36735698-B8FD-4228-8FDA-ED62FF12CF10}" type="presParOf" srcId="{2C7BFE2D-B863-49FB-B19E-8CD6AFAD7000}" destId="{1891CD4A-1C77-42A0-8F50-CC3A941F427A}" srcOrd="1" destOrd="0" presId="urn:microsoft.com/office/officeart/2008/layout/LinedList"/>
    <dgm:cxn modelId="{29EE8A7E-3ABB-4A72-961C-634C4AB2DAA3}" type="presParOf" srcId="{2F7C153E-1A94-4419-A56D-2EDA8A1FBF89}" destId="{47AFBD2A-C536-4991-9A00-734C6325A0E1}" srcOrd="2" destOrd="0" presId="urn:microsoft.com/office/officeart/2008/layout/LinedList"/>
    <dgm:cxn modelId="{4F7B2642-6F89-413E-9D6F-7771446F2508}" type="presParOf" srcId="{2F7C153E-1A94-4419-A56D-2EDA8A1FBF89}" destId="{D8376B2E-C297-42C6-A62A-41E436D34C7A}" srcOrd="3" destOrd="0" presId="urn:microsoft.com/office/officeart/2008/layout/LinedList"/>
    <dgm:cxn modelId="{7D0D117D-FF3C-4F31-9FE5-E21312E6B09F}" type="presParOf" srcId="{D8376B2E-C297-42C6-A62A-41E436D34C7A}" destId="{25269F4D-3802-49CF-B6F1-146E7C6F85BD}" srcOrd="0" destOrd="0" presId="urn:microsoft.com/office/officeart/2008/layout/LinedList"/>
    <dgm:cxn modelId="{304B1A4F-A662-4FD8-BC9E-5DCE378741AF}" type="presParOf" srcId="{D8376B2E-C297-42C6-A62A-41E436D34C7A}" destId="{53E6C254-307B-4D71-BB68-3EB42042ADC0}" srcOrd="1" destOrd="0" presId="urn:microsoft.com/office/officeart/2008/layout/LinedList"/>
    <dgm:cxn modelId="{38963FF2-30DE-4BD8-B482-C0E94ED1F906}" type="presParOf" srcId="{2F7C153E-1A94-4419-A56D-2EDA8A1FBF89}" destId="{C8DB73D0-995E-445B-86CE-02701ADDCBF5}" srcOrd="4" destOrd="0" presId="urn:microsoft.com/office/officeart/2008/layout/LinedList"/>
    <dgm:cxn modelId="{5D2559BC-2E4C-4D04-AF6E-1C03D8CC9B9A}" type="presParOf" srcId="{2F7C153E-1A94-4419-A56D-2EDA8A1FBF89}" destId="{D857746B-D23D-4175-844C-1F4E28EA33B7}" srcOrd="5" destOrd="0" presId="urn:microsoft.com/office/officeart/2008/layout/LinedList"/>
    <dgm:cxn modelId="{063943A5-F1DF-421F-83E3-4252F4E3D1CB}" type="presParOf" srcId="{D857746B-D23D-4175-844C-1F4E28EA33B7}" destId="{7E924CB3-CB96-4050-BC28-157EE7BF825F}" srcOrd="0" destOrd="0" presId="urn:microsoft.com/office/officeart/2008/layout/LinedList"/>
    <dgm:cxn modelId="{F98C6F51-F12E-46B2-A32C-6BB930D3D21C}" type="presParOf" srcId="{D857746B-D23D-4175-844C-1F4E28EA33B7}" destId="{F163D05A-BE2E-4F88-A9A4-9BE31331778B}" srcOrd="1" destOrd="0" presId="urn:microsoft.com/office/officeart/2008/layout/LinedList"/>
    <dgm:cxn modelId="{616662C2-60C4-4216-9C71-B0B9B0613564}" type="presParOf" srcId="{2F7C153E-1A94-4419-A56D-2EDA8A1FBF89}" destId="{5DBB7E7E-560D-4BD4-8BF3-FE57370F4164}" srcOrd="6" destOrd="0" presId="urn:microsoft.com/office/officeart/2008/layout/LinedList"/>
    <dgm:cxn modelId="{B5A9B46F-AAFF-4413-A514-54A539AA13B1}" type="presParOf" srcId="{2F7C153E-1A94-4419-A56D-2EDA8A1FBF89}" destId="{5805D8FD-09DD-4EAA-A6AC-0EB1C1904A89}" srcOrd="7" destOrd="0" presId="urn:microsoft.com/office/officeart/2008/layout/LinedList"/>
    <dgm:cxn modelId="{5762B5BC-0F69-4452-8627-81B8ADBDD713}" type="presParOf" srcId="{5805D8FD-09DD-4EAA-A6AC-0EB1C1904A89}" destId="{219186C9-E5D1-4FEA-9DC2-934EDCD85B25}" srcOrd="0" destOrd="0" presId="urn:microsoft.com/office/officeart/2008/layout/LinedList"/>
    <dgm:cxn modelId="{010484A6-5776-4DC6-91CC-5D28FEDF75BA}" type="presParOf" srcId="{5805D8FD-09DD-4EAA-A6AC-0EB1C1904A89}" destId="{E4426AE1-369E-4527-8B0A-90229A9269D5}" srcOrd="1" destOrd="0" presId="urn:microsoft.com/office/officeart/2008/layout/Lin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4D0A48-5240-465D-9D8E-D159DE87E0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0A759C6-B4B7-4E4F-A13B-0C5CB3F6C32B}">
      <dgm:prSet phldrT="[Text]" custT="1"/>
      <dgm:spPr/>
      <dgm:t>
        <a:bodyPr anchor="ctr"/>
        <a:lstStyle/>
        <a:p>
          <a:pPr algn="ctr"/>
          <a:r>
            <a:rPr lang="en-US" sz="1600" dirty="0"/>
            <a:t>Interactive</a:t>
          </a:r>
        </a:p>
      </dgm:t>
    </dgm:pt>
    <dgm:pt modelId="{1D00447E-0FBD-42C1-A25C-59682A8AA571}" type="parTrans" cxnId="{72D958D9-38D8-4B5F-82A7-8E83D83F1C97}">
      <dgm:prSet/>
      <dgm:spPr/>
      <dgm:t>
        <a:bodyPr/>
        <a:lstStyle/>
        <a:p>
          <a:pPr algn="ctr"/>
          <a:endParaRPr lang="en-US"/>
        </a:p>
      </dgm:t>
    </dgm:pt>
    <dgm:pt modelId="{536BE6A1-FD55-4FAD-A55C-96065A6F7DBE}" type="sibTrans" cxnId="{72D958D9-38D8-4B5F-82A7-8E83D83F1C97}">
      <dgm:prSet/>
      <dgm:spPr/>
      <dgm:t>
        <a:bodyPr/>
        <a:lstStyle/>
        <a:p>
          <a:pPr algn="ctr"/>
          <a:endParaRPr lang="en-US"/>
        </a:p>
      </dgm:t>
    </dgm:pt>
    <dgm:pt modelId="{528E8E65-434F-40B6-BAEA-B5151BFBB562}">
      <dgm:prSet phldrT="[Text]" custT="1"/>
      <dgm:spPr/>
      <dgm:t>
        <a:bodyPr anchor="ctr"/>
        <a:lstStyle/>
        <a:p>
          <a:pPr algn="ctr"/>
          <a:r>
            <a:rPr lang="en-US" sz="1600" dirty="0"/>
            <a:t>High focus on visual appeal</a:t>
          </a:r>
        </a:p>
      </dgm:t>
    </dgm:pt>
    <dgm:pt modelId="{192B1CAA-43D6-44CE-A33F-D8F7ED94D0A0}" type="parTrans" cxnId="{8A8F133F-340D-4578-AA04-7D04791E6B68}">
      <dgm:prSet/>
      <dgm:spPr/>
      <dgm:t>
        <a:bodyPr/>
        <a:lstStyle/>
        <a:p>
          <a:endParaRPr lang="en-US"/>
        </a:p>
      </dgm:t>
    </dgm:pt>
    <dgm:pt modelId="{7465683C-57B6-4D91-96C3-C6FFF188E763}" type="sibTrans" cxnId="{8A8F133F-340D-4578-AA04-7D04791E6B68}">
      <dgm:prSet/>
      <dgm:spPr/>
      <dgm:t>
        <a:bodyPr/>
        <a:lstStyle/>
        <a:p>
          <a:endParaRPr lang="en-US"/>
        </a:p>
      </dgm:t>
    </dgm:pt>
    <dgm:pt modelId="{D7D3BAF1-504B-41E3-B390-4C6772AB861A}">
      <dgm:prSet phldrT="[Text]" custT="1"/>
      <dgm:spPr/>
      <dgm:t>
        <a:bodyPr anchor="ctr"/>
        <a:lstStyle/>
        <a:p>
          <a:pPr algn="ctr"/>
          <a:endParaRPr lang="en-US" sz="1600" dirty="0"/>
        </a:p>
        <a:p>
          <a:pPr algn="ctr"/>
          <a:r>
            <a:rPr lang="en-US" sz="1600" dirty="0"/>
            <a:t>Preferred Style: IM, Blogs, Videos, Social Media, AR &amp; VR</a:t>
          </a:r>
        </a:p>
      </dgm:t>
    </dgm:pt>
    <dgm:pt modelId="{EAEB6F13-1B1A-4D85-AB44-1628AB1135B2}" type="sibTrans" cxnId="{10AAC26B-6E0C-4261-BFB0-889A333D4C76}">
      <dgm:prSet/>
      <dgm:spPr/>
      <dgm:t>
        <a:bodyPr/>
        <a:lstStyle/>
        <a:p>
          <a:endParaRPr lang="en-US"/>
        </a:p>
      </dgm:t>
    </dgm:pt>
    <dgm:pt modelId="{CC801E0C-B183-41CF-B06B-65BFCA7B38CA}" type="parTrans" cxnId="{10AAC26B-6E0C-4261-BFB0-889A333D4C76}">
      <dgm:prSet/>
      <dgm:spPr/>
      <dgm:t>
        <a:bodyPr/>
        <a:lstStyle/>
        <a:p>
          <a:endParaRPr lang="en-US"/>
        </a:p>
      </dgm:t>
    </dgm:pt>
    <dgm:pt modelId="{2F7C153E-1A94-4419-A56D-2EDA8A1FBF89}" type="pres">
      <dgm:prSet presAssocID="{7A4D0A48-5240-465D-9D8E-D159DE87E063}" presName="vert0" presStyleCnt="0">
        <dgm:presLayoutVars>
          <dgm:dir/>
          <dgm:animOne val="branch"/>
          <dgm:animLvl val="lvl"/>
        </dgm:presLayoutVars>
      </dgm:prSet>
      <dgm:spPr/>
    </dgm:pt>
    <dgm:pt modelId="{8CC06F97-9D1A-465C-98F7-339A5C976B2C}" type="pres">
      <dgm:prSet presAssocID="{B0A759C6-B4B7-4E4F-A13B-0C5CB3F6C32B}" presName="thickLine" presStyleLbl="alignNode1" presStyleIdx="0" presStyleCnt="3"/>
      <dgm:spPr/>
    </dgm:pt>
    <dgm:pt modelId="{2C7BFE2D-B863-49FB-B19E-8CD6AFAD7000}" type="pres">
      <dgm:prSet presAssocID="{B0A759C6-B4B7-4E4F-A13B-0C5CB3F6C32B}" presName="horz1" presStyleCnt="0"/>
      <dgm:spPr/>
    </dgm:pt>
    <dgm:pt modelId="{E88070DA-F9F9-4D41-BD1D-D12CD3DEB556}" type="pres">
      <dgm:prSet presAssocID="{B0A759C6-B4B7-4E4F-A13B-0C5CB3F6C32B}" presName="tx1" presStyleLbl="revTx" presStyleIdx="0" presStyleCnt="3"/>
      <dgm:spPr/>
    </dgm:pt>
    <dgm:pt modelId="{1891CD4A-1C77-42A0-8F50-CC3A941F427A}" type="pres">
      <dgm:prSet presAssocID="{B0A759C6-B4B7-4E4F-A13B-0C5CB3F6C32B}" presName="vert1" presStyleCnt="0"/>
      <dgm:spPr/>
    </dgm:pt>
    <dgm:pt modelId="{47AFBD2A-C536-4991-9A00-734C6325A0E1}" type="pres">
      <dgm:prSet presAssocID="{528E8E65-434F-40B6-BAEA-B5151BFBB562}" presName="thickLine" presStyleLbl="alignNode1" presStyleIdx="1" presStyleCnt="3"/>
      <dgm:spPr/>
    </dgm:pt>
    <dgm:pt modelId="{D8376B2E-C297-42C6-A62A-41E436D34C7A}" type="pres">
      <dgm:prSet presAssocID="{528E8E65-434F-40B6-BAEA-B5151BFBB562}" presName="horz1" presStyleCnt="0"/>
      <dgm:spPr/>
    </dgm:pt>
    <dgm:pt modelId="{25269F4D-3802-49CF-B6F1-146E7C6F85BD}" type="pres">
      <dgm:prSet presAssocID="{528E8E65-434F-40B6-BAEA-B5151BFBB562}" presName="tx1" presStyleLbl="revTx" presStyleIdx="1" presStyleCnt="3"/>
      <dgm:spPr/>
    </dgm:pt>
    <dgm:pt modelId="{53E6C254-307B-4D71-BB68-3EB42042ADC0}" type="pres">
      <dgm:prSet presAssocID="{528E8E65-434F-40B6-BAEA-B5151BFBB562}" presName="vert1" presStyleCnt="0"/>
      <dgm:spPr/>
    </dgm:pt>
    <dgm:pt modelId="{5DBB7E7E-560D-4BD4-8BF3-FE57370F4164}" type="pres">
      <dgm:prSet presAssocID="{D7D3BAF1-504B-41E3-B390-4C6772AB861A}" presName="thickLine" presStyleLbl="alignNode1" presStyleIdx="2" presStyleCnt="3"/>
      <dgm:spPr/>
    </dgm:pt>
    <dgm:pt modelId="{5805D8FD-09DD-4EAA-A6AC-0EB1C1904A89}" type="pres">
      <dgm:prSet presAssocID="{D7D3BAF1-504B-41E3-B390-4C6772AB861A}" presName="horz1" presStyleCnt="0"/>
      <dgm:spPr/>
    </dgm:pt>
    <dgm:pt modelId="{219186C9-E5D1-4FEA-9DC2-934EDCD85B25}" type="pres">
      <dgm:prSet presAssocID="{D7D3BAF1-504B-41E3-B390-4C6772AB861A}" presName="tx1" presStyleLbl="revTx" presStyleIdx="2" presStyleCnt="3" custLinFactNeighborY="2852"/>
      <dgm:spPr/>
    </dgm:pt>
    <dgm:pt modelId="{E4426AE1-369E-4527-8B0A-90229A9269D5}" type="pres">
      <dgm:prSet presAssocID="{D7D3BAF1-504B-41E3-B390-4C6772AB861A}" presName="vert1" presStyleCnt="0"/>
      <dgm:spPr/>
    </dgm:pt>
  </dgm:ptLst>
  <dgm:cxnLst>
    <dgm:cxn modelId="{AE554124-54E0-46B2-B81F-413F4C23E60A}" type="presOf" srcId="{B0A759C6-B4B7-4E4F-A13B-0C5CB3F6C32B}" destId="{E88070DA-F9F9-4D41-BD1D-D12CD3DEB556}" srcOrd="0" destOrd="0" presId="urn:microsoft.com/office/officeart/2008/layout/LinedList"/>
    <dgm:cxn modelId="{8A8F133F-340D-4578-AA04-7D04791E6B68}" srcId="{7A4D0A48-5240-465D-9D8E-D159DE87E063}" destId="{528E8E65-434F-40B6-BAEA-B5151BFBB562}" srcOrd="1" destOrd="0" parTransId="{192B1CAA-43D6-44CE-A33F-D8F7ED94D0A0}" sibTransId="{7465683C-57B6-4D91-96C3-C6FFF188E763}"/>
    <dgm:cxn modelId="{E674866A-589C-4B40-86C7-026602A90556}" type="presOf" srcId="{7A4D0A48-5240-465D-9D8E-D159DE87E063}" destId="{2F7C153E-1A94-4419-A56D-2EDA8A1FBF89}" srcOrd="0" destOrd="0" presId="urn:microsoft.com/office/officeart/2008/layout/LinedList"/>
    <dgm:cxn modelId="{10AAC26B-6E0C-4261-BFB0-889A333D4C76}" srcId="{7A4D0A48-5240-465D-9D8E-D159DE87E063}" destId="{D7D3BAF1-504B-41E3-B390-4C6772AB861A}" srcOrd="2" destOrd="0" parTransId="{CC801E0C-B183-41CF-B06B-65BFCA7B38CA}" sibTransId="{EAEB6F13-1B1A-4D85-AB44-1628AB1135B2}"/>
    <dgm:cxn modelId="{F6FCCD73-BB60-42A2-A385-7C375A6D38BB}" type="presOf" srcId="{528E8E65-434F-40B6-BAEA-B5151BFBB562}" destId="{25269F4D-3802-49CF-B6F1-146E7C6F85BD}" srcOrd="0" destOrd="0" presId="urn:microsoft.com/office/officeart/2008/layout/LinedList"/>
    <dgm:cxn modelId="{6BE397C9-1B4B-480A-AFBD-B5BE1C378C8F}" type="presOf" srcId="{D7D3BAF1-504B-41E3-B390-4C6772AB861A}" destId="{219186C9-E5D1-4FEA-9DC2-934EDCD85B25}" srcOrd="0" destOrd="0" presId="urn:microsoft.com/office/officeart/2008/layout/LinedList"/>
    <dgm:cxn modelId="{72D958D9-38D8-4B5F-82A7-8E83D83F1C97}" srcId="{7A4D0A48-5240-465D-9D8E-D159DE87E063}" destId="{B0A759C6-B4B7-4E4F-A13B-0C5CB3F6C32B}" srcOrd="0" destOrd="0" parTransId="{1D00447E-0FBD-42C1-A25C-59682A8AA571}" sibTransId="{536BE6A1-FD55-4FAD-A55C-96065A6F7DBE}"/>
    <dgm:cxn modelId="{648A24B5-2608-4E2D-B07C-E140A337B44D}" type="presParOf" srcId="{2F7C153E-1A94-4419-A56D-2EDA8A1FBF89}" destId="{8CC06F97-9D1A-465C-98F7-339A5C976B2C}" srcOrd="0" destOrd="0" presId="urn:microsoft.com/office/officeart/2008/layout/LinedList"/>
    <dgm:cxn modelId="{25A2CE5C-45D9-441A-9C6A-28914D762577}" type="presParOf" srcId="{2F7C153E-1A94-4419-A56D-2EDA8A1FBF89}" destId="{2C7BFE2D-B863-49FB-B19E-8CD6AFAD7000}" srcOrd="1" destOrd="0" presId="urn:microsoft.com/office/officeart/2008/layout/LinedList"/>
    <dgm:cxn modelId="{AE77ECEF-B28A-4B7A-9E40-67B8CCA42C40}" type="presParOf" srcId="{2C7BFE2D-B863-49FB-B19E-8CD6AFAD7000}" destId="{E88070DA-F9F9-4D41-BD1D-D12CD3DEB556}" srcOrd="0" destOrd="0" presId="urn:microsoft.com/office/officeart/2008/layout/LinedList"/>
    <dgm:cxn modelId="{36735698-B8FD-4228-8FDA-ED62FF12CF10}" type="presParOf" srcId="{2C7BFE2D-B863-49FB-B19E-8CD6AFAD7000}" destId="{1891CD4A-1C77-42A0-8F50-CC3A941F427A}" srcOrd="1" destOrd="0" presId="urn:microsoft.com/office/officeart/2008/layout/LinedList"/>
    <dgm:cxn modelId="{29EE8A7E-3ABB-4A72-961C-634C4AB2DAA3}" type="presParOf" srcId="{2F7C153E-1A94-4419-A56D-2EDA8A1FBF89}" destId="{47AFBD2A-C536-4991-9A00-734C6325A0E1}" srcOrd="2" destOrd="0" presId="urn:microsoft.com/office/officeart/2008/layout/LinedList"/>
    <dgm:cxn modelId="{4F7B2642-6F89-413E-9D6F-7771446F2508}" type="presParOf" srcId="{2F7C153E-1A94-4419-A56D-2EDA8A1FBF89}" destId="{D8376B2E-C297-42C6-A62A-41E436D34C7A}" srcOrd="3" destOrd="0" presId="urn:microsoft.com/office/officeart/2008/layout/LinedList"/>
    <dgm:cxn modelId="{7D0D117D-FF3C-4F31-9FE5-E21312E6B09F}" type="presParOf" srcId="{D8376B2E-C297-42C6-A62A-41E436D34C7A}" destId="{25269F4D-3802-49CF-B6F1-146E7C6F85BD}" srcOrd="0" destOrd="0" presId="urn:microsoft.com/office/officeart/2008/layout/LinedList"/>
    <dgm:cxn modelId="{304B1A4F-A662-4FD8-BC9E-5DCE378741AF}" type="presParOf" srcId="{D8376B2E-C297-42C6-A62A-41E436D34C7A}" destId="{53E6C254-307B-4D71-BB68-3EB42042ADC0}" srcOrd="1" destOrd="0" presId="urn:microsoft.com/office/officeart/2008/layout/LinedList"/>
    <dgm:cxn modelId="{616662C2-60C4-4216-9C71-B0B9B0613564}" type="presParOf" srcId="{2F7C153E-1A94-4419-A56D-2EDA8A1FBF89}" destId="{5DBB7E7E-560D-4BD4-8BF3-FE57370F4164}" srcOrd="4" destOrd="0" presId="urn:microsoft.com/office/officeart/2008/layout/LinedList"/>
    <dgm:cxn modelId="{B5A9B46F-AAFF-4413-A514-54A539AA13B1}" type="presParOf" srcId="{2F7C153E-1A94-4419-A56D-2EDA8A1FBF89}" destId="{5805D8FD-09DD-4EAA-A6AC-0EB1C1904A89}" srcOrd="5" destOrd="0" presId="urn:microsoft.com/office/officeart/2008/layout/LinedList"/>
    <dgm:cxn modelId="{5762B5BC-0F69-4452-8627-81B8ADBDD713}" type="presParOf" srcId="{5805D8FD-09DD-4EAA-A6AC-0EB1C1904A89}" destId="{219186C9-E5D1-4FEA-9DC2-934EDCD85B25}" srcOrd="0" destOrd="0" presId="urn:microsoft.com/office/officeart/2008/layout/LinedList"/>
    <dgm:cxn modelId="{010484A6-5776-4DC6-91CC-5D28FEDF75BA}" type="presParOf" srcId="{5805D8FD-09DD-4EAA-A6AC-0EB1C1904A89}" destId="{E4426AE1-369E-4527-8B0A-90229A9269D5}" srcOrd="1" destOrd="0" presId="urn:microsoft.com/office/officeart/2008/layout/Lined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06F97-9D1A-465C-98F7-339A5C976B2C}">
      <dsp:nvSpPr>
        <dsp:cNvPr id="0" name=""/>
        <dsp:cNvSpPr/>
      </dsp:nvSpPr>
      <dsp:spPr>
        <a:xfrm>
          <a:off x="0" y="0"/>
          <a:ext cx="16355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070DA-F9F9-4D41-BD1D-D12CD3DEB556}">
      <dsp:nvSpPr>
        <dsp:cNvPr id="0" name=""/>
        <dsp:cNvSpPr/>
      </dsp:nvSpPr>
      <dsp:spPr>
        <a:xfrm>
          <a:off x="0" y="0"/>
          <a:ext cx="1635574" cy="788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In-person communication</a:t>
          </a:r>
        </a:p>
      </dsp:txBody>
      <dsp:txXfrm>
        <a:off x="0" y="0"/>
        <a:ext cx="1635574" cy="788001"/>
      </dsp:txXfrm>
    </dsp:sp>
    <dsp:sp modelId="{A84F2ACF-706E-4609-830D-6DF8DF7B1D04}">
      <dsp:nvSpPr>
        <dsp:cNvPr id="0" name=""/>
        <dsp:cNvSpPr/>
      </dsp:nvSpPr>
      <dsp:spPr>
        <a:xfrm>
          <a:off x="0" y="788001"/>
          <a:ext cx="16355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620B5-08C7-4815-94C8-B0F7F138BA06}">
      <dsp:nvSpPr>
        <dsp:cNvPr id="0" name=""/>
        <dsp:cNvSpPr/>
      </dsp:nvSpPr>
      <dsp:spPr>
        <a:xfrm>
          <a:off x="0" y="788001"/>
          <a:ext cx="1635574" cy="788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Detail oriented</a:t>
          </a:r>
        </a:p>
      </dsp:txBody>
      <dsp:txXfrm>
        <a:off x="0" y="788001"/>
        <a:ext cx="1635574" cy="788001"/>
      </dsp:txXfrm>
    </dsp:sp>
    <dsp:sp modelId="{969916A5-6368-4381-9333-1C86F9D91BC8}">
      <dsp:nvSpPr>
        <dsp:cNvPr id="0" name=""/>
        <dsp:cNvSpPr/>
      </dsp:nvSpPr>
      <dsp:spPr>
        <a:xfrm>
          <a:off x="0" y="1576002"/>
          <a:ext cx="16355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4B9E88-6561-479D-BDE7-36BE3A132CAE}">
      <dsp:nvSpPr>
        <dsp:cNvPr id="0" name=""/>
        <dsp:cNvSpPr/>
      </dsp:nvSpPr>
      <dsp:spPr>
        <a:xfrm>
          <a:off x="0" y="1576002"/>
          <a:ext cx="1635574" cy="788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Prints! </a:t>
          </a:r>
          <a:r>
            <a:rPr lang="en-US" sz="1600" kern="1200" dirty="0">
              <a:sym typeface="Wingdings" panose="05000000000000000000" pitchFamily="2" charset="2"/>
            </a:rPr>
            <a:t></a:t>
          </a:r>
          <a:endParaRPr lang="en-US" sz="1600" kern="1200" dirty="0"/>
        </a:p>
      </dsp:txBody>
      <dsp:txXfrm>
        <a:off x="0" y="1576002"/>
        <a:ext cx="1635574" cy="788001"/>
      </dsp:txXfrm>
    </dsp:sp>
    <dsp:sp modelId="{46BC6F8C-30A5-4C93-9C21-82D2AB03F71C}">
      <dsp:nvSpPr>
        <dsp:cNvPr id="0" name=""/>
        <dsp:cNvSpPr/>
      </dsp:nvSpPr>
      <dsp:spPr>
        <a:xfrm>
          <a:off x="0" y="2364004"/>
          <a:ext cx="16355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A7C491-7030-4E4E-A1BF-083199E34AE0}">
      <dsp:nvSpPr>
        <dsp:cNvPr id="0" name=""/>
        <dsp:cNvSpPr/>
      </dsp:nvSpPr>
      <dsp:spPr>
        <a:xfrm>
          <a:off x="0" y="2364004"/>
          <a:ext cx="1635574" cy="788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Preferred Style: Phone calls, personal interaction</a:t>
          </a:r>
        </a:p>
      </dsp:txBody>
      <dsp:txXfrm>
        <a:off x="0" y="2364004"/>
        <a:ext cx="1635574" cy="7880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06F97-9D1A-465C-98F7-339A5C976B2C}">
      <dsp:nvSpPr>
        <dsp:cNvPr id="0" name=""/>
        <dsp:cNvSpPr/>
      </dsp:nvSpPr>
      <dsp:spPr>
        <a:xfrm>
          <a:off x="0" y="0"/>
          <a:ext cx="16355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070DA-F9F9-4D41-BD1D-D12CD3DEB556}">
      <dsp:nvSpPr>
        <dsp:cNvPr id="0" name=""/>
        <dsp:cNvSpPr/>
      </dsp:nvSpPr>
      <dsp:spPr>
        <a:xfrm>
          <a:off x="0" y="0"/>
          <a:ext cx="1635574" cy="9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Structured approach</a:t>
          </a:r>
        </a:p>
      </dsp:txBody>
      <dsp:txXfrm>
        <a:off x="0" y="0"/>
        <a:ext cx="1635574" cy="934079"/>
      </dsp:txXfrm>
    </dsp:sp>
    <dsp:sp modelId="{47AFBD2A-C536-4991-9A00-734C6325A0E1}">
      <dsp:nvSpPr>
        <dsp:cNvPr id="0" name=""/>
        <dsp:cNvSpPr/>
      </dsp:nvSpPr>
      <dsp:spPr>
        <a:xfrm>
          <a:off x="0" y="934079"/>
          <a:ext cx="16355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269F4D-3802-49CF-B6F1-146E7C6F85BD}">
      <dsp:nvSpPr>
        <dsp:cNvPr id="0" name=""/>
        <dsp:cNvSpPr/>
      </dsp:nvSpPr>
      <dsp:spPr>
        <a:xfrm>
          <a:off x="0" y="934079"/>
          <a:ext cx="1635574" cy="9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Exploratory and hands on approach</a:t>
          </a:r>
        </a:p>
      </dsp:txBody>
      <dsp:txXfrm>
        <a:off x="0" y="934079"/>
        <a:ext cx="1635574" cy="934079"/>
      </dsp:txXfrm>
    </dsp:sp>
    <dsp:sp modelId="{C8DB73D0-995E-445B-86CE-02701ADDCBF5}">
      <dsp:nvSpPr>
        <dsp:cNvPr id="0" name=""/>
        <dsp:cNvSpPr/>
      </dsp:nvSpPr>
      <dsp:spPr>
        <a:xfrm>
          <a:off x="0" y="1868159"/>
          <a:ext cx="16355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924CB3-CB96-4050-BC28-157EE7BF825F}">
      <dsp:nvSpPr>
        <dsp:cNvPr id="0" name=""/>
        <dsp:cNvSpPr/>
      </dsp:nvSpPr>
      <dsp:spPr>
        <a:xfrm>
          <a:off x="0" y="1868159"/>
          <a:ext cx="1635574" cy="9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Link key messaging to the broader picture</a:t>
          </a:r>
        </a:p>
      </dsp:txBody>
      <dsp:txXfrm>
        <a:off x="0" y="1868159"/>
        <a:ext cx="1635574" cy="934079"/>
      </dsp:txXfrm>
    </dsp:sp>
    <dsp:sp modelId="{5DBB7E7E-560D-4BD4-8BF3-FE57370F4164}">
      <dsp:nvSpPr>
        <dsp:cNvPr id="0" name=""/>
        <dsp:cNvSpPr/>
      </dsp:nvSpPr>
      <dsp:spPr>
        <a:xfrm>
          <a:off x="0" y="2802239"/>
          <a:ext cx="163557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9186C9-E5D1-4FEA-9DC2-934EDCD85B25}">
      <dsp:nvSpPr>
        <dsp:cNvPr id="0" name=""/>
        <dsp:cNvSpPr/>
      </dsp:nvSpPr>
      <dsp:spPr>
        <a:xfrm>
          <a:off x="0" y="2653505"/>
          <a:ext cx="1635574" cy="934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Preferred Style: Email/Voice mail</a:t>
          </a:r>
        </a:p>
      </dsp:txBody>
      <dsp:txXfrm>
        <a:off x="0" y="2653505"/>
        <a:ext cx="1635574" cy="934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06F97-9D1A-465C-98F7-339A5C976B2C}">
      <dsp:nvSpPr>
        <dsp:cNvPr id="0" name=""/>
        <dsp:cNvSpPr/>
      </dsp:nvSpPr>
      <dsp:spPr>
        <a:xfrm>
          <a:off x="0" y="0"/>
          <a:ext cx="189158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070DA-F9F9-4D41-BD1D-D12CD3DEB556}">
      <dsp:nvSpPr>
        <dsp:cNvPr id="0" name=""/>
        <dsp:cNvSpPr/>
      </dsp:nvSpPr>
      <dsp:spPr>
        <a:xfrm>
          <a:off x="0" y="0"/>
          <a:ext cx="1891586" cy="788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Collaborative</a:t>
          </a:r>
        </a:p>
      </dsp:txBody>
      <dsp:txXfrm>
        <a:off x="0" y="0"/>
        <a:ext cx="1891586" cy="788001"/>
      </dsp:txXfrm>
    </dsp:sp>
    <dsp:sp modelId="{47AFBD2A-C536-4991-9A00-734C6325A0E1}">
      <dsp:nvSpPr>
        <dsp:cNvPr id="0" name=""/>
        <dsp:cNvSpPr/>
      </dsp:nvSpPr>
      <dsp:spPr>
        <a:xfrm>
          <a:off x="0" y="788001"/>
          <a:ext cx="189158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269F4D-3802-49CF-B6F1-146E7C6F85BD}">
      <dsp:nvSpPr>
        <dsp:cNvPr id="0" name=""/>
        <dsp:cNvSpPr/>
      </dsp:nvSpPr>
      <dsp:spPr>
        <a:xfrm>
          <a:off x="0" y="788001"/>
          <a:ext cx="1891586" cy="788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Keep it short and crisp</a:t>
          </a:r>
        </a:p>
      </dsp:txBody>
      <dsp:txXfrm>
        <a:off x="0" y="788001"/>
        <a:ext cx="1891586" cy="788001"/>
      </dsp:txXfrm>
    </dsp:sp>
    <dsp:sp modelId="{C8DB73D0-995E-445B-86CE-02701ADDCBF5}">
      <dsp:nvSpPr>
        <dsp:cNvPr id="0" name=""/>
        <dsp:cNvSpPr/>
      </dsp:nvSpPr>
      <dsp:spPr>
        <a:xfrm>
          <a:off x="0" y="1576002"/>
          <a:ext cx="189158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924CB3-CB96-4050-BC28-157EE7BF825F}">
      <dsp:nvSpPr>
        <dsp:cNvPr id="0" name=""/>
        <dsp:cNvSpPr/>
      </dsp:nvSpPr>
      <dsp:spPr>
        <a:xfrm>
          <a:off x="0" y="1576002"/>
          <a:ext cx="1891586" cy="788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Hard hitting, bold messages to drive attention</a:t>
          </a:r>
        </a:p>
      </dsp:txBody>
      <dsp:txXfrm>
        <a:off x="0" y="1576002"/>
        <a:ext cx="1891586" cy="788001"/>
      </dsp:txXfrm>
    </dsp:sp>
    <dsp:sp modelId="{5DBB7E7E-560D-4BD4-8BF3-FE57370F4164}">
      <dsp:nvSpPr>
        <dsp:cNvPr id="0" name=""/>
        <dsp:cNvSpPr/>
      </dsp:nvSpPr>
      <dsp:spPr>
        <a:xfrm>
          <a:off x="0" y="2364004"/>
          <a:ext cx="1891586"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9186C9-E5D1-4FEA-9DC2-934EDCD85B25}">
      <dsp:nvSpPr>
        <dsp:cNvPr id="0" name=""/>
        <dsp:cNvSpPr/>
      </dsp:nvSpPr>
      <dsp:spPr>
        <a:xfrm>
          <a:off x="0" y="2364004"/>
          <a:ext cx="1891586" cy="7880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Preferred Style: IM, Blogs, Videos, Social Media</a:t>
          </a:r>
        </a:p>
      </dsp:txBody>
      <dsp:txXfrm>
        <a:off x="0" y="2364004"/>
        <a:ext cx="1891586" cy="7880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06F97-9D1A-465C-98F7-339A5C976B2C}">
      <dsp:nvSpPr>
        <dsp:cNvPr id="0" name=""/>
        <dsp:cNvSpPr/>
      </dsp:nvSpPr>
      <dsp:spPr>
        <a:xfrm>
          <a:off x="0" y="894"/>
          <a:ext cx="202517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070DA-F9F9-4D41-BD1D-D12CD3DEB556}">
      <dsp:nvSpPr>
        <dsp:cNvPr id="0" name=""/>
        <dsp:cNvSpPr/>
      </dsp:nvSpPr>
      <dsp:spPr>
        <a:xfrm>
          <a:off x="0" y="894"/>
          <a:ext cx="2025177" cy="610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Interactive</a:t>
          </a:r>
        </a:p>
      </dsp:txBody>
      <dsp:txXfrm>
        <a:off x="0" y="894"/>
        <a:ext cx="2025177" cy="610304"/>
      </dsp:txXfrm>
    </dsp:sp>
    <dsp:sp modelId="{47AFBD2A-C536-4991-9A00-734C6325A0E1}">
      <dsp:nvSpPr>
        <dsp:cNvPr id="0" name=""/>
        <dsp:cNvSpPr/>
      </dsp:nvSpPr>
      <dsp:spPr>
        <a:xfrm>
          <a:off x="0" y="611199"/>
          <a:ext cx="202517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269F4D-3802-49CF-B6F1-146E7C6F85BD}">
      <dsp:nvSpPr>
        <dsp:cNvPr id="0" name=""/>
        <dsp:cNvSpPr/>
      </dsp:nvSpPr>
      <dsp:spPr>
        <a:xfrm>
          <a:off x="0" y="611199"/>
          <a:ext cx="2025177" cy="610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High focus on visual appeal</a:t>
          </a:r>
        </a:p>
      </dsp:txBody>
      <dsp:txXfrm>
        <a:off x="0" y="611199"/>
        <a:ext cx="2025177" cy="610304"/>
      </dsp:txXfrm>
    </dsp:sp>
    <dsp:sp modelId="{5DBB7E7E-560D-4BD4-8BF3-FE57370F4164}">
      <dsp:nvSpPr>
        <dsp:cNvPr id="0" name=""/>
        <dsp:cNvSpPr/>
      </dsp:nvSpPr>
      <dsp:spPr>
        <a:xfrm>
          <a:off x="0" y="1221504"/>
          <a:ext cx="202517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9186C9-E5D1-4FEA-9DC2-934EDCD85B25}">
      <dsp:nvSpPr>
        <dsp:cNvPr id="0" name=""/>
        <dsp:cNvSpPr/>
      </dsp:nvSpPr>
      <dsp:spPr>
        <a:xfrm>
          <a:off x="0" y="1222399"/>
          <a:ext cx="2025177" cy="610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Preferred Style: IM, Blogs, Videos, Social Media, AR &amp; VR</a:t>
          </a:r>
        </a:p>
      </dsp:txBody>
      <dsp:txXfrm>
        <a:off x="0" y="1222399"/>
        <a:ext cx="2025177" cy="6103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Effective Verbal and Written Communication (EVWC) Workshop</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EE082A-B660-430D-BB03-B51DCE1F9793}" type="datetimeFigureOut">
              <a:rPr lang="en-US" smtClean="0"/>
              <a:t>3/16/2018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Copyright © 2017 Accenture. All rights reserved. For Accenture Internal Use Only.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0D2763-5C4F-4B01-914F-E3701F1A96DB}" type="slidenum">
              <a:rPr lang="en-US" smtClean="0"/>
              <a:t>‹#›</a:t>
            </a:fld>
            <a:endParaRPr lang="en-US" dirty="0"/>
          </a:p>
        </p:txBody>
      </p:sp>
    </p:spTree>
    <p:extLst>
      <p:ext uri="{BB962C8B-B14F-4D97-AF65-F5344CB8AC3E}">
        <p14:creationId xmlns:p14="http://schemas.microsoft.com/office/powerpoint/2010/main" val="21074657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138102" y="0"/>
            <a:ext cx="4581796" cy="483326"/>
          </a:xfrm>
          <a:prstGeom prst="rect">
            <a:avLst/>
          </a:prstGeom>
        </p:spPr>
        <p:txBody>
          <a:bodyPr vert="horz" lIns="91440" tIns="45720" rIns="91440" bIns="45720" rtlCol="0"/>
          <a:lstStyle>
            <a:lvl1pPr algn="ctr">
              <a:defRPr sz="1200" b="1">
                <a:solidFill>
                  <a:schemeClr val="bg1">
                    <a:lumMod val="65000"/>
                  </a:schemeClr>
                </a:solidFill>
              </a:defRPr>
            </a:lvl1pPr>
          </a:lstStyle>
          <a:p>
            <a:r>
              <a:rPr lang="en-US" dirty="0"/>
              <a:t>Effective Verbal and Written Communication (EVWC) Workshop</a:t>
            </a:r>
          </a:p>
        </p:txBody>
      </p:sp>
      <p:sp>
        <p:nvSpPr>
          <p:cNvPr id="4" name="Slide Image Placeholder 3"/>
          <p:cNvSpPr>
            <a:spLocks noGrp="1" noRot="1" noChangeAspect="1"/>
          </p:cNvSpPr>
          <p:nvPr>
            <p:ph type="sldImg" idx="2"/>
          </p:nvPr>
        </p:nvSpPr>
        <p:spPr>
          <a:xfrm>
            <a:off x="1489166" y="751115"/>
            <a:ext cx="3918857" cy="220435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70263" y="2955472"/>
            <a:ext cx="5956663" cy="572974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236820147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57200" y="2955473"/>
            <a:ext cx="5943600" cy="5729740"/>
          </a:xfrm>
        </p:spPr>
        <p:txBody>
          <a:bodyPr/>
          <a:lstStyle/>
          <a:p>
            <a:r>
              <a:rPr lang="en-US" b="1" dirty="0"/>
              <a:t>Duration: </a:t>
            </a:r>
            <a:r>
              <a:rPr lang="en-US" dirty="0"/>
              <a:t>Project this slide till such time the participants settle down in the room. </a:t>
            </a:r>
          </a:p>
          <a:p>
            <a:endParaRPr lang="en-US" dirty="0"/>
          </a:p>
          <a:p>
            <a:r>
              <a:rPr lang="en-US" b="1" dirty="0"/>
              <a:t>Facilitator Notes:</a:t>
            </a:r>
            <a:endParaRPr lang="en-US" dirty="0"/>
          </a:p>
          <a:p>
            <a:pPr marL="171450" indent="-171450">
              <a:buFont typeface="Arial" panose="020B0604020202020204" pitchFamily="34" charset="0"/>
              <a:buChar char="•"/>
            </a:pPr>
            <a:r>
              <a:rPr lang="en-US" dirty="0"/>
              <a:t>Ensure you have all the necessary handouts ready.</a:t>
            </a:r>
          </a:p>
          <a:p>
            <a:pPr marL="171450" indent="-171450">
              <a:buFont typeface="Arial" panose="020B0604020202020204" pitchFamily="34" charset="0"/>
              <a:buChar char="•"/>
            </a:pPr>
            <a:r>
              <a:rPr lang="en-US" dirty="0"/>
              <a:t>Check for </a:t>
            </a:r>
          </a:p>
          <a:p>
            <a:pPr marL="173090">
              <a:spcBef>
                <a:spcPct val="0"/>
              </a:spcBef>
            </a:pPr>
            <a:endParaRPr lang="en-US" dirty="0">
              <a:solidFill>
                <a:srgbClr val="000000"/>
              </a:solidFill>
            </a:endParaRPr>
          </a:p>
          <a:p>
            <a:pPr marL="119707" indent="-119707">
              <a:buSzPct val="180000"/>
              <a:buBlip>
                <a:blip r:embed="rId3"/>
              </a:buBlip>
            </a:pPr>
            <a:r>
              <a:rPr lang="en-IN" b="1" dirty="0">
                <a:solidFill>
                  <a:prstClr val="black"/>
                </a:solidFill>
              </a:rPr>
              <a:t>In a Virtual Session</a:t>
            </a:r>
            <a:r>
              <a:rPr lang="en-US" dirty="0">
                <a:solidFill>
                  <a:srgbClr val="000000"/>
                </a:solidFill>
              </a:rPr>
              <a:t>:</a:t>
            </a:r>
          </a:p>
          <a:p>
            <a:pPr marL="171450" indent="-171450">
              <a:buFont typeface="Arial" panose="020B0604020202020204" pitchFamily="34" charset="0"/>
              <a:buChar char="•"/>
            </a:pPr>
            <a:r>
              <a:rPr lang="en-US" dirty="0">
                <a:solidFill>
                  <a:srgbClr val="000000"/>
                </a:solidFill>
              </a:rPr>
              <a:t>Ensure the connections are established across all locations.</a:t>
            </a:r>
          </a:p>
          <a:p>
            <a:pPr marL="171450" indent="-171450">
              <a:buFont typeface="Arial" panose="020B0604020202020204" pitchFamily="34" charset="0"/>
              <a:buChar char="•"/>
            </a:pPr>
            <a:r>
              <a:rPr lang="en-US" dirty="0">
                <a:solidFill>
                  <a:srgbClr val="000000"/>
                </a:solidFill>
              </a:rPr>
              <a:t>Ensure you have the deck loaded and are able to effortlessly move from one slide to the other. Ahead of the session, check if the video links are working fine.</a:t>
            </a:r>
          </a:p>
          <a:p>
            <a:endParaRPr lang="en-US" b="1" dirty="0"/>
          </a:p>
          <a:p>
            <a:endParaRPr lang="en-US" b="1"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a:extLst>
              <a:ext uri="{FF2B5EF4-FFF2-40B4-BE49-F238E27FC236}">
                <a16:creationId xmlns:a16="http://schemas.microsoft.com/office/drawing/2014/main" id="{0DF443FD-6F8D-486C-BAEC-102C5F40E8BA}"/>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545729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57200" y="2955926"/>
            <a:ext cx="5956663" cy="5729288"/>
          </a:xfrm>
        </p:spPr>
        <p:txBody>
          <a:bodyPr/>
          <a:lstStyle/>
          <a:p>
            <a:pPr eaLnBrk="1" fontAlgn="auto" hangingPunct="1">
              <a:defRPr/>
            </a:pPr>
            <a:r>
              <a:rPr lang="en-US" b="1" dirty="0"/>
              <a:t>Duration</a:t>
            </a:r>
            <a:r>
              <a:rPr lang="en-US" dirty="0"/>
              <a:t>: 1 minute</a:t>
            </a:r>
          </a:p>
          <a:p>
            <a:pPr eaLnBrk="1" fontAlgn="auto" hangingPunct="1">
              <a:defRPr/>
            </a:pPr>
            <a:endParaRPr lang="en-US" dirty="0"/>
          </a:p>
          <a:p>
            <a:r>
              <a:rPr lang="en-US" b="1" dirty="0"/>
              <a:t>Facilitator Notes</a:t>
            </a:r>
            <a:r>
              <a:rPr lang="en-US" dirty="0"/>
              <a:t>: This slide lists the topics to be covered in module one.</a:t>
            </a:r>
            <a:endParaRPr lang="en-US" kern="0" dirty="0">
              <a:solidFill>
                <a:srgbClr val="000000"/>
              </a:solidFill>
            </a:endParaRPr>
          </a:p>
          <a:p>
            <a:endParaRPr lang="en-US" dirty="0"/>
          </a:p>
          <a:p>
            <a:pPr eaLnBrk="1" fontAlgn="auto" hangingPunct="1">
              <a:buFont typeface="Wingdings"/>
              <a:buChar char="8"/>
              <a:defRPr/>
            </a:pPr>
            <a:r>
              <a:rPr lang="en-US" b="1" dirty="0"/>
              <a:t>DO</a:t>
            </a:r>
            <a:r>
              <a:rPr lang="en-US" dirty="0"/>
              <a:t>:</a:t>
            </a:r>
            <a:endParaRPr lang="en-GB" dirty="0"/>
          </a:p>
          <a:p>
            <a:r>
              <a:rPr lang="en-US" dirty="0"/>
              <a:t>Read the content on the slide.</a:t>
            </a:r>
          </a:p>
          <a:p>
            <a:pPr marL="174708" indent="-174708">
              <a:buFont typeface="Arial" panose="020B0604020202020204" pitchFamily="34" charset="0"/>
              <a:buChar char="•"/>
            </a:pPr>
            <a:endParaRPr lang="en-US" dirty="0"/>
          </a:p>
          <a:p>
            <a:pPr marL="174708" indent="-174708">
              <a:buFont typeface="Webdings" pitchFamily="18" charset="2"/>
              <a:buChar char=""/>
            </a:pPr>
            <a:r>
              <a:rPr lang="en-US" b="1" dirty="0">
                <a:sym typeface="Webdings"/>
              </a:rPr>
              <a:t>Explain</a:t>
            </a:r>
            <a:r>
              <a:rPr lang="en-US" dirty="0"/>
              <a:t>:</a:t>
            </a:r>
          </a:p>
          <a:p>
            <a:r>
              <a:rPr lang="en-US" kern="0" dirty="0">
                <a:solidFill>
                  <a:srgbClr val="000000"/>
                </a:solidFill>
              </a:rPr>
              <a:t>In this module, we will discuss the</a:t>
            </a:r>
            <a:r>
              <a:rPr lang="en-US" kern="0" baseline="0" dirty="0">
                <a:solidFill>
                  <a:srgbClr val="000000"/>
                </a:solidFill>
              </a:rPr>
              <a:t> importance and benefits of effective communication</a:t>
            </a:r>
            <a:r>
              <a:rPr lang="en-US" kern="0" dirty="0">
                <a:solidFill>
                  <a:srgbClr val="000000"/>
                </a:solidFill>
              </a:rPr>
              <a:t>. We will also watch a video on</a:t>
            </a:r>
            <a:r>
              <a:rPr lang="en-US" kern="0" baseline="0" dirty="0">
                <a:solidFill>
                  <a:srgbClr val="000000"/>
                </a:solidFill>
              </a:rPr>
              <a:t> the importance of effective communication and discuss the benefits of communicating effectively at the workplace. We will also spend some time to understand what are the barriers to communication.</a:t>
            </a:r>
            <a:endParaRPr lang="en-US" kern="0" dirty="0">
              <a:solidFill>
                <a:srgbClr val="000000"/>
              </a:solidFill>
            </a:endParaRPr>
          </a:p>
          <a:p>
            <a:pPr eaLnBrk="1" fontAlgn="auto" hangingPunct="1">
              <a:defRPr/>
            </a:pPr>
            <a:endParaRPr lang="en-US" dirty="0"/>
          </a:p>
          <a:p>
            <a:r>
              <a:rPr lang="en-US" b="1" dirty="0">
                <a:sym typeface="Wingdings 3"/>
              </a:rPr>
              <a:t></a:t>
            </a:r>
            <a:r>
              <a:rPr lang="en-US" b="1" dirty="0"/>
              <a:t>Transition</a:t>
            </a:r>
            <a:r>
              <a:rPr lang="en-US" dirty="0"/>
              <a:t>:</a:t>
            </a:r>
          </a:p>
          <a:p>
            <a:pPr eaLnBrk="1" fontAlgn="auto" hangingPunct="1">
              <a:defRPr/>
            </a:pPr>
            <a:r>
              <a:rPr lang="en-US" dirty="0"/>
              <a:t>Let us begin this module with a quick discussion on what are your reasons to communicate with someone. </a:t>
            </a:r>
          </a:p>
          <a:p>
            <a:endParaRPr lang="en-US" dirty="0"/>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10"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10</a:t>
            </a:fld>
            <a:endParaRPr lang="en-US" sz="900" dirty="0">
              <a:solidFill>
                <a:schemeClr val="bg1">
                  <a:lumMod val="50000"/>
                </a:schemeClr>
              </a:solidFill>
            </a:endParaRPr>
          </a:p>
        </p:txBody>
      </p:sp>
      <p:sp>
        <p:nvSpPr>
          <p:cNvPr id="11"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251370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30536" cy="5729288"/>
          </a:xfrm>
        </p:spPr>
        <p:txBody>
          <a:bodyPr/>
          <a:lstStyle/>
          <a:p>
            <a:pPr>
              <a:spcBef>
                <a:spcPts val="0"/>
              </a:spcBef>
              <a:spcAft>
                <a:spcPts val="0"/>
              </a:spcAft>
            </a:pPr>
            <a:r>
              <a:rPr lang="en-US" sz="1200" b="1" dirty="0"/>
              <a:t>Duration</a:t>
            </a:r>
            <a:r>
              <a:rPr lang="en-US" sz="1200" dirty="0"/>
              <a:t>: 5 minutes</a:t>
            </a:r>
          </a:p>
          <a:p>
            <a:pPr>
              <a:spcBef>
                <a:spcPts val="0"/>
              </a:spcBef>
              <a:spcAft>
                <a:spcPts val="0"/>
              </a:spcAft>
            </a:pPr>
            <a:endParaRPr lang="en-US" sz="1200" dirty="0"/>
          </a:p>
          <a:p>
            <a:pPr>
              <a:spcBef>
                <a:spcPts val="0"/>
              </a:spcBef>
              <a:spcAft>
                <a:spcPts val="0"/>
              </a:spcAft>
            </a:pPr>
            <a:r>
              <a:rPr lang="en-US" sz="1200" b="1" dirty="0"/>
              <a:t>Facilitator Notes: </a:t>
            </a:r>
          </a:p>
          <a:p>
            <a:pPr>
              <a:spcBef>
                <a:spcPts val="0"/>
              </a:spcBef>
              <a:spcAft>
                <a:spcPts val="0"/>
              </a:spcAft>
            </a:pPr>
            <a:endParaRPr lang="en-US" sz="1200" dirty="0"/>
          </a:p>
          <a:p>
            <a:pPr defTabSz="905622" eaLnBrk="1" fontAlgn="auto" hangingPunct="1">
              <a:spcBef>
                <a:spcPts val="0"/>
              </a:spcBef>
              <a:spcAft>
                <a:spcPts val="0"/>
              </a:spcAft>
              <a:buFont typeface="Wingdings"/>
              <a:buChar char="8"/>
              <a:defRPr/>
            </a:pPr>
            <a:r>
              <a:rPr lang="en-US" sz="1200" b="1" dirty="0"/>
              <a:t> Do</a:t>
            </a:r>
          </a:p>
          <a:p>
            <a:pPr marL="171450" indent="-171450" defTabSz="905622" eaLnBrk="1" fontAlgn="auto" hangingPunct="1">
              <a:spcBef>
                <a:spcPts val="0"/>
              </a:spcBef>
              <a:spcAft>
                <a:spcPts val="0"/>
              </a:spcAft>
              <a:buFont typeface="Arial" panose="020B0604020202020204" pitchFamily="34" charset="0"/>
              <a:buChar char="•"/>
              <a:defRPr/>
            </a:pPr>
            <a:r>
              <a:rPr lang="en-US" sz="1200" dirty="0"/>
              <a:t>Ask participants to share their reasons for communicating with others</a:t>
            </a:r>
            <a:r>
              <a:rPr lang="en-US" sz="1200" baseline="0" dirty="0"/>
              <a:t>. </a:t>
            </a:r>
          </a:p>
          <a:p>
            <a:pPr marL="171450" indent="-171450" defTabSz="905622" eaLnBrk="1" fontAlgn="auto" hangingPunct="1">
              <a:spcBef>
                <a:spcPts val="0"/>
              </a:spcBef>
              <a:spcAft>
                <a:spcPts val="0"/>
              </a:spcAft>
              <a:buFont typeface="Arial" panose="020B0604020202020204" pitchFamily="34" charset="0"/>
              <a:buChar char="•"/>
              <a:defRPr/>
            </a:pPr>
            <a:r>
              <a:rPr lang="en-US" sz="1200" baseline="0" dirty="0"/>
              <a:t>Elicit quick responses from the audience.</a:t>
            </a:r>
          </a:p>
          <a:p>
            <a:pPr marL="171450" indent="-171450" defTabSz="905622" eaLnBrk="1" fontAlgn="auto" hangingPunct="1">
              <a:spcBef>
                <a:spcPts val="0"/>
              </a:spcBef>
              <a:spcAft>
                <a:spcPts val="0"/>
              </a:spcAft>
              <a:buFont typeface="Arial" panose="020B0604020202020204" pitchFamily="34" charset="0"/>
              <a:buChar char="•"/>
              <a:defRPr/>
            </a:pPr>
            <a:r>
              <a:rPr lang="en-US" sz="1200" baseline="0" dirty="0"/>
              <a:t>Then display the three key reasons for communicating. Use the points provided below to further elaborate.</a:t>
            </a:r>
            <a:endParaRPr lang="en-US" sz="1200" dirty="0"/>
          </a:p>
          <a:p>
            <a:pPr>
              <a:spcBef>
                <a:spcPts val="0"/>
              </a:spcBef>
              <a:spcAft>
                <a:spcPts val="0"/>
              </a:spcAft>
              <a:defRPr/>
            </a:pPr>
            <a:endParaRPr lang="en-US" sz="1200" dirty="0"/>
          </a:p>
          <a:p>
            <a:pPr defTabSz="905622">
              <a:spcBef>
                <a:spcPts val="0"/>
              </a:spcBef>
              <a:defRPr/>
            </a:pPr>
            <a:r>
              <a:rPr lang="en-US" sz="1200" dirty="0">
                <a:solidFill>
                  <a:prstClr val="black"/>
                </a:solidFill>
                <a:sym typeface="Webdings"/>
              </a:rPr>
              <a:t>  </a:t>
            </a:r>
            <a:r>
              <a:rPr lang="en-US" sz="1200" b="1" dirty="0">
                <a:solidFill>
                  <a:prstClr val="black"/>
                </a:solidFill>
                <a:sym typeface="Webdings"/>
              </a:rPr>
              <a:t>Explain</a:t>
            </a:r>
            <a:endParaRPr lang="en-US" sz="1200" dirty="0">
              <a:solidFill>
                <a:prstClr val="black"/>
              </a:solidFill>
            </a:endParaRPr>
          </a:p>
          <a:p>
            <a:pPr marL="171450" indent="-171450">
              <a:spcBef>
                <a:spcPts val="0"/>
              </a:spcBef>
              <a:spcAft>
                <a:spcPts val="0"/>
              </a:spcAft>
              <a:buFont typeface="Arial" panose="020B0604020202020204" pitchFamily="34" charset="0"/>
              <a:buChar char="•"/>
              <a:defRPr/>
            </a:pPr>
            <a:r>
              <a:rPr lang="en-US" sz="1200" dirty="0"/>
              <a:t>Communication is central to all aspects of life. It’s a critical skill for maintaining your personal as well as professional relationships.</a:t>
            </a:r>
          </a:p>
          <a:p>
            <a:pPr marL="171450" indent="-171450">
              <a:spcBef>
                <a:spcPts val="0"/>
              </a:spcBef>
              <a:spcAft>
                <a:spcPts val="0"/>
              </a:spcAft>
              <a:buFont typeface="Arial" panose="020B0604020202020204" pitchFamily="34" charset="0"/>
              <a:buChar char="•"/>
              <a:defRPr/>
            </a:pPr>
            <a:r>
              <a:rPr lang="en-US" sz="1200" dirty="0"/>
              <a:t>We typically communicate for</a:t>
            </a:r>
            <a:r>
              <a:rPr lang="en-US" sz="1200" baseline="0" dirty="0"/>
              <a:t> any of these three reasons:</a:t>
            </a:r>
          </a:p>
          <a:p>
            <a:pPr marL="346075" lvl="1" indent="-171450">
              <a:spcBef>
                <a:spcPts val="0"/>
              </a:spcBef>
              <a:spcAft>
                <a:spcPts val="0"/>
              </a:spcAft>
              <a:buFont typeface="Arial" panose="020B0604020202020204" pitchFamily="34" charset="0"/>
              <a:buChar char="•"/>
              <a:defRPr/>
            </a:pPr>
            <a:r>
              <a:rPr lang="en-US" dirty="0"/>
              <a:t>To Inform</a:t>
            </a:r>
          </a:p>
          <a:p>
            <a:pPr marL="346075" lvl="1" indent="-171450">
              <a:spcBef>
                <a:spcPts val="0"/>
              </a:spcBef>
              <a:spcAft>
                <a:spcPts val="0"/>
              </a:spcAft>
              <a:buFont typeface="Arial" panose="020B0604020202020204" pitchFamily="34" charset="0"/>
              <a:buChar char="•"/>
              <a:defRPr/>
            </a:pPr>
            <a:r>
              <a:rPr lang="en-US" sz="1200" baseline="0" dirty="0"/>
              <a:t>To</a:t>
            </a:r>
            <a:r>
              <a:rPr lang="en-US" sz="1200" dirty="0"/>
              <a:t> Persuade</a:t>
            </a:r>
          </a:p>
          <a:p>
            <a:pPr marL="346075" lvl="1" indent="-171450">
              <a:spcBef>
                <a:spcPts val="0"/>
              </a:spcBef>
              <a:spcAft>
                <a:spcPts val="0"/>
              </a:spcAft>
              <a:buFont typeface="Arial" panose="020B0604020202020204" pitchFamily="34" charset="0"/>
              <a:buChar char="•"/>
              <a:defRPr/>
            </a:pPr>
            <a:r>
              <a:rPr lang="en-US" baseline="0" dirty="0"/>
              <a:t>To</a:t>
            </a:r>
            <a:r>
              <a:rPr lang="en-US" dirty="0"/>
              <a:t> Build Relationships</a:t>
            </a:r>
            <a:endParaRPr lang="en-US" sz="1200" baseline="0" dirty="0"/>
          </a:p>
          <a:p>
            <a:pPr>
              <a:spcBef>
                <a:spcPts val="0"/>
              </a:spcBef>
              <a:spcAft>
                <a:spcPts val="0"/>
              </a:spcAft>
            </a:pPr>
            <a:endParaRPr lang="en-US" sz="1200" dirty="0"/>
          </a:p>
          <a:p>
            <a:pPr>
              <a:spcBef>
                <a:spcPts val="0"/>
              </a:spcBef>
              <a:spcAft>
                <a:spcPts val="0"/>
              </a:spcAft>
            </a:pPr>
            <a:r>
              <a:rPr lang="en-US" sz="1200" b="1" dirty="0">
                <a:sym typeface="Wingdings 3"/>
              </a:rPr>
              <a:t></a:t>
            </a:r>
            <a:r>
              <a:rPr lang="en-US" sz="1200" b="1" dirty="0"/>
              <a:t>Transition</a:t>
            </a:r>
            <a:endParaRPr lang="en-US" sz="1200" dirty="0"/>
          </a:p>
          <a:p>
            <a:pPr>
              <a:spcBef>
                <a:spcPts val="0"/>
              </a:spcBef>
              <a:spcAft>
                <a:spcPts val="0"/>
              </a:spcAft>
              <a:defRPr/>
            </a:pPr>
            <a:r>
              <a:rPr lang="en-US" sz="1200" dirty="0"/>
              <a:t>We</a:t>
            </a:r>
            <a:r>
              <a:rPr lang="en-US" sz="1200" baseline="0" dirty="0"/>
              <a:t> know the key reasons we communicate with someone. But why do we need to communicate effectively?</a:t>
            </a:r>
            <a:endParaRPr lang="en-US" sz="1200" dirty="0"/>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11</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50299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43600" cy="5729288"/>
          </a:xfrm>
        </p:spPr>
        <p:txBody>
          <a:bodyPr/>
          <a:lstStyle/>
          <a:p>
            <a:pPr eaLnBrk="1" fontAlgn="auto" hangingPunct="1">
              <a:defRPr/>
            </a:pPr>
            <a:r>
              <a:rPr lang="en-US" b="1" dirty="0"/>
              <a:t>Duration</a:t>
            </a:r>
            <a:r>
              <a:rPr lang="en-US" dirty="0"/>
              <a:t>: 5 minutes</a:t>
            </a:r>
          </a:p>
          <a:p>
            <a:pPr eaLnBrk="1" fontAlgn="auto" hangingPunct="1">
              <a:defRPr/>
            </a:pPr>
            <a:endParaRPr lang="en-US" dirty="0"/>
          </a:p>
          <a:p>
            <a:r>
              <a:rPr lang="en-US" b="1" dirty="0"/>
              <a:t>Facilitator Notes</a:t>
            </a:r>
            <a:r>
              <a:rPr lang="en-US" dirty="0"/>
              <a:t>: Use this slide to discuss the communication process.</a:t>
            </a:r>
            <a:endParaRPr lang="en-US" kern="0" dirty="0">
              <a:solidFill>
                <a:srgbClr val="000000"/>
              </a:solidFill>
            </a:endParaRPr>
          </a:p>
          <a:p>
            <a:endParaRPr lang="en-US" dirty="0"/>
          </a:p>
          <a:p>
            <a:pPr eaLnBrk="1" fontAlgn="auto" hangingPunct="1">
              <a:buFont typeface="Wingdings"/>
              <a:buChar char="8"/>
              <a:defRPr/>
            </a:pPr>
            <a:r>
              <a:rPr lang="en-US" b="1" dirty="0"/>
              <a:t>DO</a:t>
            </a:r>
            <a:r>
              <a:rPr lang="en-US" dirty="0"/>
              <a:t>:</a:t>
            </a:r>
            <a:endParaRPr lang="en-GB" dirty="0"/>
          </a:p>
          <a:p>
            <a:pPr marL="171450" indent="-171450">
              <a:buFont typeface="Arial" panose="020B0604020202020204" pitchFamily="34" charset="0"/>
              <a:buChar char="•"/>
            </a:pPr>
            <a:r>
              <a:rPr lang="en-US" dirty="0"/>
              <a:t>Present the content on the slide and use the notes provided below to explain.</a:t>
            </a:r>
          </a:p>
          <a:p>
            <a:pPr marL="174708" indent="-174708">
              <a:buFont typeface="Arial" panose="020B0604020202020204" pitchFamily="34" charset="0"/>
              <a:buChar char="•"/>
            </a:pPr>
            <a:endParaRPr lang="en-US" dirty="0"/>
          </a:p>
          <a:p>
            <a:pPr marL="174708" indent="-174708">
              <a:buFont typeface="Webdings" pitchFamily="18" charset="2"/>
              <a:buChar char=""/>
            </a:pPr>
            <a:r>
              <a:rPr lang="en-US" b="1" dirty="0">
                <a:sym typeface="Webdings"/>
              </a:rPr>
              <a:t>Explain</a:t>
            </a:r>
            <a:r>
              <a:rPr lang="en-US" dirty="0"/>
              <a:t>:</a:t>
            </a:r>
          </a:p>
          <a:p>
            <a:pPr marL="171450" indent="-171450">
              <a:buFont typeface="Arial" panose="020B0604020202020204" pitchFamily="34" charset="0"/>
              <a:buChar char="•"/>
            </a:pPr>
            <a:r>
              <a:rPr lang="en-US" kern="0" dirty="0">
                <a:solidFill>
                  <a:srgbClr val="000000"/>
                </a:solidFill>
              </a:rPr>
              <a:t>The communication process is what allows us to interact with other people. It</a:t>
            </a:r>
            <a:r>
              <a:rPr lang="en-US" kern="0" baseline="0" dirty="0">
                <a:solidFill>
                  <a:srgbClr val="000000"/>
                </a:solidFill>
              </a:rPr>
              <a:t> </a:t>
            </a:r>
            <a:r>
              <a:rPr lang="en-US" kern="0" dirty="0">
                <a:solidFill>
                  <a:srgbClr val="000000"/>
                </a:solidFill>
              </a:rPr>
              <a:t>is a process by which information is exchanged between individuals through a common system of symbols, signs, or behavior.</a:t>
            </a:r>
          </a:p>
          <a:p>
            <a:pPr marL="171450" indent="-171450">
              <a:buFont typeface="Arial" panose="020B0604020202020204" pitchFamily="34" charset="0"/>
              <a:buChar char="•"/>
            </a:pPr>
            <a:r>
              <a:rPr lang="en-US" kern="0" dirty="0">
                <a:solidFill>
                  <a:srgbClr val="000000"/>
                </a:solidFill>
              </a:rPr>
              <a:t>Without communication, we would be unable to share knowledge or experiences with anyone else. Common forms of communication include speaking, writing, gestures, touch and broadcasting.</a:t>
            </a:r>
          </a:p>
          <a:p>
            <a:pPr marL="171450" indent="-171450">
              <a:buFont typeface="Arial" panose="020B0604020202020204" pitchFamily="34" charset="0"/>
              <a:buChar char="•"/>
            </a:pPr>
            <a:r>
              <a:rPr lang="en-US" kern="0" dirty="0">
                <a:solidFill>
                  <a:srgbClr val="000000"/>
                </a:solidFill>
              </a:rPr>
              <a:t>The communication process comprises the following key elements:</a:t>
            </a:r>
          </a:p>
          <a:p>
            <a:pPr marL="342900" lvl="1" indent="-171450">
              <a:buFont typeface="Symbol" panose="05050102010706020507" pitchFamily="18" charset="2"/>
              <a:buChar char="-"/>
            </a:pPr>
            <a:r>
              <a:rPr lang="en-US" b="1" kern="0" dirty="0">
                <a:solidFill>
                  <a:srgbClr val="000000"/>
                </a:solidFill>
              </a:rPr>
              <a:t>Sender</a:t>
            </a:r>
            <a:r>
              <a:rPr lang="en-US" b="0" kern="0" dirty="0">
                <a:solidFill>
                  <a:srgbClr val="000000"/>
                </a:solidFill>
              </a:rPr>
              <a:t> is the person who encodes the information and sends it to the receiver through</a:t>
            </a:r>
            <a:r>
              <a:rPr lang="en-US" b="0" kern="0" baseline="0" dirty="0">
                <a:solidFill>
                  <a:srgbClr val="000000"/>
                </a:solidFill>
              </a:rPr>
              <a:t>  a medium. The sender must know why</a:t>
            </a:r>
            <a:r>
              <a:rPr lang="en-US" b="0" kern="0" dirty="0">
                <a:solidFill>
                  <a:srgbClr val="000000"/>
                </a:solidFill>
              </a:rPr>
              <a:t> th</a:t>
            </a:r>
            <a:r>
              <a:rPr lang="en-US" kern="0" dirty="0">
                <a:solidFill>
                  <a:srgbClr val="000000"/>
                </a:solidFill>
              </a:rPr>
              <a:t>e communication is necessary and what result is needed.</a:t>
            </a:r>
            <a:endParaRPr lang="en-US" b="0" kern="0" baseline="0" dirty="0">
              <a:solidFill>
                <a:srgbClr val="000000"/>
              </a:solidFill>
            </a:endParaRPr>
          </a:p>
          <a:p>
            <a:pPr marL="342900" lvl="1" indent="-171450">
              <a:buFont typeface="Symbol" panose="05050102010706020507" pitchFamily="18" charset="2"/>
              <a:buChar char="-"/>
            </a:pPr>
            <a:r>
              <a:rPr lang="en-US" b="1" kern="0" dirty="0">
                <a:solidFill>
                  <a:srgbClr val="000000"/>
                </a:solidFill>
              </a:rPr>
              <a:t>Message</a:t>
            </a:r>
            <a:r>
              <a:rPr lang="en-US" kern="0" dirty="0">
                <a:solidFill>
                  <a:srgbClr val="000000"/>
                </a:solidFill>
              </a:rPr>
              <a:t> is the key information that needs to be communicated or shared.</a:t>
            </a:r>
          </a:p>
          <a:p>
            <a:pPr marL="342900" lvl="1" indent="-171450">
              <a:buFont typeface="Symbol" panose="05050102010706020507" pitchFamily="18" charset="2"/>
              <a:buChar char="-"/>
            </a:pPr>
            <a:r>
              <a:rPr lang="en-US" b="1" kern="0" dirty="0">
                <a:solidFill>
                  <a:srgbClr val="000000"/>
                </a:solidFill>
              </a:rPr>
              <a:t>Medium </a:t>
            </a:r>
            <a:r>
              <a:rPr lang="en-US" kern="0" dirty="0">
                <a:solidFill>
                  <a:srgbClr val="000000"/>
                </a:solidFill>
              </a:rPr>
              <a:t>is the intermediary or channel between the sender and the receiver through which the communication is done. The type of message the sender has determines the medium that should be used and can include face-to-face conversations, telephone calls or videoconferences, and written communication like emails and memos. </a:t>
            </a:r>
          </a:p>
          <a:p>
            <a:pPr marL="342900" lvl="1" indent="-171450">
              <a:buFont typeface="Symbol" panose="05050102010706020507" pitchFamily="18" charset="2"/>
              <a:buChar char="-"/>
            </a:pPr>
            <a:r>
              <a:rPr lang="en-US" b="1" kern="0" dirty="0">
                <a:solidFill>
                  <a:srgbClr val="000000"/>
                </a:solidFill>
              </a:rPr>
              <a:t>Receiver </a:t>
            </a:r>
            <a:r>
              <a:rPr lang="en-US" dirty="0"/>
              <a:t>is the person who decodes the received information and replies in the sense of feedback or reply. </a:t>
            </a:r>
          </a:p>
          <a:p>
            <a:pPr marL="342900" lvl="1" indent="-171450">
              <a:buFont typeface="Symbol" panose="05050102010706020507" pitchFamily="18" charset="2"/>
              <a:buChar char="-"/>
            </a:pPr>
            <a:r>
              <a:rPr lang="en-US" b="1" dirty="0"/>
              <a:t>Reply </a:t>
            </a:r>
            <a:r>
              <a:rPr lang="en-US" dirty="0"/>
              <a:t>comprises feedback information, clarifying questions as well as addition information. The feedback lets the sender gauge how successful they were in communicating. It also offers a chance to adjust the communication process for the future.</a:t>
            </a:r>
          </a:p>
          <a:p>
            <a:pPr algn="r"/>
            <a:r>
              <a:rPr lang="en-US" i="1" dirty="0">
                <a:solidFill>
                  <a:srgbClr val="000000"/>
                </a:solidFill>
              </a:rPr>
              <a:t>Continued on next page</a:t>
            </a:r>
            <a:endParaRPr lang="en-US" dirty="0"/>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12</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2015378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17474" cy="5729288"/>
          </a:xfrm>
        </p:spPr>
        <p:txBody>
          <a:bodyPr/>
          <a:lstStyle/>
          <a:p>
            <a:pPr marL="0" lvl="1"/>
            <a:r>
              <a:rPr lang="en-US" i="1" kern="0" baseline="0" dirty="0">
                <a:solidFill>
                  <a:srgbClr val="000000"/>
                </a:solidFill>
              </a:rPr>
              <a:t>Continued from the previous page</a:t>
            </a:r>
          </a:p>
          <a:p>
            <a:pPr marL="0" lvl="1"/>
            <a:endParaRPr lang="en-US" b="1" i="1" kern="0" baseline="0" dirty="0">
              <a:solidFill>
                <a:srgbClr val="000000"/>
              </a:solidFill>
            </a:endParaRPr>
          </a:p>
          <a:p>
            <a:pPr marL="342900" lvl="1" indent="-171450">
              <a:buFont typeface="Symbol" panose="05050102010706020507" pitchFamily="18" charset="2"/>
              <a:buChar char="-"/>
            </a:pPr>
            <a:r>
              <a:rPr lang="en-US" b="1" kern="0" baseline="0" dirty="0">
                <a:solidFill>
                  <a:srgbClr val="000000"/>
                </a:solidFill>
              </a:rPr>
              <a:t>Medium</a:t>
            </a:r>
            <a:r>
              <a:rPr lang="en-US" b="1" kern="0" dirty="0">
                <a:solidFill>
                  <a:srgbClr val="000000"/>
                </a:solidFill>
              </a:rPr>
              <a:t> </a:t>
            </a:r>
            <a:r>
              <a:rPr lang="en-US" kern="0" dirty="0">
                <a:solidFill>
                  <a:srgbClr val="000000"/>
                </a:solidFill>
              </a:rPr>
              <a:t>is the intermediary or channel between the sender and the receiver through which the communication is done. The type of message the sender has determines the medium that should be used and can include face-to-face conversations, telephone calls or videoconferences, and written communication like emails and memos. </a:t>
            </a:r>
          </a:p>
          <a:p>
            <a:pPr marL="342900" lvl="1" indent="-171450">
              <a:buFont typeface="Symbol" panose="05050102010706020507" pitchFamily="18" charset="2"/>
              <a:buChar char="-"/>
            </a:pPr>
            <a:r>
              <a:rPr lang="en-US" b="1" kern="0" dirty="0">
                <a:solidFill>
                  <a:srgbClr val="000000"/>
                </a:solidFill>
              </a:rPr>
              <a:t>Receiver </a:t>
            </a:r>
            <a:r>
              <a:rPr lang="en-US" dirty="0"/>
              <a:t>is the person who decodes the received information and replies in the sense of feedback or reply. </a:t>
            </a:r>
          </a:p>
          <a:p>
            <a:pPr marL="342900" lvl="1" indent="-171450">
              <a:buFont typeface="Symbol" panose="05050102010706020507" pitchFamily="18" charset="2"/>
              <a:buChar char="-"/>
            </a:pPr>
            <a:r>
              <a:rPr lang="en-US" b="1" dirty="0"/>
              <a:t>Reply </a:t>
            </a:r>
            <a:r>
              <a:rPr lang="en-US" dirty="0"/>
              <a:t>comprises feedback information, clarifying questions</a:t>
            </a:r>
            <a:r>
              <a:rPr lang="en-US" baseline="0" dirty="0"/>
              <a:t> as well as addition information. The feedback lets</a:t>
            </a:r>
            <a:r>
              <a:rPr lang="en-US" dirty="0"/>
              <a:t> the sender gauge how successful they were in communicating. It also offers a chance to adjust the communication process for the future.</a:t>
            </a:r>
            <a:endParaRPr lang="en-US" baseline="0" dirty="0"/>
          </a:p>
          <a:p>
            <a:pPr marL="171450" lvl="1" indent="-171450">
              <a:buFont typeface="Arial" panose="020B0604020202020204" pitchFamily="34" charset="0"/>
              <a:buChar char="•"/>
            </a:pPr>
            <a:r>
              <a:rPr lang="en-US" dirty="0"/>
              <a:t>Communication is essentially the art and process of creating and sharing ideas. Effective communication depends on the richness of those ideas.</a:t>
            </a:r>
            <a:endParaRPr lang="en-US" baseline="0" dirty="0"/>
          </a:p>
          <a:p>
            <a:endParaRPr lang="en-US" b="1" kern="0" dirty="0">
              <a:solidFill>
                <a:srgbClr val="000000"/>
              </a:solidFill>
            </a:endParaRPr>
          </a:p>
          <a:p>
            <a:pPr eaLnBrk="1" fontAlgn="auto" hangingPunct="1">
              <a:defRPr/>
            </a:pPr>
            <a:endParaRPr lang="en-US" dirty="0"/>
          </a:p>
          <a:p>
            <a:r>
              <a:rPr lang="en-US" b="1" dirty="0">
                <a:sym typeface="Wingdings 3"/>
              </a:rPr>
              <a:t></a:t>
            </a:r>
            <a:r>
              <a:rPr lang="en-US" b="1" dirty="0"/>
              <a:t>Transition</a:t>
            </a:r>
            <a:r>
              <a:rPr lang="en-US" dirty="0"/>
              <a:t>:</a:t>
            </a:r>
          </a:p>
          <a:p>
            <a:pPr eaLnBrk="1" fontAlgn="auto" hangingPunct="1">
              <a:defRPr/>
            </a:pPr>
            <a:r>
              <a:rPr lang="en-US" dirty="0"/>
              <a:t>We’ve looked at the communication process and understood the key elements within this process. Why is it important to communicate effectively?</a:t>
            </a:r>
          </a:p>
          <a:p>
            <a:endParaRPr lang="en-US" dirty="0"/>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13</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2535350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57200" y="2955926"/>
            <a:ext cx="5943600" cy="5729288"/>
          </a:xfrm>
        </p:spPr>
        <p:txBody>
          <a:bodyPr/>
          <a:lstStyle/>
          <a:p>
            <a:r>
              <a:rPr lang="en-US" sz="1200" b="1" i="0" kern="1200" dirty="0">
                <a:solidFill>
                  <a:schemeClr val="tx1"/>
                </a:solidFill>
                <a:effectLst/>
                <a:latin typeface="+mn-lt"/>
                <a:ea typeface="+mn-ea"/>
                <a:cs typeface="+mn-cs"/>
              </a:rPr>
              <a:t>Duration</a:t>
            </a:r>
            <a:r>
              <a:rPr lang="en-US" sz="1200" b="0" i="0" kern="1200" dirty="0">
                <a:solidFill>
                  <a:schemeClr val="tx1"/>
                </a:solidFill>
                <a:effectLst/>
                <a:latin typeface="+mn-lt"/>
                <a:ea typeface="+mn-ea"/>
                <a:cs typeface="+mn-cs"/>
              </a:rPr>
              <a:t>: 5 </a:t>
            </a:r>
            <a:r>
              <a:rPr lang="en-US" sz="1200" b="0" i="0" kern="1200" baseline="0" dirty="0">
                <a:solidFill>
                  <a:schemeClr val="tx1"/>
                </a:solidFill>
                <a:effectLst/>
                <a:latin typeface="+mn-lt"/>
                <a:ea typeface="+mn-ea"/>
                <a:cs typeface="+mn-cs"/>
              </a:rPr>
              <a:t>minutes</a:t>
            </a:r>
            <a:endParaRPr lang="en-US" sz="1200" b="0" i="0" kern="1200" dirty="0">
              <a:solidFill>
                <a:schemeClr val="tx1"/>
              </a:solidFill>
              <a:effectLst/>
              <a:latin typeface="+mn-lt"/>
              <a:ea typeface="+mn-ea"/>
              <a:cs typeface="+mn-cs"/>
            </a:endParaRPr>
          </a:p>
          <a:p>
            <a:endParaRPr lang="en-US" sz="1200" b="1" dirty="0"/>
          </a:p>
          <a:p>
            <a:r>
              <a:rPr lang="en-US" sz="1200" b="1" dirty="0"/>
              <a:t>Facilitator Notes</a:t>
            </a:r>
            <a:r>
              <a:rPr lang="en-US" sz="1200" dirty="0"/>
              <a:t>: </a:t>
            </a:r>
          </a:p>
          <a:p>
            <a:pPr marL="171450" indent="-171450">
              <a:buFont typeface="Arial" panose="020B0604020202020204" pitchFamily="34" charset="0"/>
              <a:buChar char="•"/>
            </a:pPr>
            <a:r>
              <a:rPr lang="en-US" sz="1200" dirty="0"/>
              <a:t>Use this slide to build in the importance</a:t>
            </a:r>
            <a:r>
              <a:rPr lang="en-US" sz="1200" baseline="0" dirty="0"/>
              <a:t> about communicating effectively at work and to draw out the impact of first impressions.</a:t>
            </a:r>
            <a:endParaRPr lang="en-US" sz="1200" dirty="0"/>
          </a:p>
          <a:p>
            <a:pPr marL="171450" indent="-171450">
              <a:buFont typeface="Arial" panose="020B0604020202020204" pitchFamily="34" charset="0"/>
              <a:buChar char="•"/>
            </a:pPr>
            <a:r>
              <a:rPr lang="en-US" sz="1200" dirty="0"/>
              <a:t>Use a flipchart or a section of the wipe board to capture some of the key reasons. </a:t>
            </a:r>
          </a:p>
          <a:p>
            <a:pPr marL="171450" indent="-171450">
              <a:buFont typeface="Arial" panose="020B0604020202020204" pitchFamily="34" charset="0"/>
              <a:buChar char="•"/>
            </a:pPr>
            <a:r>
              <a:rPr lang="en-US" sz="1200" dirty="0"/>
              <a:t>Ask participants to list the components</a:t>
            </a:r>
            <a:r>
              <a:rPr lang="en-US" sz="1200" baseline="0" dirty="0"/>
              <a:t> of verbal communication, and their importance. Build on the importance on ‘how’ of communication, in addition to that ‘what’</a:t>
            </a:r>
            <a:endParaRPr lang="en-US" sz="1200" dirty="0"/>
          </a:p>
          <a:p>
            <a:pPr marL="171450" indent="-171450">
              <a:buFont typeface="Arial" panose="020B0604020202020204" pitchFamily="34" charset="0"/>
              <a:buChar char="•"/>
            </a:pPr>
            <a:endParaRPr lang="en-US" sz="1200" dirty="0"/>
          </a:p>
          <a:p>
            <a:r>
              <a:rPr lang="en-US" b="1" dirty="0">
                <a:sym typeface="Webdings"/>
              </a:rPr>
              <a:t> Explain</a:t>
            </a:r>
            <a:r>
              <a:rPr lang="en-US" b="1" dirty="0"/>
              <a:t>:</a:t>
            </a:r>
          </a:p>
          <a:p>
            <a:pPr marL="171450" indent="-171450">
              <a:buFont typeface="Arial" panose="020B0604020202020204" pitchFamily="34" charset="0"/>
              <a:buChar char="•"/>
            </a:pPr>
            <a:r>
              <a:rPr lang="en-US" dirty="0"/>
              <a:t>Why</a:t>
            </a:r>
            <a:r>
              <a:rPr lang="en-US" baseline="0" dirty="0"/>
              <a:t> must we communicate effectively? Think of only your workspace at this point</a:t>
            </a:r>
          </a:p>
          <a:p>
            <a:endParaRPr lang="en-US" baseline="0" dirty="0"/>
          </a:p>
          <a:p>
            <a:pPr eaLnBrk="1" fontAlgn="auto" hangingPunct="1">
              <a:buFont typeface="Wingdings"/>
              <a:buChar char="8"/>
              <a:defRPr/>
            </a:pPr>
            <a:r>
              <a:rPr lang="en-US" sz="1200" b="1" dirty="0"/>
              <a:t>DO</a:t>
            </a:r>
            <a:r>
              <a:rPr lang="en-US" sz="1200" dirty="0"/>
              <a:t>:</a:t>
            </a:r>
            <a:r>
              <a:rPr lang="en-GB" dirty="0"/>
              <a:t> </a:t>
            </a:r>
            <a:r>
              <a:rPr lang="en-US" sz="1200" dirty="0">
                <a:solidFill>
                  <a:srgbClr val="000000"/>
                </a:solidFill>
              </a:rPr>
              <a:t>Click to display</a:t>
            </a:r>
            <a:r>
              <a:rPr lang="en-US" sz="1200" baseline="0" dirty="0">
                <a:solidFill>
                  <a:srgbClr val="000000"/>
                </a:solidFill>
              </a:rPr>
              <a:t> the first text box</a:t>
            </a: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sym typeface="Webding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ym typeface="Webdings"/>
              </a:rPr>
              <a:t> Explain</a:t>
            </a:r>
            <a:r>
              <a:rPr lang="en-US" b="1" dirty="0"/>
              <a:t>:</a:t>
            </a:r>
          </a:p>
          <a:p>
            <a:pPr marL="171450" indent="-171450">
              <a:buFont typeface="Arial" panose="020B0604020202020204" pitchFamily="34" charset="0"/>
              <a:buChar char="•"/>
            </a:pPr>
            <a:r>
              <a:rPr lang="en-US" baseline="0" dirty="0"/>
              <a:t>Research states that it takes 7 seconds to make a judgment about a person when first meeting them. Would you agree with this? </a:t>
            </a:r>
          </a:p>
          <a:p>
            <a:pPr marL="171450" indent="-171450">
              <a:buFont typeface="Arial" panose="020B0604020202020204" pitchFamily="34" charset="0"/>
              <a:buChar char="•"/>
            </a:pPr>
            <a:r>
              <a:rPr lang="en-US" baseline="0" dirty="0"/>
              <a:t>How many of us have been victims of first impressions? How would first impressions impact your interpersonal relations at the workspace?</a:t>
            </a:r>
          </a:p>
          <a:p>
            <a:pPr marL="171450" indent="-171450">
              <a:buFont typeface="Arial" panose="020B0604020202020204" pitchFamily="34" charset="0"/>
              <a:buChar char="•"/>
            </a:pPr>
            <a:r>
              <a:rPr lang="en-US" baseline="0" dirty="0"/>
              <a:t>If we talk of verbal communication, what other elements must you be careful of? </a:t>
            </a:r>
            <a:endParaRPr lang="en-US" i="1" dirty="0">
              <a:solidFill>
                <a:srgbClr val="000000"/>
              </a:solidFill>
            </a:endParaRPr>
          </a:p>
          <a:p>
            <a:pPr marL="171450" indent="-171450">
              <a:buFont typeface="Arial" panose="020B0604020202020204" pitchFamily="34" charset="0"/>
              <a:buChar char="•"/>
              <a:defRPr/>
            </a:pPr>
            <a:r>
              <a:rPr lang="en-US" dirty="0"/>
              <a:t>How important do you think body language/tone/words are? What percentage of importance would you place on each of them?</a:t>
            </a:r>
          </a:p>
          <a:p>
            <a:pPr>
              <a:defRPr/>
            </a:pPr>
            <a:endParaRPr lang="en-US" b="1" dirty="0"/>
          </a:p>
          <a:p>
            <a:pPr>
              <a:buFont typeface="Wingdings"/>
              <a:buChar char="8"/>
              <a:defRPr/>
            </a:pPr>
            <a:r>
              <a:rPr lang="en-US" b="1" dirty="0"/>
              <a:t> DO</a:t>
            </a:r>
            <a:r>
              <a:rPr lang="en-US" dirty="0"/>
              <a:t>: </a:t>
            </a:r>
            <a:r>
              <a:rPr lang="en-US" dirty="0">
                <a:solidFill>
                  <a:srgbClr val="000000"/>
                </a:solidFill>
              </a:rPr>
              <a:t>Click to display the second text box</a:t>
            </a:r>
          </a:p>
          <a:p>
            <a:pPr lvl="0">
              <a:defRPr/>
            </a:pPr>
            <a:endParaRPr lang="en-US" b="1" dirty="0">
              <a:sym typeface="Webdings"/>
            </a:endParaRPr>
          </a:p>
          <a:p>
            <a:pPr marL="171450" lvl="1"/>
            <a:endParaRPr lang="en-US" dirty="0"/>
          </a:p>
          <a:p>
            <a:pPr algn="r"/>
            <a:r>
              <a:rPr lang="en-US" i="1" dirty="0">
                <a:solidFill>
                  <a:srgbClr val="000000"/>
                </a:solidFill>
              </a:rPr>
              <a:t>Continued on next page</a:t>
            </a:r>
            <a:endParaRPr lang="en-US" dirty="0"/>
          </a:p>
          <a:p>
            <a:endParaRPr lang="en-US" baseline="0"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14</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902014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5" y="2955925"/>
            <a:ext cx="5930537" cy="5729288"/>
          </a:xfrm>
        </p:spPr>
        <p:txBody>
          <a:bodyPr/>
          <a:lstStyle/>
          <a:p>
            <a:r>
              <a:rPr lang="en-US" b="1" dirty="0">
                <a:solidFill>
                  <a:srgbClr val="000000"/>
                </a:solidFill>
                <a:ea typeface="Arial" panose="020B0604020202020204" pitchFamily="34" charset="0"/>
                <a:cs typeface="Arial" panose="020B0604020202020204" pitchFamily="34" charset="0"/>
              </a:rPr>
              <a:t>Duration</a:t>
            </a:r>
            <a:r>
              <a:rPr lang="en-US" dirty="0">
                <a:solidFill>
                  <a:srgbClr val="000000"/>
                </a:solidFill>
                <a:ea typeface="Arial" panose="020B0604020202020204" pitchFamily="34" charset="0"/>
                <a:cs typeface="Arial" panose="020B0604020202020204" pitchFamily="34" charset="0"/>
              </a:rPr>
              <a:t>: 8</a:t>
            </a:r>
            <a:r>
              <a:rPr lang="en-US" baseline="0" dirty="0">
                <a:solidFill>
                  <a:srgbClr val="000000"/>
                </a:solidFill>
                <a:ea typeface="Arial" panose="020B0604020202020204" pitchFamily="34" charset="0"/>
                <a:cs typeface="Arial" panose="020B0604020202020204" pitchFamily="34" charset="0"/>
              </a:rPr>
              <a:t> - 10</a:t>
            </a:r>
            <a:r>
              <a:rPr lang="en-US" dirty="0">
                <a:solidFill>
                  <a:srgbClr val="000000"/>
                </a:solidFill>
                <a:ea typeface="Arial" panose="020B0604020202020204" pitchFamily="34" charset="0"/>
                <a:cs typeface="Arial" panose="020B0604020202020204" pitchFamily="34" charset="0"/>
              </a:rPr>
              <a:t> minutes</a:t>
            </a:r>
          </a:p>
          <a:p>
            <a:endParaRPr lang="en-US" dirty="0"/>
          </a:p>
          <a:p>
            <a:pPr eaLnBrk="0" fontAlgn="base" hangingPunct="0"/>
            <a:r>
              <a:rPr lang="en-US" b="1" dirty="0">
                <a:solidFill>
                  <a:srgbClr val="000000"/>
                </a:solidFill>
                <a:ea typeface="Arial" panose="020B0604020202020204" pitchFamily="34" charset="0"/>
                <a:cs typeface="Arial" panose="020B0604020202020204" pitchFamily="34" charset="0"/>
              </a:rPr>
              <a:t>Facilitator Notes</a:t>
            </a:r>
            <a:r>
              <a:rPr lang="en-US" dirty="0">
                <a:solidFill>
                  <a:srgbClr val="000000"/>
                </a:solidFill>
                <a:ea typeface="Arial" panose="020B0604020202020204" pitchFamily="34" charset="0"/>
                <a:cs typeface="Arial" panose="020B0604020202020204" pitchFamily="34" charset="0"/>
              </a:rPr>
              <a:t>: </a:t>
            </a:r>
          </a:p>
          <a:p>
            <a:pPr marL="171450" indent="-171450" eaLnBrk="0" fontAlgn="base" hangingPunct="0">
              <a:buFont typeface="Arial" panose="020B0604020202020204" pitchFamily="34" charset="0"/>
              <a:buChar char="•"/>
            </a:pPr>
            <a:r>
              <a:rPr lang="en-US" dirty="0">
                <a:solidFill>
                  <a:srgbClr val="000000"/>
                </a:solidFill>
                <a:ea typeface="Arial" panose="020B0604020202020204" pitchFamily="34" charset="0"/>
                <a:cs typeface="Arial" panose="020B0604020202020204" pitchFamily="34" charset="0"/>
              </a:rPr>
              <a:t>This video highlights the importance of effective communication. It shows Accenture leaders talk about the key tools one can use to ensure they communicate effectively.</a:t>
            </a:r>
          </a:p>
          <a:p>
            <a:pPr eaLnBrk="0" fontAlgn="base" hangingPunct="0"/>
            <a:endParaRPr lang="en-US" dirty="0"/>
          </a:p>
          <a:p>
            <a:r>
              <a:rPr lang="en-US" b="1" dirty="0">
                <a:sym typeface="Webdings"/>
              </a:rPr>
              <a:t> </a:t>
            </a:r>
            <a:r>
              <a:rPr lang="en-US" b="1" dirty="0">
                <a:solidFill>
                  <a:srgbClr val="000000"/>
                </a:solidFill>
                <a:ea typeface="Arial" panose="020B0604020202020204" pitchFamily="34" charset="0"/>
                <a:cs typeface="Arial" panose="020B0604020202020204" pitchFamily="34" charset="0"/>
              </a:rPr>
              <a:t>Explain</a:t>
            </a:r>
            <a:r>
              <a:rPr lang="en-US" dirty="0">
                <a:solidFill>
                  <a:srgbClr val="000000"/>
                </a:solidFill>
                <a:ea typeface="Arial" panose="020B0604020202020204" pitchFamily="34" charset="0"/>
                <a:cs typeface="Arial" panose="020B0604020202020204" pitchFamily="34" charset="0"/>
              </a:rPr>
              <a:t>:</a:t>
            </a:r>
            <a:endParaRPr lang="en-US" dirty="0"/>
          </a:p>
          <a:p>
            <a:pPr marL="171450" indent="-171450">
              <a:buFont typeface="Arial" panose="020B0604020202020204" pitchFamily="34" charset="0"/>
              <a:buChar char="•"/>
            </a:pPr>
            <a:r>
              <a:rPr lang="en-US" dirty="0"/>
              <a:t>In this video, Accenture Leaders share their insight as to why it's extremely important to learn how to effectively communicate at Accenture. </a:t>
            </a:r>
          </a:p>
          <a:p>
            <a:pPr marL="0" indent="0">
              <a:buFont typeface="Arial" panose="020B0604020202020204" pitchFamily="34" charset="0"/>
              <a:buNone/>
            </a:pPr>
            <a:endParaRPr lang="en-US" sz="1200" dirty="0"/>
          </a:p>
          <a:p>
            <a:pPr eaLnBrk="1" fontAlgn="auto" hangingPunct="1">
              <a:buFont typeface="Wingdings"/>
              <a:buChar char="8"/>
              <a:defRPr/>
            </a:pPr>
            <a:r>
              <a:rPr lang="en-US" sz="1200" b="1" dirty="0"/>
              <a:t>DO</a:t>
            </a:r>
            <a:r>
              <a:rPr lang="en-US" sz="1200" dirty="0"/>
              <a:t>:</a:t>
            </a:r>
            <a:endParaRPr lang="en-GB"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a typeface="Arial" panose="020B0604020202020204" pitchFamily="34" charset="0"/>
                <a:cs typeface="Arial" panose="020B0604020202020204" pitchFamily="34" charset="0"/>
              </a:rPr>
              <a:t>Play the video </a:t>
            </a:r>
            <a:r>
              <a:rPr lang="en-US" b="1" dirty="0"/>
              <a:t>Importance of Effective Communication - From a Senior Executive's Perspective</a:t>
            </a:r>
            <a:r>
              <a:rPr lang="en-US" dirty="0">
                <a:solidFill>
                  <a:srgbClr val="000000"/>
                </a:solidFill>
                <a:ea typeface="Arial" panose="020B0604020202020204" pitchFamily="34" charset="0"/>
                <a:cs typeface="Arial" panose="020B0604020202020204" pitchFamily="34" charset="0"/>
              </a:rPr>
              <a:t>. Either</a:t>
            </a:r>
            <a:r>
              <a:rPr lang="en-US" baseline="0" dirty="0">
                <a:solidFill>
                  <a:srgbClr val="000000"/>
                </a:solidFill>
                <a:ea typeface="Arial" panose="020B0604020202020204" pitchFamily="34" charset="0"/>
                <a:cs typeface="Arial" panose="020B0604020202020204" pitchFamily="34" charset="0"/>
              </a:rPr>
              <a:t> use the hyperlink embedded on the slide or alternatively use the following link to play the video from MediaExchange:  </a:t>
            </a:r>
            <a:r>
              <a:rPr lang="en-US" b="1" baseline="0" dirty="0">
                <a:solidFill>
                  <a:srgbClr val="000000"/>
                </a:solidFill>
                <a:ea typeface="Arial" panose="020B0604020202020204" pitchFamily="34" charset="0"/>
                <a:cs typeface="Arial" panose="020B0604020202020204" pitchFamily="34" charset="0"/>
              </a:rPr>
              <a:t>https://mediaexchange.accenture.com/media/0_xq2bz92q</a:t>
            </a:r>
          </a:p>
          <a:p>
            <a:pPr marL="171450" lvl="0" indent="-171450">
              <a:buFont typeface="Arial" panose="020B0604020202020204" pitchFamily="34" charset="0"/>
              <a:buChar char="•"/>
              <a:defRPr/>
            </a:pPr>
            <a:r>
              <a:rPr lang="en-US" dirty="0">
                <a:solidFill>
                  <a:srgbClr val="000000"/>
                </a:solidFill>
                <a:ea typeface="Arial" panose="020B0604020202020204" pitchFamily="34" charset="0"/>
                <a:cs typeface="Arial" panose="020B0604020202020204" pitchFamily="34" charset="0"/>
              </a:rPr>
              <a:t>Once you’ve played the video, ask the participants what key messaged did they gather from this video. Use this question to get some amount of discussion going.</a:t>
            </a:r>
          </a:p>
          <a:p>
            <a:pPr lvl="0"/>
            <a:endParaRPr lang="en-US" dirty="0">
              <a:solidFill>
                <a:srgbClr val="000000"/>
              </a:solidFill>
              <a:ea typeface="Arial" panose="020B0604020202020204" pitchFamily="34" charset="0"/>
              <a:cs typeface="Arial" panose="020B0604020202020204" pitchFamily="34" charset="0"/>
            </a:endParaRPr>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rPr>
              <a:t>We’ve seen</a:t>
            </a:r>
            <a:r>
              <a:rPr lang="en-US" baseline="0" dirty="0">
                <a:solidFill>
                  <a:prstClr val="black"/>
                </a:solidFill>
              </a:rPr>
              <a:t> </a:t>
            </a:r>
            <a:r>
              <a:rPr lang="en-US" dirty="0">
                <a:solidFill>
                  <a:prstClr val="black"/>
                </a:solidFill>
              </a:rPr>
              <a:t>what our leaders</a:t>
            </a:r>
            <a:r>
              <a:rPr lang="en-US" baseline="0" dirty="0">
                <a:solidFill>
                  <a:prstClr val="black"/>
                </a:solidFill>
              </a:rPr>
              <a:t> at Accenture have to say about effective communication. Now, </a:t>
            </a:r>
            <a:r>
              <a:rPr lang="en-US" dirty="0"/>
              <a:t>let us look</a:t>
            </a:r>
            <a:r>
              <a:rPr lang="en-US" baseline="0" dirty="0"/>
              <a:t> at the types of communication.</a:t>
            </a:r>
            <a:endParaRPr lang="en-US" dirty="0"/>
          </a:p>
          <a:p>
            <a:pPr marL="171450" lvl="0" indent="-171450">
              <a:buFont typeface="Arial" panose="020B0604020202020204" pitchFamily="34" charset="0"/>
              <a:buChar char="•"/>
            </a:pPr>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15</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349523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57200" y="2955926"/>
            <a:ext cx="5969726" cy="5729288"/>
          </a:xfrm>
        </p:spPr>
        <p:txBody>
          <a:bodyPr/>
          <a:lstStyle/>
          <a:p>
            <a:pPr eaLnBrk="1" fontAlgn="auto" hangingPunct="1">
              <a:defRPr/>
            </a:pPr>
            <a:r>
              <a:rPr lang="en-US" b="1" dirty="0"/>
              <a:t>Duration</a:t>
            </a:r>
            <a:r>
              <a:rPr lang="en-US" dirty="0"/>
              <a:t>: 5 minutes</a:t>
            </a:r>
          </a:p>
          <a:p>
            <a:pPr>
              <a:spcBef>
                <a:spcPts val="0"/>
              </a:spcBef>
              <a:spcAft>
                <a:spcPts val="0"/>
              </a:spcAft>
            </a:pPr>
            <a:endParaRPr lang="en-US" sz="1050" dirty="0"/>
          </a:p>
          <a:p>
            <a:pPr>
              <a:spcBef>
                <a:spcPts val="0"/>
              </a:spcBef>
              <a:spcAft>
                <a:spcPts val="0"/>
              </a:spcAft>
            </a:pPr>
            <a:r>
              <a:rPr lang="en-US" sz="1050" b="1" dirty="0"/>
              <a:t>Facilitator Notes:</a:t>
            </a:r>
          </a:p>
          <a:p>
            <a:pPr>
              <a:spcBef>
                <a:spcPts val="0"/>
              </a:spcBef>
            </a:pPr>
            <a:endParaRPr lang="en-US" sz="1050" dirty="0"/>
          </a:p>
          <a:p>
            <a:pPr defTabSz="905622" eaLnBrk="1" fontAlgn="auto" hangingPunct="1">
              <a:spcBef>
                <a:spcPts val="0"/>
              </a:spcBef>
              <a:buFont typeface="Wingdings"/>
              <a:buChar char="8"/>
              <a:defRPr/>
            </a:pPr>
            <a:r>
              <a:rPr lang="en-US" sz="1050" b="1" dirty="0"/>
              <a:t> Do</a:t>
            </a:r>
          </a:p>
          <a:p>
            <a:pPr marL="174708" indent="-174708">
              <a:buFont typeface="Arial" panose="020B0604020202020204" pitchFamily="34" charset="0"/>
              <a:buChar char="•"/>
            </a:pPr>
            <a:r>
              <a:rPr lang="en-US" dirty="0">
                <a:solidFill>
                  <a:srgbClr val="000000"/>
                </a:solidFill>
              </a:rPr>
              <a:t>Discuss</a:t>
            </a:r>
            <a:r>
              <a:rPr lang="en-US" baseline="0" dirty="0">
                <a:solidFill>
                  <a:srgbClr val="000000"/>
                </a:solidFill>
              </a:rPr>
              <a:t> the benefits of communicating effectively in the workplace.</a:t>
            </a:r>
            <a:endParaRPr lang="en-US" dirty="0">
              <a:solidFill>
                <a:srgbClr val="000000"/>
              </a:solidFill>
            </a:endParaRPr>
          </a:p>
          <a:p>
            <a:pPr marL="174708" indent="-174708">
              <a:buFont typeface="Arial" panose="020B0604020202020204" pitchFamily="34" charset="0"/>
              <a:buChar char="•"/>
            </a:pPr>
            <a:r>
              <a:rPr lang="en-US" dirty="0">
                <a:solidFill>
                  <a:srgbClr val="000000"/>
                </a:solidFill>
              </a:rPr>
              <a:t>Share that effective communication helps to understand a person or situation in</a:t>
            </a:r>
            <a:r>
              <a:rPr lang="en-US" baseline="0" dirty="0">
                <a:solidFill>
                  <a:srgbClr val="000000"/>
                </a:solidFill>
              </a:rPr>
              <a:t> a better way.  Use the notes provided below to further explain the key points listed on the slide.</a:t>
            </a:r>
            <a:endParaRPr lang="en-IN" dirty="0">
              <a:solidFill>
                <a:prstClr val="black"/>
              </a:solidFill>
            </a:endParaRPr>
          </a:p>
          <a:p>
            <a:endParaRPr lang="en-US" dirty="0"/>
          </a:p>
          <a:p>
            <a:r>
              <a:rPr lang="en-US" dirty="0">
                <a:sym typeface="Webdings"/>
              </a:rPr>
              <a:t> </a:t>
            </a:r>
            <a:r>
              <a:rPr lang="en-US" b="1" dirty="0">
                <a:sym typeface="Webdings"/>
              </a:rPr>
              <a:t>Explain</a:t>
            </a:r>
            <a:r>
              <a:rPr lang="en-US" dirty="0"/>
              <a:t>:</a:t>
            </a:r>
          </a:p>
          <a:p>
            <a:pPr marL="174708" indent="-174708">
              <a:buFont typeface="Arial" panose="020B0604020202020204" pitchFamily="34" charset="0"/>
              <a:buChar char="•"/>
            </a:pPr>
            <a:r>
              <a:rPr lang="en-US" dirty="0">
                <a:solidFill>
                  <a:srgbClr val="000000"/>
                </a:solidFill>
              </a:rPr>
              <a:t>Being able to communicate effectively with others is important to our psychological well-being for a number of important reasons. Effective communication is a two way process – sending the right message to the right person.</a:t>
            </a:r>
          </a:p>
          <a:p>
            <a:pPr marL="174708" indent="-174708">
              <a:buFont typeface="Arial" panose="020B0604020202020204" pitchFamily="34" charset="0"/>
              <a:buChar char="•"/>
            </a:pPr>
            <a:r>
              <a:rPr lang="en-US" dirty="0">
                <a:solidFill>
                  <a:srgbClr val="000000"/>
                </a:solidFill>
              </a:rPr>
              <a:t>Effective communication skills are valuable in the workplace. The benefits of employees, supervisors and leaders communicating effectively translate into huge rewards for the business itself.</a:t>
            </a:r>
          </a:p>
          <a:p>
            <a:pPr marL="174708" indent="-174708">
              <a:buFont typeface="Arial" panose="020B0604020202020204" pitchFamily="34" charset="0"/>
              <a:buChar char="•"/>
            </a:pPr>
            <a:r>
              <a:rPr lang="en-US" dirty="0">
                <a:solidFill>
                  <a:srgbClr val="000000"/>
                </a:solidFill>
              </a:rPr>
              <a:t>Effective communication has the following benefits:</a:t>
            </a:r>
          </a:p>
          <a:p>
            <a:pPr marL="403225" lvl="1" indent="-174625">
              <a:buFont typeface="Symbol" panose="05050102010706020507" pitchFamily="18" charset="2"/>
              <a:buChar char="-"/>
            </a:pPr>
            <a:r>
              <a:rPr lang="en-US" b="1" dirty="0">
                <a:solidFill>
                  <a:srgbClr val="000000"/>
                </a:solidFill>
              </a:rPr>
              <a:t>B</a:t>
            </a:r>
            <a:r>
              <a:rPr lang="en-US" b="1" baseline="0" dirty="0">
                <a:solidFill>
                  <a:srgbClr val="000000"/>
                </a:solidFill>
              </a:rPr>
              <a:t>uilds employee morale and foster team work</a:t>
            </a:r>
            <a:r>
              <a:rPr lang="en-US" baseline="0" dirty="0">
                <a:solidFill>
                  <a:srgbClr val="000000"/>
                </a:solidFill>
              </a:rPr>
              <a:t>: Effective communication in the workplace helps employees and supervisors form highly efficient teams. Employees are able to trust each other and management. </a:t>
            </a:r>
          </a:p>
          <a:p>
            <a:pPr marL="403225" lvl="1" indent="-174625" fontAlgn="auto">
              <a:buFont typeface="Symbol" panose="05050102010706020507" pitchFamily="18" charset="2"/>
              <a:buChar char="-"/>
              <a:defRPr/>
            </a:pPr>
            <a:r>
              <a:rPr lang="en-US" dirty="0">
                <a:solidFill>
                  <a:srgbClr val="000000"/>
                </a:solidFill>
              </a:rPr>
              <a:t>Employees know their roles on the team and know they are valued. Supervisors are able to provide feedback without creating a hostile work environment. A supervisor who openly communicates with his team can foster positive relationships that benefit the company as a whole.</a:t>
            </a:r>
          </a:p>
          <a:p>
            <a:pPr marL="403225" lvl="1" indent="-174625">
              <a:buFont typeface="Symbol" panose="05050102010706020507" pitchFamily="18" charset="2"/>
              <a:buChar char="-"/>
            </a:pPr>
            <a:r>
              <a:rPr lang="en-US" b="1" dirty="0">
                <a:solidFill>
                  <a:srgbClr val="000000"/>
                </a:solidFill>
              </a:rPr>
              <a:t>Encourages collaboration and innovation:</a:t>
            </a:r>
            <a:r>
              <a:rPr lang="en-US" dirty="0">
                <a:solidFill>
                  <a:srgbClr val="000000"/>
                </a:solidFill>
              </a:rPr>
              <a:t> When communication channels are kept open and transparency is maintained through effective communication, it fosters a collaborative atmosphere which further supports synergy among teams thus encouraging innovation.</a:t>
            </a:r>
          </a:p>
          <a:p>
            <a:pPr marL="228600" lvl="1" algn="r"/>
            <a:r>
              <a:rPr lang="en-US" i="1" dirty="0">
                <a:solidFill>
                  <a:srgbClr val="000000"/>
                </a:solidFill>
              </a:rPr>
              <a:t>			</a:t>
            </a:r>
            <a:br>
              <a:rPr lang="en-US" i="1" dirty="0">
                <a:solidFill>
                  <a:srgbClr val="000000"/>
                </a:solidFill>
              </a:rPr>
            </a:br>
            <a:r>
              <a:rPr lang="en-US" i="1" dirty="0">
                <a:solidFill>
                  <a:srgbClr val="000000"/>
                </a:solidFill>
              </a:rPr>
              <a:t>Continued on next page</a:t>
            </a:r>
            <a:endParaRPr lang="en-US" b="1" i="1"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16</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2329395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6"/>
            <a:ext cx="5930537" cy="5729288"/>
          </a:xfrm>
        </p:spPr>
        <p:txBody>
          <a:bodyPr/>
          <a:lstStyle/>
          <a:p>
            <a:pPr>
              <a:defRPr/>
            </a:pPr>
            <a:r>
              <a:rPr lang="en-US" b="1" dirty="0"/>
              <a:t>Duration</a:t>
            </a:r>
            <a:r>
              <a:rPr lang="en-US" dirty="0"/>
              <a:t>: 3 minutes</a:t>
            </a:r>
          </a:p>
          <a:p>
            <a:r>
              <a:rPr lang="en-US" b="1" dirty="0"/>
              <a:t>Facilitator Notes</a:t>
            </a:r>
            <a:r>
              <a:rPr lang="en-US" dirty="0"/>
              <a:t>: This slide lists out the forms of communication.</a:t>
            </a:r>
          </a:p>
          <a:p>
            <a:endParaRPr lang="en-US" dirty="0"/>
          </a:p>
          <a:p>
            <a:pPr>
              <a:buFont typeface="Wingdings"/>
              <a:buChar char="8"/>
              <a:defRPr/>
            </a:pPr>
            <a:r>
              <a:rPr lang="en-US" b="1" dirty="0"/>
              <a:t>DO</a:t>
            </a:r>
            <a:r>
              <a:rPr lang="en-US" dirty="0"/>
              <a:t>:</a:t>
            </a:r>
            <a:endParaRPr lang="en-GB" dirty="0"/>
          </a:p>
          <a:p>
            <a:pPr marL="174708" indent="-174708">
              <a:buFont typeface="Arial" panose="020B0604020202020204" pitchFamily="34" charset="0"/>
              <a:buChar char="•"/>
            </a:pPr>
            <a:r>
              <a:rPr lang="en-US" dirty="0">
                <a:solidFill>
                  <a:srgbClr val="000000"/>
                </a:solidFill>
              </a:rPr>
              <a:t>Start a quick discussion using the two questions. Elicit responses from the participants.</a:t>
            </a:r>
          </a:p>
          <a:p>
            <a:pPr marL="174708" indent="-174708">
              <a:buFont typeface="Arial" panose="020B0604020202020204" pitchFamily="34" charset="0"/>
              <a:buChar char="•"/>
            </a:pPr>
            <a:r>
              <a:rPr lang="en-US" dirty="0">
                <a:solidFill>
                  <a:srgbClr val="000000"/>
                </a:solidFill>
              </a:rPr>
              <a:t>Then use the flowchart on the slide to highlight the key types of communication. Use the notes below to support your explanation.</a:t>
            </a:r>
          </a:p>
          <a:p>
            <a:endParaRPr lang="en-US" dirty="0">
              <a:solidFill>
                <a:srgbClr val="000000"/>
              </a:solidFill>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indent="-171450">
              <a:buFont typeface="Arial" panose="020B0604020202020204" pitchFamily="34" charset="0"/>
              <a:buChar char="•"/>
            </a:pPr>
            <a:r>
              <a:rPr lang="en-US" dirty="0"/>
              <a:t>Communication is key to maintaining successful business relations. For this reason, it is paramount that we build strong communication skills. For ease of understanding, communication can be categorized under three key types:</a:t>
            </a:r>
          </a:p>
          <a:p>
            <a:pPr marL="400050" lvl="1" indent="-171450">
              <a:buFont typeface="Symbol" panose="05050102010706020507" pitchFamily="18" charset="2"/>
              <a:buChar char="-"/>
            </a:pPr>
            <a:r>
              <a:rPr lang="en-US" u="sng" dirty="0"/>
              <a:t>Based on audience:</a:t>
            </a:r>
          </a:p>
          <a:p>
            <a:pPr marL="628650" lvl="2" indent="-171450">
              <a:buSzPct val="85000"/>
              <a:buFont typeface="Courier New" panose="02070309020205020404" pitchFamily="49" charset="0"/>
              <a:buChar char="o"/>
            </a:pPr>
            <a:r>
              <a:rPr lang="en-US" b="1" dirty="0"/>
              <a:t>Internal communication</a:t>
            </a:r>
            <a:r>
              <a:rPr lang="en-US" dirty="0"/>
              <a:t>: process of exchanging information among the people of different levels within the organization. </a:t>
            </a:r>
          </a:p>
          <a:p>
            <a:pPr marL="628650" lvl="2" indent="-171450">
              <a:buSzPct val="85000"/>
              <a:buFont typeface="Courier New" panose="02070309020205020404" pitchFamily="49" charset="0"/>
              <a:buChar char="o"/>
            </a:pPr>
            <a:r>
              <a:rPr lang="en-US" b="1" dirty="0"/>
              <a:t>External communication</a:t>
            </a:r>
            <a:r>
              <a:rPr lang="en-US" dirty="0"/>
              <a:t>: process of exchanging information with the people of various external or outside parties of the organization.</a:t>
            </a:r>
          </a:p>
          <a:p>
            <a:pPr marL="400050" lvl="1" indent="-171450">
              <a:buFont typeface="Symbol" panose="05050102010706020507" pitchFamily="18" charset="2"/>
              <a:buChar char="-"/>
            </a:pPr>
            <a:r>
              <a:rPr lang="en-US" u="sng" dirty="0"/>
              <a:t>Based on formality:</a:t>
            </a:r>
          </a:p>
          <a:p>
            <a:pPr marL="628650" lvl="2" indent="-171450">
              <a:buSzPct val="85000"/>
              <a:buFont typeface="Courier New" panose="02070309020205020404" pitchFamily="49" charset="0"/>
              <a:buChar char="o"/>
            </a:pPr>
            <a:r>
              <a:rPr lang="en-US" b="1" dirty="0"/>
              <a:t>Formal communication: </a:t>
            </a:r>
            <a:r>
              <a:rPr lang="en-US" dirty="0"/>
              <a:t>process of exchanging information by following the prescribed or official rules, procedures, systems formalities, chain of command etc. in the organizational structure. </a:t>
            </a:r>
          </a:p>
          <a:p>
            <a:pPr marL="628650" lvl="2" indent="-171450">
              <a:buSzPct val="85000"/>
              <a:buFont typeface="Courier New" panose="02070309020205020404" pitchFamily="49" charset="0"/>
              <a:buChar char="o"/>
            </a:pPr>
            <a:r>
              <a:rPr lang="en-US" b="1" dirty="0"/>
              <a:t>Informal communication</a:t>
            </a:r>
            <a:r>
              <a:rPr lang="en-US" dirty="0"/>
              <a:t>: process of spontaneous exchange of information among various people of different status in the organizational structure.</a:t>
            </a:r>
          </a:p>
          <a:p>
            <a:pPr marL="400050" lvl="1" indent="-171450">
              <a:buFont typeface="Symbol" panose="05050102010706020507" pitchFamily="18" charset="2"/>
              <a:buChar char="-"/>
            </a:pPr>
            <a:r>
              <a:rPr lang="en-US" u="sng" dirty="0"/>
              <a:t>Based on media:</a:t>
            </a:r>
          </a:p>
          <a:p>
            <a:pPr marL="628650" lvl="2" indent="-171450">
              <a:buSzPct val="85000"/>
              <a:buFont typeface="Courier New" panose="02070309020205020404" pitchFamily="49" charset="0"/>
              <a:buChar char="o"/>
            </a:pPr>
            <a:r>
              <a:rPr lang="en-US" b="1" dirty="0"/>
              <a:t>Written communication: </a:t>
            </a:r>
            <a:r>
              <a:rPr lang="en-US" dirty="0"/>
              <a:t>process of communication in which messages or information is exchanged or communicated within sender and receiver through written form. Written communication is essential for communicating complicated information, such as statistics or other data, that cannot be easily communicated through speech alone.</a:t>
            </a:r>
          </a:p>
          <a:p>
            <a:pPr marL="0" lvl="2" algn="r">
              <a:buSzPct val="85000"/>
            </a:pPr>
            <a:r>
              <a:rPr lang="en-US" i="1" dirty="0"/>
              <a:t>Continued on next page</a:t>
            </a:r>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17</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937861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Duration: </a:t>
            </a:r>
            <a:r>
              <a:rPr lang="en-US" sz="1200" b="0" dirty="0"/>
              <a:t>5 minutes</a:t>
            </a:r>
          </a:p>
          <a:p>
            <a:endParaRPr lang="en-US" b="1" dirty="0">
              <a:solidFill>
                <a:srgbClr val="000000"/>
              </a:solidFill>
            </a:endParaRPr>
          </a:p>
          <a:p>
            <a:r>
              <a:rPr lang="en-US" b="1" dirty="0">
                <a:solidFill>
                  <a:srgbClr val="000000"/>
                </a:solidFill>
              </a:rPr>
              <a:t>Facilitator Notes</a:t>
            </a:r>
            <a:r>
              <a:rPr lang="en-US" dirty="0">
                <a:solidFill>
                  <a:srgbClr val="000000"/>
                </a:solidFill>
              </a:rPr>
              <a:t>: This</a:t>
            </a:r>
            <a:r>
              <a:rPr lang="en-US" baseline="0" dirty="0">
                <a:solidFill>
                  <a:srgbClr val="000000"/>
                </a:solidFill>
              </a:rPr>
              <a:t> video talks the types of communication. There are two types of communication – verbal and non-verbal communication. </a:t>
            </a:r>
            <a:endParaRPr lang="en-US" dirty="0"/>
          </a:p>
          <a:p>
            <a:endParaRPr lang="en-US" b="1" dirty="0">
              <a:solidFill>
                <a:srgbClr val="000000"/>
              </a:solidFill>
            </a:endParaRPr>
          </a:p>
          <a:p>
            <a:r>
              <a:rPr lang="en-US" b="1" dirty="0">
                <a:solidFill>
                  <a:srgbClr val="000000"/>
                </a:solidFill>
              </a:rPr>
              <a:t>DO</a:t>
            </a:r>
            <a:r>
              <a:rPr lang="en-US" dirty="0">
                <a:solidFill>
                  <a:srgbClr val="000000"/>
                </a:solidFill>
              </a:rPr>
              <a:t>:</a:t>
            </a:r>
            <a:endParaRPr lang="en-US" dirty="0"/>
          </a:p>
          <a:p>
            <a:pPr marL="173736" indent="-173736">
              <a:buFont typeface="Arial" panose="020B0604020202020204" pitchFamily="34" charset="0"/>
              <a:buChar char="•"/>
            </a:pPr>
            <a:r>
              <a:rPr lang="en-US" dirty="0">
                <a:solidFill>
                  <a:srgbClr val="000000"/>
                </a:solidFill>
              </a:rPr>
              <a:t>Play the video either using the embedded</a:t>
            </a:r>
            <a:r>
              <a:rPr lang="en-US" baseline="0" dirty="0">
                <a:solidFill>
                  <a:srgbClr val="000000"/>
                </a:solidFill>
              </a:rPr>
              <a:t> link on the slide or alternatively use the following YouTube link: </a:t>
            </a:r>
            <a:r>
              <a:rPr lang="en-US" b="1" baseline="0" dirty="0">
                <a:solidFill>
                  <a:srgbClr val="000000"/>
                </a:solidFill>
              </a:rPr>
              <a:t>https://www.youtube.com/watch?v=Nhg1_6NdDfo</a:t>
            </a:r>
            <a:endParaRPr lang="en-US" b="1" dirty="0">
              <a:solidFill>
                <a:srgbClr val="000000"/>
              </a:solidFill>
            </a:endParaRPr>
          </a:p>
          <a:p>
            <a:pPr marL="173736" indent="-173736">
              <a:buFont typeface="Arial" panose="020B0604020202020204" pitchFamily="34" charset="0"/>
              <a:buChar char="•"/>
            </a:pPr>
            <a:r>
              <a:rPr lang="en-US" dirty="0">
                <a:solidFill>
                  <a:srgbClr val="000000"/>
                </a:solidFill>
              </a:rPr>
              <a:t>Once you’ve played the video, ask the participants</a:t>
            </a:r>
            <a:r>
              <a:rPr lang="en-US" baseline="0" dirty="0">
                <a:solidFill>
                  <a:srgbClr val="000000"/>
                </a:solidFill>
              </a:rPr>
              <a:t> if  non-verbal communication is just as important as verbal communication?</a:t>
            </a:r>
          </a:p>
          <a:p>
            <a:pPr marL="173736" indent="-173736">
              <a:buFont typeface="Arial" panose="020B0604020202020204" pitchFamily="34" charset="0"/>
              <a:buChar char="•"/>
            </a:pPr>
            <a:r>
              <a:rPr lang="en-US" baseline="0" dirty="0">
                <a:solidFill>
                  <a:srgbClr val="000000"/>
                </a:solidFill>
              </a:rPr>
              <a:t>Elicit quick responses from the participants and state that non-verbal communication </a:t>
            </a:r>
          </a:p>
          <a:p>
            <a:endParaRPr lang="en-US" dirty="0"/>
          </a:p>
          <a:p>
            <a:r>
              <a:rPr lang="en-US" b="1" dirty="0">
                <a:sym typeface="Wingdings 3"/>
              </a:rPr>
              <a:t></a:t>
            </a:r>
            <a:r>
              <a:rPr lang="en-US" b="1" dirty="0"/>
              <a:t>Transition</a:t>
            </a:r>
            <a:r>
              <a:rPr lang="en-US" dirty="0"/>
              <a:t>:</a:t>
            </a:r>
          </a:p>
          <a:p>
            <a:r>
              <a:rPr lang="en-US" dirty="0"/>
              <a:t>Let’s take a look at all</a:t>
            </a:r>
            <a:r>
              <a:rPr lang="en-US" baseline="0" dirty="0"/>
              <a:t> the elements of communication</a:t>
            </a:r>
            <a:endParaRPr lang="en-US" b="1"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18</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4271772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472"/>
            <a:ext cx="5956663" cy="5729741"/>
          </a:xfrm>
        </p:spPr>
        <p:txBody>
          <a:bodyPr/>
          <a:lstStyle/>
          <a:p>
            <a:pPr lvl="0">
              <a:defRPr/>
            </a:pPr>
            <a:r>
              <a:rPr lang="en-US" b="1" dirty="0"/>
              <a:t>Duration: </a:t>
            </a:r>
            <a:r>
              <a:rPr lang="en-US" dirty="0"/>
              <a:t>5 minutes</a:t>
            </a:r>
          </a:p>
          <a:p>
            <a:endParaRPr lang="en-US" b="1" dirty="0">
              <a:solidFill>
                <a:srgbClr val="000000"/>
              </a:solidFill>
            </a:endParaRPr>
          </a:p>
          <a:p>
            <a:r>
              <a:rPr lang="en-US" b="1" dirty="0">
                <a:solidFill>
                  <a:srgbClr val="000000"/>
                </a:solidFill>
              </a:rPr>
              <a:t>Facilitator Notes</a:t>
            </a:r>
            <a:r>
              <a:rPr lang="en-US" dirty="0">
                <a:solidFill>
                  <a:srgbClr val="000000"/>
                </a:solidFill>
              </a:rPr>
              <a:t>: The purpose of this slide is to help participants recognize the various non-verbal elements that impact communication.</a:t>
            </a:r>
          </a:p>
          <a:p>
            <a:pPr>
              <a:buFont typeface="Wingdings"/>
              <a:buChar char="8"/>
              <a:defRPr/>
            </a:pPr>
            <a:r>
              <a:rPr lang="en-US" b="1" dirty="0"/>
              <a:t>DO: </a:t>
            </a:r>
            <a:endParaRPr lang="en-US" dirty="0"/>
          </a:p>
          <a:p>
            <a:pPr marL="287338" lvl="0" indent="-171450">
              <a:buFont typeface="Arial" panose="020B0604020202020204" pitchFamily="34" charset="0"/>
              <a:buChar char="•"/>
              <a:defRPr/>
            </a:pPr>
            <a:r>
              <a:rPr lang="en-US" dirty="0">
                <a:solidFill>
                  <a:srgbClr val="000000"/>
                </a:solidFill>
              </a:rPr>
              <a:t>Ask the participants if they remember/recall the components of communication and the weightage given to each.</a:t>
            </a:r>
          </a:p>
          <a:p>
            <a:pPr marL="287338" lvl="0" indent="-171450">
              <a:buFont typeface="Arial" panose="020B0604020202020204" pitchFamily="34" charset="0"/>
              <a:buChar char="•"/>
              <a:defRPr/>
            </a:pPr>
            <a:r>
              <a:rPr lang="en-US" dirty="0">
                <a:solidFill>
                  <a:srgbClr val="000000"/>
                </a:solidFill>
              </a:rPr>
              <a:t>Display the infographic that highlights that 55% of the focus in a communication is on the body language and other non-verbal signals provided.</a:t>
            </a:r>
          </a:p>
          <a:p>
            <a:pPr marL="173736" indent="-173736"/>
            <a:endParaRPr lang="en-US" dirty="0">
              <a:solidFill>
                <a:srgbClr val="000000"/>
              </a:solidFill>
            </a:endParaRPr>
          </a:p>
          <a:p>
            <a:pPr marL="173736" lvl="0" indent="-173736">
              <a:buFont typeface="Webdings" panose="05030102010509060703" pitchFamily="18" charset="2"/>
              <a:buChar char=""/>
              <a:defRPr/>
            </a:pPr>
            <a:r>
              <a:rPr lang="en-US" b="1" dirty="0"/>
              <a:t>Explain:</a:t>
            </a:r>
          </a:p>
          <a:p>
            <a:pPr marL="287338" indent="-171450">
              <a:buFont typeface="Arial" panose="020B0604020202020204" pitchFamily="34" charset="0"/>
              <a:buChar char="•"/>
              <a:defRPr/>
            </a:pPr>
            <a:r>
              <a:rPr lang="en-US" dirty="0"/>
              <a:t>According to experts, a substantial portion of our communication is nonverbal. Every day, we respond to thousands on nonverbal cues and behaviors including postures, facial expression, eye gaze, and gestures. From our handshakes to our hairstyles, nonverbal details reveal who we are and impact how we relate to other people. In many cases, we communicate information in nonverbal ways using groups of behaviors. For example, we might combine a frown with crossed arms and unblinking eye gaze to indicate disapproval.</a:t>
            </a:r>
          </a:p>
          <a:p>
            <a:pPr marL="287338" indent="-171450">
              <a:buFont typeface="Arial" panose="020B0604020202020204" pitchFamily="34" charset="0"/>
              <a:buChar char="•"/>
              <a:defRPr/>
            </a:pPr>
            <a:r>
              <a:rPr lang="en-US" dirty="0"/>
              <a:t>Nonverbal communication plays an important role in how we convey meaning and information to others, as well as how we interpret the actions of those around us. The important thing to remember when looking at such nonverbal behaviors is to consider the actions in groups. What a person actually says along with his or her expressions, appearance, and tone of voice might tell you a great deal about what that person is really trying to say.</a:t>
            </a:r>
          </a:p>
          <a:p>
            <a:pPr marL="287338" indent="-171450">
              <a:buFont typeface="Arial" panose="020B0604020202020204" pitchFamily="34" charset="0"/>
              <a:buChar char="•"/>
              <a:defRPr/>
            </a:pPr>
            <a:r>
              <a:rPr lang="en-US" b="1" dirty="0"/>
              <a:t>Facial Expressions</a:t>
            </a:r>
            <a:r>
              <a:rPr lang="en-US" dirty="0"/>
              <a:t> are responsible for a huge proportion of nonverbal communication. Consider how much information can be conveyed with a smile or a frown. The look on a person's face is often the first thing we see, even before we hear what they have to say.</a:t>
            </a:r>
          </a:p>
          <a:p>
            <a:pPr marL="115888">
              <a:defRPr/>
            </a:pPr>
            <a:endParaRPr lang="en-US" dirty="0"/>
          </a:p>
          <a:p>
            <a:pPr marL="115888" algn="r">
              <a:defRPr/>
            </a:pPr>
            <a:r>
              <a:rPr lang="en-US" i="1" dirty="0"/>
              <a:t>Continued on next page</a:t>
            </a:r>
          </a:p>
          <a:p>
            <a:pPr marL="115888">
              <a:defRPr/>
            </a:pPr>
            <a:endParaRPr lang="en-US" dirty="0"/>
          </a:p>
          <a:p>
            <a:endParaRPr lang="en-US"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19</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76245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472"/>
            <a:ext cx="5930537" cy="5729741"/>
          </a:xfrm>
        </p:spPr>
        <p:txBody>
          <a:bodyPr/>
          <a:lstStyle/>
          <a:p>
            <a:r>
              <a:rPr lang="en-US" b="1" dirty="0"/>
              <a:t>Duration:</a:t>
            </a:r>
            <a:r>
              <a:rPr lang="en-US" dirty="0"/>
              <a:t> 1 minute</a:t>
            </a:r>
          </a:p>
          <a:p>
            <a:endParaRPr lang="en-US" dirty="0"/>
          </a:p>
          <a:p>
            <a:r>
              <a:rPr lang="en-US" b="1" dirty="0"/>
              <a:t>Facilitator Notes:</a:t>
            </a:r>
          </a:p>
          <a:p>
            <a:r>
              <a:rPr lang="en-US" dirty="0"/>
              <a:t>You should have completed the following before facilitating this session:</a:t>
            </a:r>
          </a:p>
          <a:p>
            <a:pPr marL="171450" indent="-171450">
              <a:buFont typeface="Arial" panose="020B0604020202020204" pitchFamily="34" charset="0"/>
              <a:buChar char="•"/>
            </a:pPr>
            <a:r>
              <a:rPr lang="en-US" dirty="0"/>
              <a:t>Reviewed the facilitator notes on this deck and familiarized yourself with the activities set-up and debrief requirements.</a:t>
            </a:r>
          </a:p>
          <a:p>
            <a:pPr marL="171450" indent="-171450">
              <a:buFont typeface="Arial" panose="020B0604020202020204" pitchFamily="34" charset="0"/>
              <a:buChar char="•"/>
            </a:pPr>
            <a:r>
              <a:rPr lang="en-US" dirty="0"/>
              <a:t>Prepared your introduction using the key pointers on the Introduction slide</a:t>
            </a:r>
          </a:p>
          <a:p>
            <a:endParaRPr lang="en-US" dirty="0"/>
          </a:p>
          <a:p>
            <a:r>
              <a:rPr lang="en-US" b="1" dirty="0">
                <a:sym typeface="Webdings"/>
              </a:rPr>
              <a:t> Explain</a:t>
            </a:r>
            <a:r>
              <a:rPr lang="en-US" b="1" dirty="0"/>
              <a:t>:</a:t>
            </a:r>
          </a:p>
          <a:p>
            <a:pPr marL="171450" indent="-171450">
              <a:buFont typeface="Arial" panose="020B0604020202020204" pitchFamily="34" charset="0"/>
              <a:buChar char="•"/>
            </a:pPr>
            <a:r>
              <a:rPr lang="en-US" dirty="0"/>
              <a:t>Welcome to the two-day course on Effective Verbal and Written Communication. </a:t>
            </a:r>
          </a:p>
          <a:p>
            <a:pPr marL="171450" indent="-171450">
              <a:buFont typeface="Arial" panose="020B0604020202020204" pitchFamily="34" charset="0"/>
              <a:buChar char="•"/>
            </a:pPr>
            <a:r>
              <a:rPr lang="en-US" dirty="0"/>
              <a:t>The intent of this course is to help you gain an insight on the importance of acquiring and demonstrating effective communication skills–spoken and written – at the workplace. On completing this course, you will understand the significance of communication skills, which are as important as the technical skills that you display in the professional space. You will also gain a fair amount of practical experience in applying some of the key communication tools and techniques that we will discuss and review through the next two days.</a:t>
            </a:r>
          </a:p>
          <a:p>
            <a:pPr marL="173090">
              <a:spcBef>
                <a:spcPct val="0"/>
              </a:spcBef>
            </a:pPr>
            <a:endParaRPr lang="en-US" dirty="0">
              <a:solidFill>
                <a:srgbClr val="000000"/>
              </a:solidFill>
            </a:endParaRPr>
          </a:p>
          <a:p>
            <a:pPr marL="119707" indent="-119707">
              <a:buSzPct val="180000"/>
              <a:buBlip>
                <a:blip r:embed="rId3"/>
              </a:buBlip>
            </a:pPr>
            <a:r>
              <a:rPr lang="en-IN" b="1" dirty="0">
                <a:solidFill>
                  <a:prstClr val="black"/>
                </a:solidFill>
              </a:rPr>
              <a:t>In a Virtual Session</a:t>
            </a:r>
            <a:r>
              <a:rPr lang="en-US" dirty="0">
                <a:solidFill>
                  <a:srgbClr val="000000"/>
                </a:solidFill>
              </a:rPr>
              <a:t>:</a:t>
            </a:r>
          </a:p>
          <a:p>
            <a:pPr marL="171450" indent="-171450">
              <a:buFont typeface="Arial" panose="020B0604020202020204" pitchFamily="34" charset="0"/>
              <a:buChar char="•"/>
            </a:pPr>
            <a:r>
              <a:rPr lang="en-US" dirty="0">
                <a:solidFill>
                  <a:srgbClr val="000000"/>
                </a:solidFill>
              </a:rPr>
              <a:t>Inform the participants that there will be activities throughout the session – some will be discussions while others group activities. Instruct the participants to use their desk mics to unmute themselves and respond whenever they choose to share their thoughts, ideas, questions. Emphasize that this is a workshop on effective communication and in order for it to be truly effective, we will need to communicate openly. And actively participate throughout the two day workshop.</a:t>
            </a:r>
          </a:p>
          <a:p>
            <a:pPr marL="171450" indent="-171450">
              <a:buFont typeface="Arial" panose="020B0604020202020204" pitchFamily="34" charset="0"/>
              <a:buChar char="•"/>
            </a:pPr>
            <a:endParaRPr lang="en-US" dirty="0"/>
          </a:p>
          <a:p>
            <a:r>
              <a:rPr lang="en-US" b="1" dirty="0">
                <a:sym typeface="Wingdings 3"/>
              </a:rPr>
              <a:t></a:t>
            </a:r>
            <a:r>
              <a:rPr lang="en-US" b="1" dirty="0"/>
              <a:t>Transition:</a:t>
            </a:r>
          </a:p>
          <a:p>
            <a:r>
              <a:rPr lang="en-US" dirty="0"/>
              <a:t>Before we get started, I would like to introduce myself. I am…. (use the next slide to introduce yourself)</a:t>
            </a:r>
          </a:p>
          <a:p>
            <a:endParaRPr lang="en-US" dirty="0"/>
          </a:p>
          <a:p>
            <a:endParaRPr lang="en-US" dirty="0"/>
          </a:p>
          <a:p>
            <a:endParaRPr lang="en-US" dirty="0"/>
          </a:p>
        </p:txBody>
      </p:sp>
      <p:sp>
        <p:nvSpPr>
          <p:cNvPr id="9"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11"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a:t>
            </a:fld>
            <a:endParaRPr lang="en-US" sz="900" dirty="0">
              <a:solidFill>
                <a:schemeClr val="bg1">
                  <a:lumMod val="50000"/>
                </a:schemeClr>
              </a:solidFill>
            </a:endParaRPr>
          </a:p>
        </p:txBody>
      </p:sp>
      <p:sp>
        <p:nvSpPr>
          <p:cNvPr id="12"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2218835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Duration: </a:t>
            </a:r>
            <a:r>
              <a:rPr lang="en-US" sz="1200" b="0" dirty="0"/>
              <a:t>3 minutes</a:t>
            </a:r>
            <a:endParaRPr lang="en-US" b="1" dirty="0">
              <a:solidFill>
                <a:srgbClr val="000000"/>
              </a:solidFill>
            </a:endParaRPr>
          </a:p>
          <a:p>
            <a:r>
              <a:rPr lang="en-US" b="1" dirty="0">
                <a:solidFill>
                  <a:srgbClr val="000000"/>
                </a:solidFill>
              </a:rPr>
              <a:t>Facilitator Notes</a:t>
            </a:r>
            <a:r>
              <a:rPr lang="en-US" dirty="0">
                <a:solidFill>
                  <a:srgbClr val="000000"/>
                </a:solidFill>
              </a:rPr>
              <a:t>: This</a:t>
            </a:r>
            <a:r>
              <a:rPr lang="en-US" baseline="0" dirty="0">
                <a:solidFill>
                  <a:srgbClr val="000000"/>
                </a:solidFill>
              </a:rPr>
              <a:t> is a quick fun activity that works on highlighting the power of body language. </a:t>
            </a:r>
            <a:endParaRPr lang="en-US" sz="1200" dirty="0"/>
          </a:p>
          <a:p>
            <a:pPr marL="171450" indent="-171450">
              <a:buFont typeface="Webdings" panose="05030102010509060703" pitchFamily="18" charset="2"/>
              <a:buChar char=""/>
            </a:pPr>
            <a:r>
              <a:rPr lang="en-US" sz="1200" b="1" dirty="0"/>
              <a:t>Explain:</a:t>
            </a:r>
            <a:r>
              <a:rPr lang="en-US" sz="1200" dirty="0"/>
              <a:t> </a:t>
            </a:r>
          </a:p>
          <a:p>
            <a:pPr marL="173736" lvl="1" indent="-173736">
              <a:buFont typeface="Arial" panose="020B0604020202020204" pitchFamily="34" charset="0"/>
              <a:buChar char="•"/>
            </a:pPr>
            <a:r>
              <a:rPr lang="en-US" dirty="0">
                <a:solidFill>
                  <a:srgbClr val="000000"/>
                </a:solidFill>
              </a:rPr>
              <a:t>Body language speaks louder than any words you can ever utter. Whether you’re telling people that you love them, you’re angry with them, or don’t care less about them, your body movements reveal your thoughts, moods, and attitudes. </a:t>
            </a:r>
          </a:p>
          <a:p>
            <a:pPr marL="173736" lvl="1" indent="-173736">
              <a:buFont typeface="Arial" panose="020B0604020202020204" pitchFamily="34" charset="0"/>
              <a:buChar char="•"/>
            </a:pPr>
            <a:r>
              <a:rPr lang="en-US" dirty="0">
                <a:solidFill>
                  <a:srgbClr val="000000"/>
                </a:solidFill>
              </a:rPr>
              <a:t>Both consciously and sub-consciously your body tells observers what’s really going on with you.</a:t>
            </a:r>
          </a:p>
          <a:p>
            <a:pPr marL="171450" indent="-171450">
              <a:buFont typeface="Webdings" panose="05030102010509060703" pitchFamily="18" charset="2"/>
              <a:buChar char=""/>
            </a:pPr>
            <a:endParaRPr lang="en-US" sz="1200" dirty="0"/>
          </a:p>
          <a:p>
            <a:pPr eaLnBrk="1" fontAlgn="auto" hangingPunct="1">
              <a:buFont typeface="Wingdings"/>
              <a:buChar char="8"/>
              <a:defRPr/>
            </a:pPr>
            <a:r>
              <a:rPr lang="en-US" sz="1200" b="1" dirty="0"/>
              <a:t>DO: </a:t>
            </a:r>
            <a:endParaRPr lang="en-US" dirty="0"/>
          </a:p>
          <a:p>
            <a:pPr marL="173736" lvl="1" indent="-173736">
              <a:buFont typeface="Arial" panose="020B0604020202020204" pitchFamily="34" charset="0"/>
              <a:buChar char="•"/>
            </a:pPr>
            <a:r>
              <a:rPr lang="en-US" dirty="0">
                <a:solidFill>
                  <a:srgbClr val="000000"/>
                </a:solidFill>
              </a:rPr>
              <a:t>Explain to the group that you are going to give them a series of instructions, which you would like them to copy as fast as they can</a:t>
            </a:r>
          </a:p>
          <a:p>
            <a:pPr marL="173736" lvl="1" indent="-173736">
              <a:buFont typeface="Arial" panose="020B0604020202020204" pitchFamily="34" charset="0"/>
              <a:buChar char="•"/>
            </a:pPr>
            <a:r>
              <a:rPr lang="en-US" dirty="0">
                <a:solidFill>
                  <a:srgbClr val="000000"/>
                </a:solidFill>
              </a:rPr>
              <a:t>State the following actions as YOU do them:</a:t>
            </a:r>
          </a:p>
          <a:p>
            <a:pPr marL="342900" lvl="1" indent="-171450">
              <a:buFont typeface="Symbol" panose="05050102010706020507" pitchFamily="18" charset="2"/>
              <a:buChar char="-"/>
            </a:pPr>
            <a:r>
              <a:rPr lang="en-US" dirty="0"/>
              <a:t>Put your hand to your nose</a:t>
            </a:r>
          </a:p>
          <a:p>
            <a:pPr marL="342900" lvl="1" indent="-171450">
              <a:buFont typeface="Symbol" panose="05050102010706020507" pitchFamily="18" charset="2"/>
              <a:buChar char="-"/>
            </a:pPr>
            <a:r>
              <a:rPr lang="en-US" kern="0" dirty="0">
                <a:solidFill>
                  <a:srgbClr val="000000"/>
                </a:solidFill>
              </a:rPr>
              <a:t>Clap your hands</a:t>
            </a:r>
          </a:p>
          <a:p>
            <a:pPr marL="342900" lvl="1" indent="-171450">
              <a:buFont typeface="Symbol" panose="05050102010706020507" pitchFamily="18" charset="2"/>
              <a:buChar char="-"/>
            </a:pPr>
            <a:r>
              <a:rPr lang="en-US" kern="0" dirty="0">
                <a:solidFill>
                  <a:srgbClr val="000000"/>
                </a:solidFill>
              </a:rPr>
              <a:t>Stand up</a:t>
            </a:r>
          </a:p>
          <a:p>
            <a:pPr marL="342900" lvl="1" indent="-171450">
              <a:buFont typeface="Symbol" panose="05050102010706020507" pitchFamily="18" charset="2"/>
              <a:buChar char="-"/>
            </a:pPr>
            <a:r>
              <a:rPr lang="en-US" kern="0" dirty="0">
                <a:solidFill>
                  <a:srgbClr val="000000"/>
                </a:solidFill>
              </a:rPr>
              <a:t>Touch your shoulder</a:t>
            </a:r>
          </a:p>
          <a:p>
            <a:pPr marL="342900" lvl="1" indent="-171450">
              <a:buFont typeface="Symbol" panose="05050102010706020507" pitchFamily="18" charset="2"/>
              <a:buChar char="-"/>
            </a:pPr>
            <a:r>
              <a:rPr lang="en-US" kern="0" dirty="0">
                <a:solidFill>
                  <a:srgbClr val="000000"/>
                </a:solidFill>
              </a:rPr>
              <a:t>Sit down</a:t>
            </a:r>
          </a:p>
          <a:p>
            <a:pPr marL="342900" lvl="1" indent="-171450">
              <a:buFont typeface="Symbol" panose="05050102010706020507" pitchFamily="18" charset="2"/>
              <a:buChar char="-"/>
            </a:pPr>
            <a:r>
              <a:rPr lang="en-US" kern="0" dirty="0">
                <a:solidFill>
                  <a:srgbClr val="000000"/>
                </a:solidFill>
              </a:rPr>
              <a:t>Stamp your foot</a:t>
            </a:r>
          </a:p>
          <a:p>
            <a:pPr marL="342900" lvl="1" indent="-171450">
              <a:buFont typeface="Symbol" panose="05050102010706020507" pitchFamily="18" charset="2"/>
              <a:buChar char="-"/>
            </a:pPr>
            <a:r>
              <a:rPr lang="en-US" kern="0" dirty="0">
                <a:solidFill>
                  <a:srgbClr val="000000"/>
                </a:solidFill>
              </a:rPr>
              <a:t>Cross your arms</a:t>
            </a:r>
          </a:p>
          <a:p>
            <a:pPr marL="342900" lvl="1" indent="-171450">
              <a:buFont typeface="Symbol" panose="05050102010706020507" pitchFamily="18" charset="2"/>
              <a:buChar char="-"/>
            </a:pPr>
            <a:r>
              <a:rPr lang="en-US" kern="0" dirty="0">
                <a:solidFill>
                  <a:srgbClr val="000000"/>
                </a:solidFill>
              </a:rPr>
              <a:t>Put your hand to your mouth – BUT WHILE SAYING THIS PUT YOUR HAND TO YOUR NOSE</a:t>
            </a:r>
          </a:p>
          <a:p>
            <a:pPr marL="173736" lvl="1" indent="-173736">
              <a:buFont typeface="Arial" panose="020B0604020202020204" pitchFamily="34" charset="0"/>
              <a:buChar char="•"/>
            </a:pPr>
            <a:r>
              <a:rPr lang="en-US" dirty="0">
                <a:solidFill>
                  <a:srgbClr val="000000"/>
                </a:solidFill>
              </a:rPr>
              <a:t>Observe the number of group members who copy what you did rather than what you said.</a:t>
            </a:r>
          </a:p>
          <a:p>
            <a:pPr marL="173736" marR="0" lvl="1"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Facilitate discussion on how body language can reinforce verbal communication</a:t>
            </a:r>
            <a:r>
              <a:rPr lang="en-US" baseline="0" dirty="0"/>
              <a:t> and can </a:t>
            </a:r>
            <a:r>
              <a:rPr lang="en-US" dirty="0"/>
              <a:t>also be stronger than verbal communication.</a:t>
            </a:r>
            <a:r>
              <a:rPr lang="en-US" baseline="0" dirty="0"/>
              <a:t> </a:t>
            </a:r>
            <a:endParaRPr lang="en-US" dirty="0">
              <a:solidFill>
                <a:srgbClr val="000000"/>
              </a:solidFill>
            </a:endParaRPr>
          </a:p>
          <a:p>
            <a:endParaRPr lang="en-US" b="1" dirty="0">
              <a:solidFill>
                <a:srgbClr val="000000"/>
              </a:solidFill>
              <a:sym typeface="Wingdings 3" panose="05040102010807070707" pitchFamily="18" charset="2"/>
            </a:endParaRPr>
          </a:p>
          <a:p>
            <a:r>
              <a:rPr lang="en-US" b="1" dirty="0">
                <a:solidFill>
                  <a:srgbClr val="000000"/>
                </a:solidFill>
                <a:sym typeface="Wingdings 3" panose="05040102010807070707" pitchFamily="18" charset="2"/>
              </a:rPr>
              <a:t></a:t>
            </a:r>
            <a:r>
              <a:rPr lang="en-US" b="1" dirty="0">
                <a:solidFill>
                  <a:srgbClr val="000000"/>
                </a:solidFill>
              </a:rPr>
              <a:t>Transition</a:t>
            </a:r>
            <a:r>
              <a:rPr lang="en-US" dirty="0">
                <a:solidFill>
                  <a:srgbClr val="000000"/>
                </a:solidFill>
              </a:rPr>
              <a:t>:</a:t>
            </a:r>
            <a:endParaRPr lang="en-US" dirty="0"/>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Now that we’ve seen how non-verbal element</a:t>
            </a:r>
            <a:r>
              <a:rPr lang="en-US" baseline="0" dirty="0"/>
              <a:t>s impact conversations, let us look at the verbal elements.</a:t>
            </a:r>
            <a:endParaRPr lang="en-US" sz="1200" b="0" baseline="0" dirty="0">
              <a:solidFill>
                <a:srgbClr val="000000"/>
              </a:solidFill>
            </a:endParaRPr>
          </a:p>
          <a:p>
            <a:pPr marL="0" lvl="1" indent="0">
              <a:buFont typeface="Arial" panose="020B0604020202020204" pitchFamily="34" charset="0"/>
              <a:buNone/>
            </a:pPr>
            <a:endParaRPr lang="en-US" dirty="0">
              <a:solidFill>
                <a:srgbClr val="000000"/>
              </a:solidFill>
            </a:endParaRPr>
          </a:p>
          <a:p>
            <a:pPr marL="173736" lvl="1" indent="-173736">
              <a:buFont typeface="Arial" panose="020B0604020202020204" pitchFamily="34" charset="0"/>
              <a:buChar char="•"/>
            </a:pPr>
            <a:endParaRPr lang="en-US" dirty="0">
              <a:solidFill>
                <a:srgbClr val="000000"/>
              </a:solidFill>
            </a:endParaRP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20</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735636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472"/>
            <a:ext cx="5956663" cy="572974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Duration: </a:t>
            </a:r>
            <a:r>
              <a:rPr lang="en-US" sz="1200" b="0" dirty="0"/>
              <a:t>10 minutes</a:t>
            </a:r>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The purpose of this slide is</a:t>
            </a:r>
            <a:r>
              <a:rPr lang="en-US" baseline="0" dirty="0">
                <a:solidFill>
                  <a:srgbClr val="000000"/>
                </a:solidFill>
                <a:latin typeface="Calibri" panose="020F0502020204030204" pitchFamily="34" charset="0"/>
              </a:rPr>
              <a:t> to help participants recognize the various vocal elements in communication, and discuss ways to address them.  It uses an infographic shown in a previous module to remind participants the importance of ‘how to say’ vis-à-vis ‘what to say’</a:t>
            </a:r>
            <a:endParaRPr lang="en-US" sz="1200" b="0" baseline="0" dirty="0">
              <a:solidFill>
                <a:srgbClr val="000000"/>
              </a:solidFill>
            </a:endParaRPr>
          </a:p>
          <a:p>
            <a:endParaRPr lang="en-US" sz="1200" dirty="0"/>
          </a:p>
          <a:p>
            <a:r>
              <a:rPr lang="en-US" b="1" dirty="0">
                <a:sym typeface="Webdings"/>
              </a:rPr>
              <a:t> </a:t>
            </a:r>
            <a:r>
              <a:rPr lang="en-US" sz="1200" b="1" dirty="0"/>
              <a:t>Explain:</a:t>
            </a:r>
            <a:r>
              <a:rPr lang="en-US" sz="1200" dirty="0"/>
              <a:t> </a:t>
            </a:r>
          </a:p>
          <a:p>
            <a:pPr marL="287338" indent="-171450" algn="l" defTabSz="914400" rtl="0" eaLnBrk="1" latinLnBrk="0" hangingPunct="1">
              <a:buFont typeface="Arial" panose="020B0604020202020204" pitchFamily="34" charset="0"/>
              <a:buChar char="•"/>
              <a:defRPr/>
            </a:pPr>
            <a:r>
              <a:rPr lang="en-US" sz="1200" kern="1200" dirty="0">
                <a:solidFill>
                  <a:srgbClr val="000000"/>
                </a:solidFill>
                <a:latin typeface="Calibri" panose="020F0502020204030204" pitchFamily="34" charset="0"/>
                <a:ea typeface="+mn-ea"/>
                <a:cs typeface="+mn-cs"/>
              </a:rPr>
              <a:t>On the previous slide, we saw how 55% of the communication is focused on Body language and other non-verbal elements of communication. Do you recall what the remainder</a:t>
            </a:r>
            <a:r>
              <a:rPr lang="en-US" sz="1200" kern="1200" baseline="0" dirty="0">
                <a:solidFill>
                  <a:srgbClr val="000000"/>
                </a:solidFill>
                <a:latin typeface="Calibri" panose="020F0502020204030204" pitchFamily="34" charset="0"/>
                <a:ea typeface="+mn-ea"/>
                <a:cs typeface="+mn-cs"/>
              </a:rPr>
              <a:t> 45% was split across?</a:t>
            </a:r>
            <a:r>
              <a:rPr lang="en-US" sz="1200" kern="1200" dirty="0">
                <a:solidFill>
                  <a:srgbClr val="000000"/>
                </a:solidFill>
                <a:latin typeface="Calibri" panose="020F0502020204030204" pitchFamily="34" charset="0"/>
                <a:ea typeface="+mn-ea"/>
                <a:cs typeface="+mn-cs"/>
              </a:rPr>
              <a:t> </a:t>
            </a:r>
          </a:p>
          <a:p>
            <a:endParaRPr lang="en-US" sz="1200" dirty="0"/>
          </a:p>
          <a:p>
            <a:pPr eaLnBrk="1" fontAlgn="auto" hangingPunct="1">
              <a:buFont typeface="Wingdings"/>
              <a:buChar char="8"/>
              <a:defRPr/>
            </a:pPr>
            <a:r>
              <a:rPr lang="en-US" sz="1200" b="1" dirty="0"/>
              <a:t>DO: </a:t>
            </a:r>
            <a:endParaRPr lang="en-US" dirty="0"/>
          </a:p>
          <a:p>
            <a:pPr marL="173736" indent="-173736"/>
            <a:r>
              <a:rPr lang="en-US" dirty="0">
                <a:solidFill>
                  <a:srgbClr val="000000"/>
                </a:solidFill>
                <a:latin typeface="Calibri" panose="020F0502020204030204" pitchFamily="34" charset="0"/>
              </a:rPr>
              <a:t>Show the infographic</a:t>
            </a:r>
          </a:p>
          <a:p>
            <a:pPr marL="173736" indent="-173736"/>
            <a:endParaRPr lang="en-US" dirty="0">
              <a:solidFill>
                <a:srgbClr val="000000"/>
              </a:solidFill>
              <a:latin typeface="Calibri" panose="020F0502020204030204" pitchFamily="34" charset="0"/>
            </a:endParaRPr>
          </a:p>
          <a:p>
            <a:pPr marL="173736" marR="0" lvl="0" indent="-173736"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lang="en-US" sz="1200" b="1" dirty="0"/>
              <a:t>Explain:</a:t>
            </a:r>
            <a:r>
              <a:rPr lang="en-US" sz="1200" dirty="0"/>
              <a:t> We spoke of ‘how’ we say something matters so much more (38%) than ‘what’ we say (only</a:t>
            </a:r>
            <a:r>
              <a:rPr lang="en-US" sz="1200" baseline="0" dirty="0"/>
              <a:t> 7%). </a:t>
            </a:r>
            <a:r>
              <a:rPr lang="en-US" b="0" dirty="0">
                <a:solidFill>
                  <a:srgbClr val="000000"/>
                </a:solidFill>
                <a:latin typeface="Calibri" panose="020F0502020204030204" pitchFamily="34" charset="0"/>
              </a:rPr>
              <a:t>Think</a:t>
            </a:r>
            <a:r>
              <a:rPr lang="en-US" b="0" baseline="0" dirty="0">
                <a:solidFill>
                  <a:srgbClr val="000000"/>
                </a:solidFill>
                <a:latin typeface="Calibri" panose="020F0502020204030204" pitchFamily="34" charset="0"/>
              </a:rPr>
              <a:t> about some skype calls.  Aren't some of our meetings better than others? How many of you have been on a call where the speaker was extremely low on energy and was speaking in a flat tone? How effective was that meeting at the end of your day? Think about some instances where you’ve had to experience some disturbances – heavy breathing, microphone held too close, background noise, etc? How was your overall experience then?</a:t>
            </a:r>
          </a:p>
          <a:p>
            <a:endParaRPr lang="en-US" dirty="0"/>
          </a:p>
          <a:p>
            <a:pPr>
              <a:buFont typeface="Wingdings"/>
              <a:buChar char="8"/>
              <a:defRPr/>
            </a:pPr>
            <a:r>
              <a:rPr lang="en-US" b="1" dirty="0"/>
              <a:t>DO: </a:t>
            </a:r>
            <a:endParaRPr lang="en-US" dirty="0"/>
          </a:p>
          <a:p>
            <a:pPr marL="287338" indent="-171450">
              <a:buFont typeface="Arial" panose="020B0604020202020204" pitchFamily="34" charset="0"/>
              <a:buChar char="•"/>
              <a:defRPr/>
            </a:pPr>
            <a:r>
              <a:rPr lang="en-US" dirty="0">
                <a:solidFill>
                  <a:srgbClr val="000000"/>
                </a:solidFill>
                <a:latin typeface="Calibri" panose="020F0502020204030204" pitchFamily="34" charset="0"/>
              </a:rPr>
              <a:t>Ask the participants to give you a generic short sentence (preferably non-work related). Next, ask for 5 volunteers from the room.  Step outside the room with the volunteers, and give them each one emotion to act out while saying the sentence – anger, fear, sarcasm, humor, sorrow. </a:t>
            </a:r>
            <a:r>
              <a:rPr lang="en-US" dirty="0"/>
              <a:t>Ask the audience to identify which mood was being conveyed and what were the verbal and non verbal signals they used to aid their interpretations.</a:t>
            </a:r>
          </a:p>
          <a:p>
            <a:pPr marR="0" lvl="0" algn="l" defTabSz="914400" rtl="0" eaLnBrk="1" fontAlgn="auto" latinLnBrk="0" hangingPunct="1">
              <a:lnSpc>
                <a:spcPct val="100000"/>
              </a:lnSpc>
              <a:spcBef>
                <a:spcPts val="0"/>
              </a:spcBef>
              <a:spcAft>
                <a:spcPts val="0"/>
              </a:spcAft>
              <a:buClrTx/>
              <a:buSzTx/>
              <a:tabLst/>
              <a:defRPr/>
            </a:pPr>
            <a:endParaRPr lang="en-US" b="0" baseline="0" dirty="0">
              <a:solidFill>
                <a:srgbClr val="000000"/>
              </a:solidFill>
              <a:latin typeface="Calibri" panose="020F0502020204030204" pitchFamily="34" charset="0"/>
            </a:endParaRPr>
          </a:p>
          <a:p>
            <a:pPr marR="0" lvl="0" algn="r" defTabSz="914400" rtl="0" eaLnBrk="1" fontAlgn="auto" latinLnBrk="0" hangingPunct="1">
              <a:lnSpc>
                <a:spcPct val="100000"/>
              </a:lnSpc>
              <a:spcBef>
                <a:spcPts val="0"/>
              </a:spcBef>
              <a:spcAft>
                <a:spcPts val="0"/>
              </a:spcAft>
              <a:buClrTx/>
              <a:buSzTx/>
              <a:tabLst/>
              <a:defRPr/>
            </a:pPr>
            <a:r>
              <a:rPr lang="en-US" i="1" dirty="0">
                <a:solidFill>
                  <a:srgbClr val="000000"/>
                </a:solidFill>
                <a:latin typeface="Calibri" panose="020F0502020204030204" pitchFamily="34" charset="0"/>
              </a:rPr>
              <a:t>Continued on next page</a:t>
            </a:r>
            <a:endParaRPr lang="en-US" b="0" i="1" baseline="0" dirty="0">
              <a:solidFill>
                <a:srgbClr val="000000"/>
              </a:solidFill>
              <a:latin typeface="Calibri" panose="020F0502020204030204" pitchFamily="34" charset="0"/>
            </a:endParaRPr>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21</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762363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lvl="0">
              <a:lnSpc>
                <a:spcPct val="110000"/>
              </a:lnSpc>
              <a:spcBef>
                <a:spcPts val="200"/>
              </a:spcBef>
              <a:spcAft>
                <a:spcPts val="200"/>
              </a:spcAft>
              <a:defRPr/>
            </a:pPr>
            <a:r>
              <a:rPr lang="en-US" b="1" dirty="0"/>
              <a:t>Duration: </a:t>
            </a:r>
            <a:r>
              <a:rPr lang="en-US" dirty="0"/>
              <a:t>10 - 15 minutes</a:t>
            </a:r>
          </a:p>
          <a:p>
            <a:r>
              <a:rPr lang="en-US" b="1" dirty="0"/>
              <a:t>Facilitator Notes: </a:t>
            </a:r>
          </a:p>
          <a:p>
            <a:pPr marL="171450" indent="-171450">
              <a:buFont typeface="Arial" panose="020B0604020202020204" pitchFamily="34" charset="0"/>
              <a:buChar char="•"/>
            </a:pPr>
            <a:r>
              <a:rPr lang="en-US" dirty="0"/>
              <a:t>The purpose of this activity is to encourage the participants to discuss the different types of communication they might use in different situations and environments. It introduces the idea that language/communication varies by context – and that it’s important to understand what might be acceptable and expected in one setting may not be appropriate in another. </a:t>
            </a:r>
            <a:endParaRPr lang="en-US" b="1" dirty="0"/>
          </a:p>
          <a:p>
            <a:pPr>
              <a:buFont typeface="Wingdings"/>
              <a:buChar char="8"/>
              <a:defRPr/>
            </a:pPr>
            <a:r>
              <a:rPr lang="en-US" b="1" dirty="0"/>
              <a:t>DO</a:t>
            </a:r>
            <a:r>
              <a:rPr lang="en-US" dirty="0"/>
              <a:t>: </a:t>
            </a:r>
          </a:p>
          <a:p>
            <a:pPr marL="171450" indent="-171450">
              <a:buFont typeface="Arial" panose="020B0604020202020204" pitchFamily="34" charset="0"/>
              <a:buChar char="•"/>
              <a:defRPr/>
            </a:pPr>
            <a:r>
              <a:rPr lang="en-US" dirty="0"/>
              <a:t>Group the participants into 4 or 5 teams. Assign each team one situation listed in the handout. Have the participants first fill out the handout with their individual responses. Give them 2 minutes to complete this activity.</a:t>
            </a:r>
          </a:p>
          <a:p>
            <a:pPr marL="171450" indent="-171450">
              <a:buFont typeface="Arial" panose="020B0604020202020204" pitchFamily="34" charset="0"/>
              <a:buChar char="•"/>
              <a:defRPr/>
            </a:pPr>
            <a:r>
              <a:rPr lang="en-US" dirty="0"/>
              <a:t>Then within their assigned teams, have them discuss and exchange their responses for the specific situation assigned. Spend no more than 3 minutes on this discussion.</a:t>
            </a:r>
          </a:p>
          <a:p>
            <a:pPr marL="171450" indent="-171450">
              <a:buFont typeface="Arial" panose="020B0604020202020204" pitchFamily="34" charset="0"/>
              <a:buChar char="•"/>
              <a:defRPr/>
            </a:pPr>
            <a:r>
              <a:rPr lang="en-US" dirty="0"/>
              <a:t>Invite each team to describe or demonstrate how they communicate in the given situation with their friends, their family members. Then ask them how they will communicate with their peers/colleague and their manager. Finally, ask how they are likely to communicate with their client or stakeholder. </a:t>
            </a:r>
          </a:p>
          <a:p>
            <a:pPr marL="171450" indent="-171450">
              <a:buFont typeface="Arial" panose="020B0604020202020204" pitchFamily="34" charset="0"/>
              <a:buChar char="•"/>
              <a:defRPr/>
            </a:pPr>
            <a:r>
              <a:rPr lang="en-US" dirty="0"/>
              <a:t>Have all four or five teams complete this presentation/demonstration. Ensure all team members have a go. Give</a:t>
            </a:r>
            <a:r>
              <a:rPr lang="en-US" baseline="0" dirty="0"/>
              <a:t> each team a minute or two. After every team finishes presenting, check if other teams have any different responses and have them share.</a:t>
            </a:r>
            <a:endParaRPr lang="en-US" dirty="0"/>
          </a:p>
          <a:p>
            <a:pPr marL="171450" indent="-171450">
              <a:buFont typeface="Arial" panose="020B0604020202020204" pitchFamily="34" charset="0"/>
              <a:buChar char="•"/>
              <a:defRPr/>
            </a:pPr>
            <a:r>
              <a:rPr lang="en-US" dirty="0"/>
              <a:t>Discuss the differences and similarities in the participants’ responses. </a:t>
            </a:r>
          </a:p>
          <a:p>
            <a:pPr marL="171450" indent="-171450">
              <a:buFont typeface="Arial" panose="020B0604020202020204" pitchFamily="34" charset="0"/>
              <a:buChar char="•"/>
              <a:defRPr/>
            </a:pPr>
            <a:r>
              <a:rPr lang="en-US" dirty="0"/>
              <a:t>To debrief the activity, ask the group the questions listed on the slide. These questions appear on mouse click. Do not reveal these questions until you have arrived at the debrief point in the activity.</a:t>
            </a:r>
          </a:p>
          <a:p>
            <a:pPr lvl="0">
              <a:defRPr/>
            </a:pPr>
            <a:endParaRPr lang="en-US" dirty="0">
              <a:solidFill>
                <a:srgbClr val="000000"/>
              </a:solidFill>
            </a:endParaRPr>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r>
              <a:rPr lang="en-US" dirty="0"/>
              <a:t>As we have seen from this activity, our communication clearly is affected by the audience we choose to address</a:t>
            </a:r>
            <a:r>
              <a:rPr lang="en-US" baseline="0" dirty="0"/>
              <a:t>. Let’s spend some time to further understand this audience specifically in the workplace and see how, within this group, there are differences.</a:t>
            </a:r>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22</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865699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57201" y="2955925"/>
            <a:ext cx="5930536" cy="5729288"/>
          </a:xfrm>
        </p:spPr>
        <p:txBody>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lang="en-US" sz="1200" b="1" dirty="0"/>
              <a:t>Duration: </a:t>
            </a:r>
            <a:r>
              <a:rPr lang="en-US" sz="1200" b="0" dirty="0"/>
              <a:t>15 minutes</a:t>
            </a:r>
          </a:p>
          <a:p>
            <a:r>
              <a:rPr lang="en-US" sz="1200" b="1" dirty="0"/>
              <a:t>Facilitator Notes</a:t>
            </a:r>
            <a:r>
              <a:rPr lang="en-US" sz="1200" dirty="0"/>
              <a:t>: </a:t>
            </a:r>
          </a:p>
          <a:p>
            <a:pPr marL="171450" indent="-171450">
              <a:buFont typeface="Arial" panose="020B0604020202020204" pitchFamily="34" charset="0"/>
              <a:buChar char="•"/>
            </a:pPr>
            <a:r>
              <a:rPr lang="en-US" sz="1200" dirty="0"/>
              <a:t>The purpose of this slide is to help drive the importance of communication vehicles at work and</a:t>
            </a:r>
            <a:r>
              <a:rPr lang="en-US" sz="1200" baseline="0" dirty="0"/>
              <a:t> how to leverage each vehicle for our audience type.  It will be facilitated through a discussion and open Q&amp;A.</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ebdings"/>
              </a:rPr>
              <a:t> Explain</a:t>
            </a:r>
            <a:r>
              <a:rPr lang="en-US" b="1" dirty="0"/>
              <a:t>:</a:t>
            </a:r>
            <a:endParaRPr lang="en-US" sz="1200" baseline="0" dirty="0"/>
          </a:p>
          <a:p>
            <a:pPr marL="171450" indent="-171450">
              <a:buFont typeface="Arial" panose="020B0604020202020204" pitchFamily="34" charset="0"/>
              <a:buChar char="•"/>
            </a:pPr>
            <a:r>
              <a:rPr lang="en-US" sz="1200" baseline="0" dirty="0"/>
              <a:t>At the modern workplace, we interact and communicate with various generations, sometimes individually, and sometimes as mixed groups. </a:t>
            </a:r>
          </a:p>
          <a:p>
            <a:pPr marL="171450" indent="-171450">
              <a:buFont typeface="Arial" panose="020B0604020202020204" pitchFamily="34" charset="0"/>
              <a:buChar char="•"/>
            </a:pPr>
            <a:r>
              <a:rPr lang="en-US" sz="1200" baseline="0" dirty="0"/>
              <a:t>This slide helps uncover the four common generations known, and how one should communicate with them, to reach the desired outcome of the intent to communicate. </a:t>
            </a:r>
          </a:p>
          <a:p>
            <a:endParaRPr lang="en-US" sz="1200" dirty="0"/>
          </a:p>
          <a:p>
            <a:pPr eaLnBrk="1" fontAlgn="auto" hangingPunct="1">
              <a:buFont typeface="Wingdings"/>
              <a:buChar char="8"/>
              <a:defRPr/>
            </a:pPr>
            <a:r>
              <a:rPr lang="en-US" sz="1200" b="1" dirty="0"/>
              <a:t>DO</a:t>
            </a:r>
            <a:r>
              <a:rPr lang="en-US" sz="1200" dirty="0"/>
              <a:t>:</a:t>
            </a:r>
            <a:endParaRPr lang="en-GB" sz="1200" dirty="0"/>
          </a:p>
          <a:p>
            <a:pPr marR="0" lvl="0" algn="l" defTabSz="914400" rtl="0" eaLnBrk="1" fontAlgn="auto" latinLnBrk="0" hangingPunct="1">
              <a:lnSpc>
                <a:spcPct val="100000"/>
              </a:lnSpc>
              <a:spcBef>
                <a:spcPts val="0"/>
              </a:spcBef>
              <a:spcAft>
                <a:spcPts val="0"/>
              </a:spcAft>
              <a:buClrTx/>
              <a:buSzTx/>
              <a:tabLst/>
              <a:defRPr/>
            </a:pPr>
            <a:r>
              <a:rPr lang="en-US" sz="1200" dirty="0">
                <a:solidFill>
                  <a:srgbClr val="000000"/>
                </a:solidFill>
              </a:rPr>
              <a:t>Before revealing</a:t>
            </a:r>
            <a:r>
              <a:rPr lang="en-US" sz="1200" baseline="0" dirty="0">
                <a:solidFill>
                  <a:srgbClr val="000000"/>
                </a:solidFill>
              </a:rPr>
              <a:t> the 4 generations, the Facilitator should ask the participants if they are aware of the ‘gens’ and if they could name them. While there are no clear years of demarcation, the 4 generations could be categorized roughly in the following year ranges: (Reveal the graphics now)</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Baby Boomers (Born between 1946 and 1964)</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Generation Xers (Born between 1965 and 1980)</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Generation Ys or Millennials (Born between 1980 and 1995)</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Gen Zs (Born after 1995)</a:t>
            </a:r>
          </a:p>
          <a:p>
            <a:pPr marL="171450" lvl="0" indent="-171450">
              <a:buFont typeface="Arial" panose="020B0604020202020204" pitchFamily="34" charset="0"/>
              <a:buChar char="•"/>
              <a:defRPr/>
            </a:pPr>
            <a:r>
              <a:rPr lang="en-US" dirty="0">
                <a:solidFill>
                  <a:srgbClr val="000000"/>
                </a:solidFill>
              </a:rPr>
              <a:t>Let’s talk about each of the four generations. (Divide the room in 4 groups, with each group addressing a particular generation). </a:t>
            </a:r>
          </a:p>
          <a:p>
            <a:pPr marL="171450" lvl="0" indent="-171450">
              <a:buFont typeface="Arial" panose="020B0604020202020204" pitchFamily="34" charset="0"/>
              <a:buChar char="•"/>
              <a:defRPr/>
            </a:pPr>
            <a:r>
              <a:rPr lang="en-US" dirty="0">
                <a:solidFill>
                  <a:srgbClr val="000000"/>
                </a:solidFill>
              </a:rPr>
              <a:t>In your teams, list down some of the preferred communication approaches for each of your generations. First think about their socio-economic backgrounds, access to information, and subsequent orientation and priorities.  Use this information to think about what would be their preferred style of communication.</a:t>
            </a:r>
            <a:endParaRPr lang="en-US" dirty="0"/>
          </a:p>
          <a:p>
            <a:pPr marL="0" lvl="2" algn="r">
              <a:buSzPct val="85000"/>
            </a:pPr>
            <a:br>
              <a:rPr lang="en-US" dirty="0"/>
            </a:br>
            <a:r>
              <a:rPr lang="en-US" i="1" dirty="0"/>
              <a:t>Continued on next page</a:t>
            </a:r>
            <a:endParaRPr lang="en-US" dirty="0"/>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23</a:t>
            </a:fld>
            <a:endParaRPr lang="en-US" sz="900" dirty="0">
              <a:solidFill>
                <a:schemeClr val="bg1">
                  <a:lumMod val="50000"/>
                </a:schemeClr>
              </a:solidFill>
            </a:endParaRPr>
          </a:p>
        </p:txBody>
      </p:sp>
      <p:sp>
        <p:nvSpPr>
          <p:cNvPr id="11"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887718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43599" cy="5729288"/>
          </a:xfrm>
        </p:spPr>
        <p:txBody>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lang="en-US" sz="1200" b="1" dirty="0"/>
              <a:t>Duration: </a:t>
            </a:r>
            <a:r>
              <a:rPr lang="en-US" sz="1200" b="0" dirty="0"/>
              <a:t>2 minutes</a:t>
            </a:r>
          </a:p>
          <a:p>
            <a:pPr marL="171450" marR="0" lvl="0" indent="-17145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lang="en-US" b="1" dirty="0">
                <a:sym typeface="Webdings"/>
              </a:rPr>
              <a:t>Explain:</a:t>
            </a:r>
            <a:r>
              <a:rPr lang="en-US" b="1" baseline="0" dirty="0">
                <a:sym typeface="Webdings"/>
              </a:rPr>
              <a:t> </a:t>
            </a:r>
            <a:r>
              <a:rPr lang="en-US" sz="1200" b="0" baseline="0" dirty="0">
                <a:solidFill>
                  <a:srgbClr val="000000"/>
                </a:solidFill>
              </a:rPr>
              <a:t>At Accenture, our peers, teams, clients, stakeholders and colleagues comprise </a:t>
            </a:r>
            <a:r>
              <a:rPr lang="en-US" dirty="0">
                <a:solidFill>
                  <a:srgbClr val="000000"/>
                </a:solidFill>
              </a:rPr>
              <a:t>a blend of the four generations we’ve just discussed.</a:t>
            </a:r>
            <a:r>
              <a:rPr lang="en-US" sz="1200" b="0" baseline="0" dirty="0">
                <a:solidFill>
                  <a:srgbClr val="000000"/>
                </a:solidFill>
              </a:rPr>
              <a:t> Therefore, we need an integrated approach to our communication style. Lets discuss what this can be.</a:t>
            </a:r>
          </a:p>
          <a:p>
            <a:endParaRPr lang="en-US" sz="1200" dirty="0"/>
          </a:p>
          <a:p>
            <a:pPr eaLnBrk="1" fontAlgn="auto" hangingPunct="1">
              <a:buFont typeface="Wingdings"/>
              <a:buChar char="8"/>
              <a:defRPr/>
            </a:pPr>
            <a:r>
              <a:rPr lang="en-US" sz="1200" b="1" dirty="0"/>
              <a:t>DO</a:t>
            </a:r>
            <a:r>
              <a:rPr lang="en-US" sz="1200" dirty="0"/>
              <a:t>: </a:t>
            </a:r>
          </a:p>
          <a:p>
            <a:pPr marL="171450" indent="-171450" eaLnBrk="1" fontAlgn="auto" hangingPunct="1">
              <a:buFont typeface="Arial" panose="020B0604020202020204" pitchFamily="34" charset="0"/>
              <a:buChar char="•"/>
              <a:defRPr/>
            </a:pPr>
            <a:r>
              <a:rPr lang="en-US" sz="1200" dirty="0"/>
              <a:t>Click for</a:t>
            </a:r>
            <a:r>
              <a:rPr lang="en-US" sz="1200" baseline="0" dirty="0"/>
              <a:t> each recommendation and talk through the main points, building on what may have been discussed in the class earlier. Relate these points to the content on the previous section where we discussed</a:t>
            </a:r>
            <a:r>
              <a:rPr lang="en-US" sz="1200" dirty="0"/>
              <a:t> about personalizing the messaging based on who we are speaking with.</a:t>
            </a:r>
            <a:endParaRPr lang="en-US" sz="1200" baseline="0" dirty="0"/>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10"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24</a:t>
            </a:fld>
            <a:endParaRPr lang="en-US" sz="900" dirty="0">
              <a:solidFill>
                <a:schemeClr val="bg1">
                  <a:lumMod val="50000"/>
                </a:schemeClr>
              </a:solidFill>
            </a:endParaRPr>
          </a:p>
        </p:txBody>
      </p:sp>
      <p:sp>
        <p:nvSpPr>
          <p:cNvPr id="11"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963732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lang="en-US" sz="1200" b="1" dirty="0"/>
              <a:t>Duration: </a:t>
            </a:r>
            <a:r>
              <a:rPr lang="en-US" sz="1200" b="0" dirty="0"/>
              <a:t>3 minutes</a:t>
            </a:r>
          </a:p>
          <a:p>
            <a:endParaRPr lang="en-US" sz="1200" dirty="0"/>
          </a:p>
          <a:p>
            <a:pPr eaLnBrk="1" fontAlgn="auto" hangingPunct="1">
              <a:buFont typeface="Wingdings"/>
              <a:buChar char="8"/>
              <a:defRPr/>
            </a:pPr>
            <a:r>
              <a:rPr lang="en-US" sz="1200" b="1" dirty="0"/>
              <a:t>DO</a:t>
            </a:r>
            <a:r>
              <a:rPr lang="en-US" sz="1200" dirty="0"/>
              <a:t>: </a:t>
            </a:r>
          </a:p>
          <a:p>
            <a:pPr marL="171450" indent="-171450" eaLnBrk="1" fontAlgn="auto" hangingPunct="1">
              <a:buFont typeface="Arial" panose="020B0604020202020204" pitchFamily="34" charset="0"/>
              <a:buChar char="•"/>
              <a:defRPr/>
            </a:pPr>
            <a:r>
              <a:rPr lang="en-US" sz="1200" dirty="0"/>
              <a:t>Reveal just the statement on the slide – The Internet and Social Media has changed</a:t>
            </a:r>
            <a:r>
              <a:rPr lang="en-US" sz="1200" baseline="0" dirty="0"/>
              <a:t> human behavior. Ask the participants what they understand from this. </a:t>
            </a:r>
          </a:p>
          <a:p>
            <a:pPr marL="171450" indent="-171450" eaLnBrk="1" fontAlgn="auto" hangingPunct="1">
              <a:buFont typeface="Arial" panose="020B0604020202020204" pitchFamily="34" charset="0"/>
              <a:buChar char="•"/>
              <a:defRPr/>
            </a:pPr>
            <a:r>
              <a:rPr lang="en-US" sz="1200" baseline="0" dirty="0"/>
              <a:t>Elicit responses and ask participants to share specific responses – ensure to gather both work-related as well as non-work related examples.</a:t>
            </a:r>
          </a:p>
          <a:p>
            <a:pPr marL="171450" indent="-171450" eaLnBrk="1" fontAlgn="auto" hangingPunct="1">
              <a:buFont typeface="Arial" panose="020B0604020202020204" pitchFamily="34" charset="0"/>
              <a:buChar char="•"/>
              <a:defRPr/>
            </a:pPr>
            <a:r>
              <a:rPr lang="en-US" sz="1200" baseline="0" dirty="0"/>
              <a:t>Summarize the key points provided on the slide one after the other to highlight how human behavior has seen a paradigm shift and that everything now is on the go.</a:t>
            </a:r>
          </a:p>
          <a:p>
            <a:pPr marL="0" marR="0" lvl="0" indent="0" algn="l" defTabSz="914400" rtl="0" eaLnBrk="1" fontAlgn="auto" latinLnBrk="0" hangingPunct="1">
              <a:lnSpc>
                <a:spcPct val="110000"/>
              </a:lnSpc>
              <a:spcBef>
                <a:spcPts val="200"/>
              </a:spcBef>
              <a:spcAft>
                <a:spcPts val="200"/>
              </a:spcAft>
              <a:buClrTx/>
              <a:buSzTx/>
              <a:buFontTx/>
              <a:buNone/>
              <a:tabLst/>
              <a:defRPr/>
            </a:pPr>
            <a:endParaRPr lang="en-US" sz="1200" b="0" dirty="0"/>
          </a:p>
          <a:p>
            <a:pPr marL="171450" marR="0" lvl="0" indent="-17145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lang="en-US" b="1" dirty="0">
                <a:sym typeface="Webdings"/>
              </a:rPr>
              <a:t>Explain:</a:t>
            </a:r>
            <a:endParaRPr lang="en-US" dirty="0"/>
          </a:p>
          <a:p>
            <a:pPr marL="171450" indent="-171450">
              <a:buFont typeface="Arial" panose="020B0604020202020204" pitchFamily="34" charset="0"/>
              <a:buChar char="•"/>
            </a:pPr>
            <a:r>
              <a:rPr lang="en-US" dirty="0"/>
              <a:t>In</a:t>
            </a:r>
            <a:r>
              <a:rPr lang="en-US" baseline="0" dirty="0"/>
              <a:t> the olden days, typical attention span is 20 mins. With the emergence of electronic media, this has been reduced to seconds.</a:t>
            </a:r>
          </a:p>
          <a:p>
            <a:pPr marL="171450" indent="-171450">
              <a:buFont typeface="Arial" panose="020B0604020202020204" pitchFamily="34" charset="0"/>
              <a:buChar char="•"/>
            </a:pPr>
            <a:r>
              <a:rPr lang="en-US" dirty="0"/>
              <a:t>It is of utmost importance to</a:t>
            </a:r>
            <a:r>
              <a:rPr lang="en-US" baseline="0" dirty="0"/>
              <a:t> get your point across quickly and effectively.</a:t>
            </a:r>
          </a:p>
          <a:p>
            <a:pPr marL="171450" indent="-171450">
              <a:buFont typeface="Arial" panose="020B0604020202020204" pitchFamily="34" charset="0"/>
              <a:buChar char="•"/>
            </a:pPr>
            <a:endParaRPr lang="en-US" baseline="0" dirty="0"/>
          </a:p>
          <a:p>
            <a:pPr lvl="0">
              <a:defRPr/>
            </a:pPr>
            <a:endParaRPr lang="en-US" dirty="0">
              <a:solidFill>
                <a:srgbClr val="000000"/>
              </a:solidFill>
            </a:endParaRPr>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pPr lvl="0"/>
            <a:r>
              <a:rPr lang="en-US" dirty="0">
                <a:solidFill>
                  <a:prstClr val="black"/>
                </a:solidFill>
              </a:rPr>
              <a:t>The simplest way to ensure this is</a:t>
            </a:r>
            <a:r>
              <a:rPr lang="en-US" baseline="0" dirty="0">
                <a:solidFill>
                  <a:prstClr val="black"/>
                </a:solidFill>
              </a:rPr>
              <a:t> to KISS… (reveal next slide)</a:t>
            </a:r>
            <a:endParaRPr lang="en-US" dirty="0"/>
          </a:p>
          <a:p>
            <a:pPr marL="0" indent="0">
              <a:buFont typeface="Arial" panose="020B0604020202020204" pitchFamily="34" charset="0"/>
              <a:buNone/>
            </a:pPr>
            <a:endParaRPr lang="en-US" dirty="0"/>
          </a:p>
        </p:txBody>
      </p:sp>
      <p:sp>
        <p:nvSpPr>
          <p:cNvPr id="5"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25</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35433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lang="en-US" sz="1200" b="1" dirty="0"/>
              <a:t>Duration: </a:t>
            </a:r>
            <a:r>
              <a:rPr lang="en-US" sz="1200" b="0" dirty="0"/>
              <a:t>1 Minute</a:t>
            </a:r>
          </a:p>
          <a:p>
            <a:pPr eaLnBrk="1" fontAlgn="auto" hangingPunct="1">
              <a:buFont typeface="Wingdings"/>
              <a:buNone/>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Webdings" panose="05030102010509060703" pitchFamily="18" charset="2"/>
              <a:buChar char=""/>
              <a:tabLst/>
              <a:defRPr/>
            </a:pPr>
            <a:r>
              <a:rPr lang="en-US" b="1" dirty="0">
                <a:sym typeface="Webdings"/>
              </a:rPr>
              <a:t>Explain:</a:t>
            </a:r>
            <a:endParaRPr lang="en-US" dirty="0"/>
          </a:p>
          <a:p>
            <a:pPr marL="171450" indent="-171450" eaLnBrk="1" fontAlgn="auto" hangingPunct="1">
              <a:buFont typeface="Arial" panose="020B0604020202020204" pitchFamily="34" charset="0"/>
              <a:buChar char="•"/>
              <a:defRPr/>
            </a:pPr>
            <a:r>
              <a:rPr lang="en-US" sz="1200" dirty="0"/>
              <a:t>Keep It Simple</a:t>
            </a:r>
            <a:r>
              <a:rPr lang="en-US" sz="1200" baseline="0" dirty="0"/>
              <a:t> and Short – that is the mantra to effective communication!</a:t>
            </a:r>
          </a:p>
          <a:p>
            <a:pPr marL="171450" indent="-171450" eaLnBrk="1" fontAlgn="auto" hangingPunct="1">
              <a:buFont typeface="Arial" panose="020B0604020202020204" pitchFamily="34" charset="0"/>
              <a:buChar char="•"/>
              <a:defRPr/>
            </a:pPr>
            <a:r>
              <a:rPr lang="en-US" sz="1200" baseline="0" dirty="0"/>
              <a:t>Less is More – having a minimalistic approach is more effective. Simplicity and clarity lead to good design.</a:t>
            </a:r>
            <a:endParaRPr lang="en-US" baseline="0"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26</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7"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255767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17474" cy="5754340"/>
          </a:xfrm>
        </p:spPr>
        <p:txBody>
          <a:bodyPr/>
          <a:lstStyle/>
          <a:p>
            <a:pPr eaLnBrk="1" fontAlgn="auto" hangingPunct="1">
              <a:buFont typeface="Wingdings"/>
              <a:buNone/>
              <a:defRPr/>
            </a:pPr>
            <a:endParaRPr lang="en-GB" sz="1200" dirty="0"/>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pPr marL="171450" lvl="0" indent="-171450">
              <a:buFont typeface="Arial" panose="020B0604020202020204" pitchFamily="34" charset="0"/>
              <a:buChar char="•"/>
            </a:pPr>
            <a:r>
              <a:rPr lang="en-US" dirty="0">
                <a:solidFill>
                  <a:prstClr val="black"/>
                </a:solidFill>
              </a:rPr>
              <a:t>This brings us to the end</a:t>
            </a:r>
            <a:r>
              <a:rPr lang="en-US" baseline="0" dirty="0">
                <a:solidFill>
                  <a:prstClr val="black"/>
                </a:solidFill>
              </a:rPr>
              <a:t> of Module One. Does anyone have any questions on what we have covered so far? (Address any clarifying questions one may have and if any of the questions are likely to be addressed through the contents that follow, make sure to list the questions on the wipe/white board or on the flipchart meant for questions. Ensure you let the participants know that you are parking a few questions as they will get answered later on in the course.)</a:t>
            </a:r>
          </a:p>
          <a:p>
            <a:pPr marL="171450" lvl="0" indent="-171450">
              <a:buFont typeface="Arial" panose="020B0604020202020204" pitchFamily="34" charset="0"/>
              <a:buChar char="•"/>
            </a:pPr>
            <a:r>
              <a:rPr lang="en-US" dirty="0">
                <a:solidFill>
                  <a:prstClr val="black"/>
                </a:solidFill>
              </a:rPr>
              <a:t>Now that we are </a:t>
            </a:r>
            <a:r>
              <a:rPr lang="en-US" baseline="0" dirty="0">
                <a:solidFill>
                  <a:prstClr val="black"/>
                </a:solidFill>
              </a:rPr>
              <a:t>familiar with the composition of our audience at the workplace, lets take a quick 15 minute breather.</a:t>
            </a:r>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27</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2766642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r>
              <a:rPr lang="en-US" b="1" dirty="0">
                <a:sym typeface="Wingdings 3"/>
              </a:rPr>
              <a:t>COFFEE/TEA BREAK</a:t>
            </a:r>
          </a:p>
          <a:p>
            <a:r>
              <a:rPr lang="en-US" b="1" dirty="0">
                <a:sym typeface="Wingdings 3"/>
              </a:rPr>
              <a:t>Duration: </a:t>
            </a:r>
            <a:r>
              <a:rPr lang="en-US" b="0" dirty="0">
                <a:sym typeface="Wingdings 3"/>
              </a:rPr>
              <a:t>15 minutes</a:t>
            </a:r>
          </a:p>
          <a:p>
            <a:endParaRPr lang="en-US" b="1" dirty="0">
              <a:sym typeface="Wingdings 3"/>
            </a:endParaRPr>
          </a:p>
          <a:p>
            <a:r>
              <a:rPr lang="en-US" b="1" dirty="0">
                <a:sym typeface="Wingdings 3"/>
              </a:rPr>
              <a:t>On return:</a:t>
            </a:r>
          </a:p>
          <a:p>
            <a:pPr marL="171450" indent="-171450">
              <a:buFont typeface="Arial" panose="020B0604020202020204" pitchFamily="34" charset="0"/>
              <a:buChar char="•"/>
            </a:pPr>
            <a:r>
              <a:rPr lang="en-US" b="0" dirty="0">
                <a:sym typeface="Wingdings 3"/>
              </a:rPr>
              <a:t>Welcome back and I hope you’ve had enough time to enjoy a cup of coffee/tea and</a:t>
            </a:r>
            <a:r>
              <a:rPr lang="en-US" b="0" baseline="0" dirty="0">
                <a:sym typeface="Wingdings 3"/>
              </a:rPr>
              <a:t> give your lungs some fresh air!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sym typeface="Wingdings 3"/>
              </a:rPr>
              <a:t>Just before we took a break, </a:t>
            </a:r>
            <a:r>
              <a:rPr lang="en-US" baseline="0" dirty="0">
                <a:solidFill>
                  <a:prstClr val="black"/>
                </a:solidFill>
              </a:rPr>
              <a:t>we looked at the various components of communication and the composition of our audience at the workplace.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solidFill>
                  <a:prstClr val="black"/>
                </a:solidFill>
              </a:rPr>
              <a:t>Now let’s move on to Module Two.</a:t>
            </a:r>
            <a:endParaRPr lang="en-US" dirty="0">
              <a:solidFill>
                <a:prstClr val="black"/>
              </a:solidFill>
            </a:endParaRPr>
          </a:p>
          <a:p>
            <a:endParaRPr lang="en-US"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28</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13645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56663" cy="5729287"/>
          </a:xfrm>
        </p:spPr>
        <p:txBody>
          <a:bodyPr/>
          <a:lstStyle/>
          <a:p>
            <a:pPr>
              <a:defRPr/>
            </a:pPr>
            <a:r>
              <a:rPr lang="en-US" b="1" dirty="0"/>
              <a:t>Duration</a:t>
            </a:r>
            <a:r>
              <a:rPr lang="en-US" dirty="0"/>
              <a:t>: 1 minute</a:t>
            </a:r>
          </a:p>
          <a:p>
            <a:pPr>
              <a:defRPr/>
            </a:pPr>
            <a:endParaRPr lang="en-US" dirty="0"/>
          </a:p>
          <a:p>
            <a:r>
              <a:rPr lang="en-US" b="1" dirty="0"/>
              <a:t>Facilitator Notes</a:t>
            </a:r>
            <a:r>
              <a:rPr lang="en-US" dirty="0"/>
              <a:t>: This slide lists the topics to be covered in module two.</a:t>
            </a:r>
            <a:endParaRPr lang="en-US" kern="0" dirty="0">
              <a:solidFill>
                <a:srgbClr val="000000"/>
              </a:solidFill>
            </a:endParaRPr>
          </a:p>
          <a:p>
            <a:endParaRPr lang="en-US" dirty="0"/>
          </a:p>
          <a:p>
            <a:pPr>
              <a:buFont typeface="Wingdings"/>
              <a:buChar char="8"/>
              <a:defRPr/>
            </a:pPr>
            <a:r>
              <a:rPr lang="en-US" b="1" dirty="0"/>
              <a:t>DO</a:t>
            </a:r>
            <a:r>
              <a:rPr lang="en-US" dirty="0"/>
              <a:t>:</a:t>
            </a:r>
            <a:endParaRPr lang="en-GB" dirty="0"/>
          </a:p>
          <a:p>
            <a:r>
              <a:rPr lang="en-US" dirty="0"/>
              <a:t>Read the content on the slide.</a:t>
            </a:r>
          </a:p>
          <a:p>
            <a:pPr marL="174708" indent="-174708">
              <a:buFont typeface="Arial" panose="020B0604020202020204" pitchFamily="34" charset="0"/>
              <a:buChar char="•"/>
            </a:pPr>
            <a:endParaRPr lang="en-US" dirty="0"/>
          </a:p>
          <a:p>
            <a:pPr marL="174708" indent="-174708">
              <a:buFont typeface="Webdings" pitchFamily="18" charset="2"/>
              <a:buChar char=""/>
            </a:pPr>
            <a:r>
              <a:rPr lang="en-US" b="1" dirty="0">
                <a:sym typeface="Webdings"/>
              </a:rPr>
              <a:t>Explain</a:t>
            </a:r>
            <a:r>
              <a:rPr lang="en-US" dirty="0"/>
              <a:t>:</a:t>
            </a:r>
          </a:p>
          <a:p>
            <a:r>
              <a:rPr lang="en-US" kern="0" dirty="0">
                <a:solidFill>
                  <a:srgbClr val="000000"/>
                </a:solidFill>
              </a:rPr>
              <a:t>In this module, we will look at what we can do to make communication effective, identify</a:t>
            </a:r>
            <a:r>
              <a:rPr lang="en-US" kern="0" baseline="0" dirty="0">
                <a:solidFill>
                  <a:srgbClr val="000000"/>
                </a:solidFill>
              </a:rPr>
              <a:t> some of the common barriers and discuss ways to overcome them. We will also look at some of the key tools we can use to ensure we communicate effectively.</a:t>
            </a:r>
            <a:endParaRPr lang="en-US" kern="0" dirty="0">
              <a:solidFill>
                <a:srgbClr val="000000"/>
              </a:solidFill>
            </a:endParaRPr>
          </a:p>
          <a:p>
            <a:pPr>
              <a:defRPr/>
            </a:pPr>
            <a:endParaRPr lang="en-US" dirty="0"/>
          </a:p>
          <a:p>
            <a:r>
              <a:rPr lang="en-US" b="1" dirty="0">
                <a:sym typeface="Wingdings 3"/>
              </a:rPr>
              <a:t></a:t>
            </a:r>
            <a:r>
              <a:rPr lang="en-US" b="1" dirty="0"/>
              <a:t>Transition</a:t>
            </a:r>
            <a:r>
              <a:rPr lang="en-US" dirty="0"/>
              <a:t>:</a:t>
            </a:r>
          </a:p>
          <a:p>
            <a:pPr>
              <a:defRPr/>
            </a:pPr>
            <a:r>
              <a:rPr lang="en-US" dirty="0"/>
              <a:t>Let us begin this module with a fun activity. </a:t>
            </a:r>
          </a:p>
          <a:p>
            <a:endParaRPr lang="en-US" dirty="0"/>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29</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102812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472"/>
            <a:ext cx="5943600" cy="5729741"/>
          </a:xfrm>
        </p:spPr>
        <p:txBody>
          <a:bodyPr/>
          <a:lstStyle/>
          <a:p>
            <a:r>
              <a:rPr lang="en-US" b="1" dirty="0"/>
              <a:t>Duration:</a:t>
            </a:r>
            <a:r>
              <a:rPr lang="en-US" dirty="0"/>
              <a:t> 1 minute</a:t>
            </a:r>
          </a:p>
          <a:p>
            <a:endParaRPr lang="en-US" dirty="0"/>
          </a:p>
          <a:p>
            <a:r>
              <a:rPr lang="en-US" b="1" dirty="0"/>
              <a:t>Facilitator Notes:</a:t>
            </a:r>
          </a:p>
          <a:p>
            <a:r>
              <a:rPr lang="en-US" dirty="0"/>
              <a:t>Introduce yourself quickly</a:t>
            </a:r>
            <a:r>
              <a:rPr lang="en-US" baseline="0" dirty="0"/>
              <a:t> using the pointers on the slide</a:t>
            </a:r>
            <a:endParaRPr lang="en-US" dirty="0"/>
          </a:p>
          <a:p>
            <a:pPr marL="0" indent="0">
              <a:buFont typeface="Arial" panose="020B0604020202020204" pitchFamily="34" charset="0"/>
              <a:buNone/>
            </a:pPr>
            <a:endParaRPr lang="en-US" baseline="0" dirty="0"/>
          </a:p>
          <a:p>
            <a:r>
              <a:rPr lang="en-US" b="1" dirty="0">
                <a:sym typeface="Wingdings 3"/>
              </a:rPr>
              <a:t></a:t>
            </a:r>
            <a:r>
              <a:rPr lang="en-US" b="1" dirty="0"/>
              <a:t>Transition:</a:t>
            </a:r>
          </a:p>
          <a:p>
            <a:r>
              <a:rPr lang="en-US" dirty="0"/>
              <a:t>W</a:t>
            </a:r>
            <a:r>
              <a:rPr lang="en-US" baseline="0" dirty="0"/>
              <a:t>e are after all going to spend the next two days learning from each other, so let’s get to know each other better, shall we!</a:t>
            </a:r>
            <a:endParaRPr lang="en-US" dirty="0"/>
          </a:p>
          <a:p>
            <a:endParaRPr lang="en-US" dirty="0"/>
          </a:p>
          <a:p>
            <a:endParaRPr lang="en-US" dirty="0"/>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a:t>
            </a:fld>
            <a:endParaRPr lang="en-US" sz="900" dirty="0">
              <a:solidFill>
                <a:schemeClr val="bg1">
                  <a:lumMod val="50000"/>
                </a:schemeClr>
              </a:solidFill>
            </a:endParaRPr>
          </a:p>
        </p:txBody>
      </p:sp>
      <p:sp>
        <p:nvSpPr>
          <p:cNvPr id="11"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472566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56663" cy="5729287"/>
          </a:xfrm>
        </p:spPr>
        <p:txBody>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lang="en-US" sz="1200" b="1" dirty="0"/>
              <a:t>Duration: </a:t>
            </a:r>
            <a:r>
              <a:rPr lang="en-US" sz="1200" b="0" dirty="0"/>
              <a:t>15 minutes</a:t>
            </a:r>
            <a:br>
              <a:rPr lang="en-US" sz="1200" b="1" dirty="0"/>
            </a:br>
            <a:r>
              <a:rPr lang="en-US" sz="1200" b="1" dirty="0"/>
              <a:t>Facilitator Notes</a:t>
            </a:r>
            <a:r>
              <a:rPr lang="en-US"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Handout: </a:t>
            </a:r>
            <a:r>
              <a:rPr lang="en-US" sz="1200" kern="1200" dirty="0">
                <a:solidFill>
                  <a:schemeClr val="tx1"/>
                </a:solidFill>
                <a:effectLst/>
                <a:latin typeface="+mn-lt"/>
                <a:ea typeface="+mn-ea"/>
                <a:cs typeface="+mn-cs"/>
              </a:rPr>
              <a:t>EVWC_M02_NEW_HANDOUT_Tennis Shoe Alien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Tennis Shoe Alien activity to trigger discussion on the basic principles of effective communication. Participants learn to give clear instructions by verbally instructing an “alien” to put on a sock and tennis shoe – they aren’t able to demonstrate.</a:t>
            </a:r>
          </a:p>
          <a:p>
            <a:endParaRPr lang="en-US" dirty="0"/>
          </a:p>
          <a:p>
            <a:pPr>
              <a:buFont typeface="Wingdings"/>
              <a:buChar char="8"/>
              <a:defRPr/>
            </a:pPr>
            <a:r>
              <a:rPr lang="en-US" b="1" dirty="0"/>
              <a:t>DO</a:t>
            </a:r>
            <a:r>
              <a:rPr lang="en-US" dirty="0"/>
              <a:t>: </a:t>
            </a:r>
            <a:endParaRPr lang="en-US" sz="1200" baseline="0"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There are two ways to conduct this activity:</a:t>
            </a:r>
            <a:endParaRPr lang="en-US" sz="1600" kern="1200" dirty="0">
              <a:solidFill>
                <a:schemeClr val="tx1"/>
              </a:solidFill>
              <a:effectLst/>
              <a:latin typeface="+mn-lt"/>
              <a:ea typeface="+mn-ea"/>
              <a:cs typeface="+mn-cs"/>
            </a:endParaRPr>
          </a:p>
          <a:p>
            <a:pPr lvl="1" indent="-222250"/>
            <a:r>
              <a:rPr lang="en-US" kern="1200" dirty="0">
                <a:solidFill>
                  <a:schemeClr val="tx1"/>
                </a:solidFill>
                <a:effectLst/>
                <a:latin typeface="+mn-lt"/>
                <a:ea typeface="+mn-ea"/>
                <a:cs typeface="+mn-cs"/>
              </a:rPr>
              <a:t>1) Trainer acts as Alien (need to bring shoes with laces)</a:t>
            </a:r>
            <a:endParaRPr lang="en-US" sz="1600" kern="1200" dirty="0">
              <a:solidFill>
                <a:schemeClr val="tx1"/>
              </a:solidFill>
              <a:effectLst/>
              <a:latin typeface="+mn-lt"/>
              <a:ea typeface="+mn-ea"/>
              <a:cs typeface="+mn-cs"/>
            </a:endParaRPr>
          </a:p>
          <a:p>
            <a:pPr lvl="1" indent="-222250"/>
            <a:r>
              <a:rPr lang="en-US" kern="1200" dirty="0">
                <a:solidFill>
                  <a:schemeClr val="tx1"/>
                </a:solidFill>
                <a:effectLst/>
                <a:latin typeface="+mn-lt"/>
                <a:ea typeface="+mn-ea"/>
                <a:cs typeface="+mn-cs"/>
              </a:rPr>
              <a:t>2) One participant is selected as Alien</a:t>
            </a:r>
            <a:endParaRPr lang="en-US" sz="16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You do not introduce this activity verbally. At the start of the activity, what happens simultaneously is:</a:t>
            </a:r>
            <a:endParaRPr lang="en-US" sz="1600" dirty="0"/>
          </a:p>
          <a:p>
            <a:pPr lvl="1" indent="-171450">
              <a:buFont typeface="Calibri" panose="020F0502020204030204" pitchFamily="34" charset="0"/>
              <a:buChar char="⁻"/>
            </a:pPr>
            <a:r>
              <a:rPr lang="en-US" kern="1200" dirty="0">
                <a:solidFill>
                  <a:schemeClr val="tx1"/>
                </a:solidFill>
                <a:effectLst/>
                <a:latin typeface="+mn-lt"/>
                <a:ea typeface="+mn-ea"/>
                <a:cs typeface="+mn-cs"/>
              </a:rPr>
              <a:t>Participants are handed out the instruction leaflet</a:t>
            </a:r>
            <a:r>
              <a:rPr lang="en-US" sz="1600" dirty="0"/>
              <a:t>.</a:t>
            </a:r>
          </a:p>
          <a:p>
            <a:pPr lvl="1" indent="-171450">
              <a:buFont typeface="Calibri" panose="020F0502020204030204" pitchFamily="34" charset="0"/>
              <a:buChar char="⁻"/>
            </a:pPr>
            <a:r>
              <a:rPr lang="en-US" kern="1200" dirty="0">
                <a:solidFill>
                  <a:schemeClr val="tx1"/>
                </a:solidFill>
                <a:effectLst/>
                <a:latin typeface="+mn-lt"/>
                <a:ea typeface="+mn-ea"/>
                <a:cs typeface="+mn-cs"/>
              </a:rPr>
              <a:t>The trainer/participant acting as Alien walks in and sits down on the chair mid-front, with one shoe and sock off, lays this shoe and sock next to his bare foot, and waits for instructions</a:t>
            </a:r>
            <a:endParaRPr lang="en-US" sz="16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Participants should take turns in presenting the Alien with an instruction. In case of two trainers, one trainer facilitates participants taking turns to give instructions.</a:t>
            </a:r>
          </a:p>
          <a:p>
            <a:pPr marL="171450" indent="-171450">
              <a:buFont typeface="Arial" panose="020B0604020202020204" pitchFamily="34" charset="0"/>
              <a:buChar char="•"/>
            </a:pPr>
            <a:r>
              <a:rPr lang="en-US" b="1" dirty="0"/>
              <a:t>Note: </a:t>
            </a:r>
            <a:r>
              <a:rPr lang="en-US" dirty="0"/>
              <a:t>Most important is that the person playing Alien follows any instructions they receive </a:t>
            </a:r>
            <a:r>
              <a:rPr lang="en-US" b="1" u="sng" dirty="0"/>
              <a:t>literally and exactly to the letter</a:t>
            </a:r>
            <a:r>
              <a:rPr lang="en-US" dirty="0"/>
              <a:t>. For example, if someone says “take your sock and put it on your foot”, the Alien should take the sock and lay it on their foot.</a:t>
            </a:r>
          </a:p>
          <a:p>
            <a:pPr marL="171450" lvl="0" indent="-171450">
              <a:buFont typeface="Arial" panose="020B0604020202020204" pitchFamily="34" charset="0"/>
              <a:buChar char="•"/>
              <a:defRPr/>
            </a:pPr>
            <a:r>
              <a:rPr lang="en-US" dirty="0"/>
              <a:t>While tying a shoe is an everyday skill, this activity reminds you that specific directions and guidelines in even the most mundane tasks are required to be successful.</a:t>
            </a:r>
          </a:p>
          <a:p>
            <a:endParaRPr lang="en-US" dirty="0"/>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pPr lvl="0"/>
            <a:r>
              <a:rPr lang="en-US" dirty="0">
                <a:solidFill>
                  <a:prstClr val="black"/>
                </a:solidFill>
              </a:rPr>
              <a:t>We just saw how even in the most basic situations, lack</a:t>
            </a:r>
            <a:r>
              <a:rPr lang="en-US" baseline="0" dirty="0">
                <a:solidFill>
                  <a:prstClr val="black"/>
                </a:solidFill>
              </a:rPr>
              <a:t> of appropriate communication can cause confusion. </a:t>
            </a:r>
            <a:r>
              <a:rPr lang="en-US" dirty="0">
                <a:solidFill>
                  <a:prstClr val="black"/>
                </a:solidFill>
              </a:rPr>
              <a:t>Let’s watch a video that covers the elements</a:t>
            </a:r>
            <a:r>
              <a:rPr lang="en-US" baseline="0" dirty="0">
                <a:solidFill>
                  <a:prstClr val="black"/>
                </a:solidFill>
              </a:rPr>
              <a:t> of effective communication.</a:t>
            </a:r>
            <a:endParaRPr lang="en-US" dirty="0"/>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30</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4171650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Duration: </a:t>
            </a:r>
            <a:r>
              <a:rPr lang="en-US" sz="1200" b="0" dirty="0"/>
              <a:t>7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a:t>
            </a:r>
            <a:r>
              <a:rPr lang="en-US" baseline="0" dirty="0">
                <a:solidFill>
                  <a:srgbClr val="000000"/>
                </a:solidFill>
                <a:latin typeface="Calibri" panose="020F0502020204030204" pitchFamily="34" charset="0"/>
              </a:rPr>
              <a:t> video talks about the 7Cs of Effective Communication</a:t>
            </a:r>
            <a:r>
              <a:rPr lang="en-US" dirty="0">
                <a:solidFill>
                  <a:srgbClr val="000000"/>
                </a:solidFill>
                <a:latin typeface="Calibri" panose="020F0502020204030204" pitchFamily="34" charset="0"/>
              </a:rPr>
              <a:t>. Play</a:t>
            </a:r>
            <a:r>
              <a:rPr lang="en-US" baseline="0" dirty="0">
                <a:solidFill>
                  <a:srgbClr val="000000"/>
                </a:solidFill>
                <a:latin typeface="Calibri" panose="020F0502020204030204" pitchFamily="34" charset="0"/>
              </a:rPr>
              <a:t> this video and then use it to build your de-brief from the previous activity.</a:t>
            </a:r>
            <a:endParaRPr lang="en-US" dirty="0"/>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DO</a:t>
            </a:r>
            <a:r>
              <a:rPr lang="en-US" dirty="0">
                <a:solidFill>
                  <a:srgbClr val="000000"/>
                </a:solidFill>
                <a:latin typeface="Calibri" panose="020F0502020204030204" pitchFamily="34" charset="0"/>
              </a:rPr>
              <a:t>:</a:t>
            </a:r>
            <a:endParaRPr lang="en-US" dirty="0"/>
          </a:p>
          <a:p>
            <a:pPr marL="173736" indent="-173736">
              <a:buFont typeface="Arial" panose="020B0604020202020204" pitchFamily="34" charset="0"/>
              <a:buChar char="•"/>
            </a:pPr>
            <a:r>
              <a:rPr lang="en-US" dirty="0">
                <a:solidFill>
                  <a:srgbClr val="000000"/>
                </a:solidFill>
                <a:latin typeface="Calibri" panose="020F0502020204030204" pitchFamily="34" charset="0"/>
              </a:rPr>
              <a:t>Play the video either using the embedded</a:t>
            </a:r>
            <a:r>
              <a:rPr lang="en-US" baseline="0" dirty="0">
                <a:solidFill>
                  <a:srgbClr val="000000"/>
                </a:solidFill>
                <a:latin typeface="Calibri" panose="020F0502020204030204" pitchFamily="34" charset="0"/>
              </a:rPr>
              <a:t> link on the slide or alternatively use the following YouTube link: </a:t>
            </a:r>
            <a:r>
              <a:rPr lang="en-US" b="1" baseline="0" dirty="0">
                <a:solidFill>
                  <a:srgbClr val="000000"/>
                </a:solidFill>
                <a:latin typeface="Calibri" panose="020F0502020204030204" pitchFamily="34" charset="0"/>
              </a:rPr>
              <a:t>https://www.youtube.com/watch?v=v4OmXaihEp0</a:t>
            </a:r>
            <a:endParaRPr lang="en-US" b="1" dirty="0">
              <a:solidFill>
                <a:srgbClr val="000000"/>
              </a:solidFill>
              <a:latin typeface="Calibri" panose="020F0502020204030204" pitchFamily="34" charset="0"/>
            </a:endParaRPr>
          </a:p>
          <a:p>
            <a:pPr marL="173736" indent="-173736">
              <a:buFont typeface="Arial" panose="020B0604020202020204" pitchFamily="34" charset="0"/>
              <a:buChar char="•"/>
            </a:pPr>
            <a:endParaRPr lang="en-US" dirty="0">
              <a:solidFill>
                <a:srgbClr val="000000"/>
              </a:solidFill>
              <a:latin typeface="Calibri" panose="020F0502020204030204" pitchFamily="34" charset="0"/>
            </a:endParaRPr>
          </a:p>
          <a:p>
            <a:pPr marL="173736" indent="-173736">
              <a:buFont typeface="Arial" panose="020B0604020202020204" pitchFamily="34" charset="0"/>
              <a:buChar char="•"/>
            </a:pPr>
            <a:r>
              <a:rPr lang="en-US" dirty="0">
                <a:solidFill>
                  <a:srgbClr val="000000"/>
                </a:solidFill>
                <a:latin typeface="Calibri" panose="020F0502020204030204" pitchFamily="34" charset="0"/>
              </a:rPr>
              <a:t>Once you’ve played the video, ask the participants to think about the previous activity, and whether</a:t>
            </a:r>
            <a:r>
              <a:rPr lang="en-US" baseline="0" dirty="0">
                <a:solidFill>
                  <a:srgbClr val="000000"/>
                </a:solidFill>
                <a:latin typeface="Calibri" panose="020F0502020204030204" pitchFamily="34" charset="0"/>
              </a:rPr>
              <a:t> their communication to the alien was clear, concise, concrete, correct, coherent, complete and courteous. Use this discussion to generate some engagement and to create some humor in the room!</a:t>
            </a:r>
          </a:p>
          <a:p>
            <a:endParaRPr lang="en-US" dirty="0"/>
          </a:p>
          <a:p>
            <a:r>
              <a:rPr lang="en-US" b="1" dirty="0">
                <a:sym typeface="Wingdings 3"/>
              </a:rPr>
              <a:t></a:t>
            </a:r>
            <a:r>
              <a:rPr lang="en-US" b="1" dirty="0"/>
              <a:t>Transition</a:t>
            </a:r>
            <a:r>
              <a:rPr lang="en-US" dirty="0"/>
              <a:t>:</a:t>
            </a:r>
          </a:p>
          <a:p>
            <a:r>
              <a:rPr lang="en-US" dirty="0"/>
              <a:t>Let’s do a quick recap of those 7 Cs.</a:t>
            </a:r>
          </a:p>
          <a:p>
            <a:pPr marL="173736" indent="-173736"/>
            <a:endParaRPr lang="en-US" b="1" dirty="0">
              <a:solidFill>
                <a:srgbClr val="000000"/>
              </a:solidFill>
              <a:latin typeface="Calibri" panose="020F0502020204030204" pitchFamily="34" charset="0"/>
            </a:endParaRPr>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31</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9419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43599" cy="5729287"/>
          </a:xfrm>
        </p:spPr>
        <p:txBody>
          <a:bodyPr/>
          <a:lstStyle/>
          <a:p>
            <a:pPr eaLnBrk="1" fontAlgn="auto" hangingPunct="1">
              <a:defRPr/>
            </a:pPr>
            <a:r>
              <a:rPr lang="en-US" b="1" dirty="0"/>
              <a:t>Duration</a:t>
            </a:r>
            <a:r>
              <a:rPr lang="en-US" dirty="0"/>
              <a:t>: 3 minutes</a:t>
            </a:r>
          </a:p>
          <a:p>
            <a:pPr>
              <a:spcBef>
                <a:spcPts val="0"/>
              </a:spcBef>
              <a:spcAft>
                <a:spcPts val="0"/>
              </a:spcAft>
            </a:pPr>
            <a:endParaRPr lang="en-US" b="1" dirty="0"/>
          </a:p>
          <a:p>
            <a:pPr>
              <a:spcBef>
                <a:spcPts val="0"/>
              </a:spcBef>
              <a:spcAft>
                <a:spcPts val="0"/>
              </a:spcAft>
            </a:pPr>
            <a:r>
              <a:rPr lang="en-US" b="1" dirty="0"/>
              <a:t>Facilitator Notes: </a:t>
            </a:r>
            <a:r>
              <a:rPr lang="en-US" dirty="0"/>
              <a:t>Use this slide more as a recap; indulge in further explanation only if the group truly requires it. Else, just summarize with content provided on the slide.</a:t>
            </a:r>
          </a:p>
          <a:p>
            <a:pPr>
              <a:spcBef>
                <a:spcPts val="0"/>
              </a:spcBef>
              <a:spcAft>
                <a:spcPts val="0"/>
              </a:spcAft>
            </a:pPr>
            <a:endParaRPr lang="en-US" dirty="0"/>
          </a:p>
          <a:p>
            <a:r>
              <a:rPr lang="en-US" dirty="0">
                <a:sym typeface="Webdings"/>
              </a:rPr>
              <a:t> </a:t>
            </a:r>
            <a:r>
              <a:rPr lang="en-US" b="1" dirty="0">
                <a:sym typeface="Webdings"/>
              </a:rPr>
              <a:t>Explain</a:t>
            </a:r>
            <a:r>
              <a:rPr lang="en-US" dirty="0"/>
              <a:t>:</a:t>
            </a:r>
          </a:p>
          <a:p>
            <a:pPr marL="174708" indent="-174708">
              <a:buFont typeface="Arial" panose="020B0604020202020204" pitchFamily="34" charset="0"/>
              <a:buChar char="•"/>
            </a:pPr>
            <a:r>
              <a:rPr lang="en-US" dirty="0">
                <a:solidFill>
                  <a:srgbClr val="000000"/>
                </a:solidFill>
              </a:rPr>
              <a:t>As we’ve seen in the video, f</a:t>
            </a:r>
            <a:r>
              <a:rPr lang="en-US" b="0" baseline="0" dirty="0">
                <a:solidFill>
                  <a:srgbClr val="000000"/>
                </a:solidFill>
              </a:rPr>
              <a:t>or any communication to be effective at the workplace, it must have 7 qualities; essentially the 7 Cs of effective communication.  Effective Communication is like a string of these seven pearls; it is incomplete and ineffective if even a single pearl is missed.</a:t>
            </a:r>
          </a:p>
          <a:p>
            <a:pPr marL="174708" indent="-174708">
              <a:buFont typeface="Arial" panose="020B0604020202020204" pitchFamily="34" charset="0"/>
              <a:buChar char="•"/>
            </a:pPr>
            <a:r>
              <a:rPr lang="en-US" b="0" baseline="0" dirty="0">
                <a:solidFill>
                  <a:srgbClr val="000000"/>
                </a:solidFill>
              </a:rPr>
              <a:t>The 7 Cs of effective communication serve as a checklist and are applicable to both written as well as oral communication.</a:t>
            </a:r>
          </a:p>
          <a:p>
            <a:pPr marL="174708" indent="-174708">
              <a:buFont typeface="Arial" panose="020B0604020202020204" pitchFamily="34" charset="0"/>
              <a:buChar char="•"/>
            </a:pPr>
            <a:r>
              <a:rPr lang="en-US" b="0" baseline="0" dirty="0">
                <a:solidFill>
                  <a:srgbClr val="000000"/>
                </a:solidFill>
              </a:rPr>
              <a:t>The better we communicate, the more credibility we'll have with our clients, our boss, and our colleagues.</a:t>
            </a:r>
          </a:p>
          <a:p>
            <a:pPr>
              <a:spcBef>
                <a:spcPts val="0"/>
              </a:spcBef>
            </a:pPr>
            <a:endParaRPr lang="en-US" dirty="0"/>
          </a:p>
          <a:p>
            <a:pPr defTabSz="905622" eaLnBrk="1" fontAlgn="auto" hangingPunct="1">
              <a:spcBef>
                <a:spcPts val="0"/>
              </a:spcBef>
              <a:buFont typeface="Wingdings"/>
              <a:buChar char="8"/>
              <a:defRPr/>
            </a:pPr>
            <a:r>
              <a:rPr lang="en-US" b="1" dirty="0"/>
              <a:t> Do</a:t>
            </a:r>
          </a:p>
          <a:p>
            <a:pPr marL="174708" indent="-174708">
              <a:buFont typeface="Arial" panose="020B0604020202020204" pitchFamily="34" charset="0"/>
              <a:buChar char="•"/>
            </a:pPr>
            <a:r>
              <a:rPr lang="en-US" dirty="0">
                <a:solidFill>
                  <a:srgbClr val="000000"/>
                </a:solidFill>
              </a:rPr>
              <a:t>Use the points on the slide to recap</a:t>
            </a:r>
            <a:r>
              <a:rPr lang="en-US" baseline="0" dirty="0">
                <a:solidFill>
                  <a:srgbClr val="000000"/>
                </a:solidFill>
              </a:rPr>
              <a:t> the 7 C’s covered in the video.</a:t>
            </a:r>
            <a:endParaRPr lang="en-US" dirty="0">
              <a:solidFill>
                <a:srgbClr val="000000"/>
              </a:solidFill>
            </a:endParaRPr>
          </a:p>
          <a:p>
            <a:pPr marL="174708" indent="-174708">
              <a:buFont typeface="Arial" panose="020B0604020202020204" pitchFamily="34" charset="0"/>
              <a:buChar char="•"/>
            </a:pPr>
            <a:r>
              <a:rPr lang="en-US" baseline="0" dirty="0">
                <a:solidFill>
                  <a:srgbClr val="000000"/>
                </a:solidFill>
              </a:rPr>
              <a:t>Use the notes provided below to further explain the key points listed on the slide if participants have any clarifying questions about any of the Cs.</a:t>
            </a:r>
            <a:endParaRPr lang="en-IN" dirty="0">
              <a:solidFill>
                <a:prstClr val="black"/>
              </a:solidFill>
            </a:endParaRPr>
          </a:p>
          <a:p>
            <a:endParaRPr lang="en-US" b="1" dirty="0"/>
          </a:p>
          <a:p>
            <a:r>
              <a:rPr lang="en-US" b="1" dirty="0"/>
              <a:t>Additional Information:</a:t>
            </a:r>
          </a:p>
          <a:p>
            <a:pPr marL="174708" indent="-174708">
              <a:buFont typeface="Arial" panose="020B0604020202020204" pitchFamily="34" charset="0"/>
              <a:buChar char="•"/>
            </a:pPr>
            <a:r>
              <a:rPr lang="en-US" dirty="0">
                <a:solidFill>
                  <a:srgbClr val="000000"/>
                </a:solidFill>
              </a:rPr>
              <a:t>According to the 7 Cs, your communication should always be:</a:t>
            </a:r>
          </a:p>
          <a:p>
            <a:pPr marL="400050" lvl="1" indent="-174625">
              <a:buFont typeface="Symbol" panose="05050102010706020507" pitchFamily="18" charset="2"/>
              <a:buChar char="-"/>
            </a:pPr>
            <a:r>
              <a:rPr lang="en-US" b="1" dirty="0">
                <a:solidFill>
                  <a:srgbClr val="000000"/>
                </a:solidFill>
              </a:rPr>
              <a:t>Clear</a:t>
            </a:r>
            <a:r>
              <a:rPr lang="en-US" dirty="0">
                <a:solidFill>
                  <a:srgbClr val="000000"/>
                </a:solidFill>
              </a:rPr>
              <a:t>: When writing or speaking to someone, be clear about your goal or message. What is your purpose in communicating with this person? If you're not sure, then your audience won't be sure either. To be clear, try to minimize the number of ideas in each sentence. Make sure that it's easy for your receiver to understand your meaning. People shouldn't have to "read between the lines" and make assumptions on their own to understand what you're trying to say.</a:t>
            </a:r>
            <a:endParaRPr lang="en-US" i="1" dirty="0"/>
          </a:p>
          <a:p>
            <a:pPr algn="r"/>
            <a:r>
              <a:rPr lang="en-US" i="1" dirty="0"/>
              <a:t>Continued on next page</a:t>
            </a:r>
          </a:p>
          <a:p>
            <a:pPr marL="400050" lvl="1" indent="-174625">
              <a:buFont typeface="Symbol" panose="05050102010706020507" pitchFamily="18" charset="2"/>
              <a:buChar char="-"/>
            </a:pPr>
            <a:endParaRPr lang="en-US" i="1" dirty="0"/>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32</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976388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43599" cy="5729287"/>
          </a:xfrm>
        </p:spPr>
        <p:txBody>
          <a:bodyPr/>
          <a:lstStyle/>
          <a:p>
            <a:pPr eaLnBrk="1" fontAlgn="auto" hangingPunct="1">
              <a:defRPr/>
            </a:pPr>
            <a:r>
              <a:rPr lang="en-US" b="1" dirty="0"/>
              <a:t>Duration</a:t>
            </a:r>
            <a:r>
              <a:rPr lang="en-US" dirty="0"/>
              <a:t>: 10 minutes</a:t>
            </a:r>
          </a:p>
          <a:p>
            <a:r>
              <a:rPr lang="en-US" b="1" dirty="0"/>
              <a:t>Facilitator Notes</a:t>
            </a:r>
            <a:r>
              <a:rPr lang="en-US" dirty="0"/>
              <a:t>: This slide lists out the forms of communication.</a:t>
            </a:r>
          </a:p>
          <a:p>
            <a:endParaRPr lang="en-US" dirty="0"/>
          </a:p>
          <a:p>
            <a:pPr eaLnBrk="1" fontAlgn="auto" hangingPunct="1">
              <a:buFont typeface="Wingdings"/>
              <a:buChar char="8"/>
              <a:defRPr/>
            </a:pPr>
            <a:r>
              <a:rPr lang="en-US" b="1" dirty="0"/>
              <a:t>DO</a:t>
            </a:r>
            <a:r>
              <a:rPr lang="en-US" dirty="0"/>
              <a:t>:</a:t>
            </a:r>
            <a:endParaRPr lang="en-GB" dirty="0"/>
          </a:p>
          <a:p>
            <a:pPr marL="174708" indent="-174708" eaLnBrk="1" hangingPunct="1">
              <a:buFont typeface="Arial" panose="020B0604020202020204" pitchFamily="34" charset="0"/>
              <a:buChar char="•"/>
            </a:pPr>
            <a:r>
              <a:rPr lang="en-US" baseline="0" dirty="0">
                <a:solidFill>
                  <a:srgbClr val="000000"/>
                </a:solidFill>
              </a:rPr>
              <a:t>Divide the class into two groups. Have one group work to list the barriers to effective communication and the other group to list recommendations to overcome the barriers to effective communication.  Provide each group with a flipchart and a few markers and allow them 3 minutes to discuss and work on their presentation together.</a:t>
            </a:r>
          </a:p>
          <a:p>
            <a:pPr marL="174708" indent="-174708" eaLnBrk="1" hangingPunct="1">
              <a:buFont typeface="Arial" panose="020B0604020202020204" pitchFamily="34" charset="0"/>
              <a:buChar char="•"/>
            </a:pPr>
            <a:r>
              <a:rPr lang="en-US" baseline="0" dirty="0">
                <a:solidFill>
                  <a:srgbClr val="000000"/>
                </a:solidFill>
              </a:rPr>
              <a:t>Have the first team present on the barriers.  Use the content on the slide to summarize and recap. </a:t>
            </a:r>
            <a:r>
              <a:rPr lang="en-US" dirty="0">
                <a:solidFill>
                  <a:srgbClr val="000000"/>
                </a:solidFill>
              </a:rPr>
              <a:t>Use the notes below to support</a:t>
            </a:r>
            <a:r>
              <a:rPr lang="en-US" baseline="0" dirty="0">
                <a:solidFill>
                  <a:srgbClr val="000000"/>
                </a:solidFill>
              </a:rPr>
              <a:t> your explanation.</a:t>
            </a:r>
            <a:endParaRPr lang="en-US" dirty="0">
              <a:solidFill>
                <a:srgbClr val="000000"/>
              </a:solidFill>
            </a:endParaRPr>
          </a:p>
          <a:p>
            <a:pPr eaLnBrk="1" hangingPunct="1"/>
            <a:endParaRPr lang="en-US" dirty="0">
              <a:solidFill>
                <a:srgbClr val="000000"/>
              </a:solidFill>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indent="-171450">
              <a:buFont typeface="Arial" panose="020B0604020202020204" pitchFamily="34" charset="0"/>
              <a:buChar char="•"/>
            </a:pPr>
            <a:r>
              <a:rPr lang="en-US" dirty="0"/>
              <a:t>We build great relationships by learning to become great communicators. This is not always an easy task as we sometimes may experience barriers to communication – especially in the workplace. There are many barriers to communication and these may occur at any stage in the communication process. Barriers may lead to your message becoming distorted and you therefore risk wasting both time and/or money by causing confusion and misunderstanding. The barriers to communication can be categorized into five groups:</a:t>
            </a:r>
          </a:p>
          <a:p>
            <a:pPr marL="400050" lvl="1" indent="-171450">
              <a:buFont typeface="Symbol" panose="05050102010706020507" pitchFamily="18" charset="2"/>
              <a:buChar char="-"/>
            </a:pPr>
            <a:r>
              <a:rPr lang="en-US" b="1" dirty="0"/>
              <a:t>Physical barriers</a:t>
            </a:r>
            <a:r>
              <a:rPr lang="en-US" dirty="0"/>
              <a:t>: Communication is generally easier over shorter distances as more communication channels are available and less technology is required. Although modern technology often serves to reduce the impact of physical barriers, the advantages and disadvantages of each communication channel should be understood so that an appropriate channel can be used to overcome the physical barriers. Other physical barriers such as noisy surroundings or even information overload can lead to disrupting the communication.</a:t>
            </a:r>
          </a:p>
          <a:p>
            <a:pPr marL="400050" lvl="1" indent="-171450">
              <a:buFont typeface="Symbol" panose="05050102010706020507" pitchFamily="18" charset="2"/>
              <a:buChar char="-"/>
            </a:pPr>
            <a:r>
              <a:rPr lang="en-US" b="1" dirty="0"/>
              <a:t>Semantic and Language barriers</a:t>
            </a:r>
            <a:r>
              <a:rPr lang="en-US" dirty="0"/>
              <a:t>: Language and linguistic ability may act as a barrier to communication. Even when communicating in the same language, the terminology used in a message may act as a barrier if it is not fully understood by the receiver(s).</a:t>
            </a:r>
            <a:endParaRPr lang="en-US" i="1" dirty="0"/>
          </a:p>
          <a:p>
            <a:pPr marL="228600" lvl="1" algn="r"/>
            <a:r>
              <a:rPr lang="en-US" i="1" dirty="0"/>
              <a:t>				Continued on the next page</a:t>
            </a:r>
          </a:p>
          <a:p>
            <a:endParaRPr lang="en-US" dirty="0"/>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33</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987005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17474" cy="5729287"/>
          </a:xfrm>
        </p:spPr>
        <p:txBody>
          <a:bodyPr/>
          <a:lstStyle/>
          <a:p>
            <a:pPr eaLnBrk="1" fontAlgn="auto" hangingPunct="1">
              <a:defRPr/>
            </a:pPr>
            <a:r>
              <a:rPr lang="en-US" b="1" dirty="0"/>
              <a:t>Duration</a:t>
            </a:r>
            <a:r>
              <a:rPr lang="en-US" dirty="0"/>
              <a:t>: 8 minutes</a:t>
            </a:r>
          </a:p>
          <a:p>
            <a:r>
              <a:rPr lang="en-US" b="1" dirty="0"/>
              <a:t>Facilitator Notes</a:t>
            </a:r>
            <a:r>
              <a:rPr lang="en-US" dirty="0"/>
              <a:t>: Have the second team that worked on ways to overcome the barriers present their points. Use this slide to quickly recap and summarize the ways</a:t>
            </a:r>
            <a:r>
              <a:rPr lang="en-US" baseline="0" dirty="0"/>
              <a:t> to overcome barriers. You can use the additional talking notes provided below to support the points should the participants seek clarification.</a:t>
            </a:r>
            <a:endParaRPr lang="en-US" dirty="0"/>
          </a:p>
          <a:p>
            <a:pPr eaLnBrk="1" hangingPunct="1"/>
            <a:endParaRPr lang="en-US" dirty="0">
              <a:solidFill>
                <a:srgbClr val="000000"/>
              </a:solidFill>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indent="-171450">
              <a:buFont typeface="Arial" panose="020B0604020202020204" pitchFamily="34" charset="0"/>
              <a:buChar char="•"/>
            </a:pPr>
            <a:r>
              <a:rPr lang="en-US" b="0" dirty="0"/>
              <a:t>In order to remove hindrances in the way of communication the following steps are worth consideration:</a:t>
            </a:r>
          </a:p>
          <a:p>
            <a:pPr marL="400050" lvl="1" indent="-171450">
              <a:buFont typeface="Symbol" panose="05050102010706020507" pitchFamily="18" charset="2"/>
              <a:buChar char="-"/>
            </a:pPr>
            <a:r>
              <a:rPr lang="en-US" b="1" dirty="0"/>
              <a:t>Clarify Ideas before communicating</a:t>
            </a:r>
            <a:r>
              <a:rPr lang="en-US" dirty="0"/>
              <a:t>: The person sending the communication should be very clear in his mind about what he wants to say. He should know the objective of his message and, therefore, he should arrange his thoughts in a proper order.</a:t>
            </a:r>
          </a:p>
          <a:p>
            <a:pPr marL="400050" lvl="1" indent="-171450">
              <a:buFont typeface="Symbol" panose="05050102010706020507" pitchFamily="18" charset="2"/>
              <a:buChar char="-"/>
            </a:pPr>
            <a:r>
              <a:rPr lang="en-US" b="1" dirty="0"/>
              <a:t>Communicate According to the Need of the Receiver</a:t>
            </a:r>
            <a:r>
              <a:rPr lang="en-US" dirty="0"/>
              <a:t>: The sender of the communication should prepare the structure of the message not according to his own level or ability but he should keep in mind the level, understanding or the environment of the receiver.</a:t>
            </a:r>
          </a:p>
          <a:p>
            <a:pPr marL="400050" lvl="1" indent="-171450">
              <a:buFont typeface="Symbol" panose="05050102010706020507" pitchFamily="18" charset="2"/>
              <a:buChar char="-"/>
            </a:pPr>
            <a:r>
              <a:rPr lang="en-US" b="1" dirty="0"/>
              <a:t>Consult Others before Communication</a:t>
            </a:r>
            <a:r>
              <a:rPr lang="en-US" dirty="0"/>
              <a:t>: At the time of planning the communication, suggestions should be invited from all the persons concerned. Its main advantage will be that all those people who are consulted at the time of preparing the communication plan will contribute to the success of the communication system.</a:t>
            </a:r>
            <a:br>
              <a:rPr lang="en-US" i="1" dirty="0"/>
            </a:br>
            <a:r>
              <a:rPr lang="en-US" b="1" dirty="0"/>
              <a:t>Be Aware of Language, Tone and Content of Message</a:t>
            </a:r>
            <a:r>
              <a:rPr lang="en-US" dirty="0"/>
              <a:t>: The sender should take care of the fact that the message should be framed in clear and beautiful language. The tone of the message should not hurt the feelings of the receiver. As far as possible the contents of the message should be brief and excessive use of technical words should be avoided. Care should also be taken to ensure cultural nuances are considered when formulating the message so as to be sensitive to differences resulting from cultural variances.</a:t>
            </a:r>
            <a:endParaRPr lang="en-US" b="1" dirty="0"/>
          </a:p>
          <a:p>
            <a:pPr marL="228600" lvl="1"/>
            <a:endParaRPr lang="en-US" i="1" dirty="0"/>
          </a:p>
          <a:p>
            <a:pPr marL="228600" lvl="1" algn="r"/>
            <a:r>
              <a:rPr lang="en-US" i="1" dirty="0"/>
              <a:t>Continued on the next page</a:t>
            </a:r>
          </a:p>
          <a:p>
            <a:endParaRPr lang="en-US" dirty="0"/>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34</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422289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30537" cy="5729287"/>
          </a:xfrm>
        </p:spPr>
        <p:txBody>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lang="en-US" sz="1200" b="1" dirty="0"/>
              <a:t>Duration: </a:t>
            </a:r>
            <a:r>
              <a:rPr lang="en-US" sz="1200" b="0" dirty="0"/>
              <a:t>12 - 15 minutes</a:t>
            </a:r>
            <a:br>
              <a:rPr lang="en-US" sz="1200" b="1" dirty="0"/>
            </a:br>
            <a:r>
              <a:rPr lang="en-US" sz="1200" b="1" dirty="0"/>
              <a:t>Facilitator Notes</a:t>
            </a:r>
            <a:r>
              <a:rPr lang="en-US"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This is a quick fun activity to help the participants to put their communication skills to practice</a:t>
            </a:r>
            <a:r>
              <a:rPr lang="en-US" sz="1200" dirty="0"/>
              <a:t> while letting their guard down a bit to share something close to their heart. It also helps to emphasize that communication is not just what is said but how it is said.</a:t>
            </a:r>
            <a:endParaRPr lang="en-US" sz="1200" kern="1200" dirty="0">
              <a:solidFill>
                <a:schemeClr val="tx1"/>
              </a:solidFill>
              <a:effectLst/>
              <a:latin typeface="+mn-lt"/>
              <a:ea typeface="+mn-ea"/>
              <a:cs typeface="+mn-cs"/>
            </a:endParaRPr>
          </a:p>
          <a:p>
            <a:endParaRPr lang="en-US" dirty="0"/>
          </a:p>
          <a:p>
            <a:pPr>
              <a:buFont typeface="Wingdings"/>
              <a:buChar char="8"/>
              <a:defRPr/>
            </a:pPr>
            <a:r>
              <a:rPr lang="en-US" b="1" dirty="0"/>
              <a:t>DO</a:t>
            </a:r>
            <a:r>
              <a:rPr lang="en-US" dirty="0"/>
              <a:t>: </a:t>
            </a:r>
            <a:endParaRPr lang="en-US" sz="1200" baseline="0"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Instruct the participants that they will need to get off their seats and move around. </a:t>
            </a:r>
          </a:p>
          <a:p>
            <a:pPr marL="171450" indent="-171450">
              <a:buFont typeface="Arial" panose="020B0604020202020204" pitchFamily="34" charset="0"/>
              <a:buChar char="•"/>
            </a:pPr>
            <a:r>
              <a:rPr lang="en-US" dirty="0"/>
              <a:t>They will need to interact in pairs and share with each other, what brings a smile on their face. The format is a lot like Speed Dating and they will be allowed only a minute each to share their responses.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the facilitator shouts out ‘One” , one of them shares their view. Then the facilitator shouts out “Two” after a minute and the partner shares their view.</a:t>
            </a:r>
          </a:p>
          <a:p>
            <a:pPr marL="171450" indent="-171450">
              <a:buFont typeface="Arial" panose="020B0604020202020204" pitchFamily="34" charset="0"/>
              <a:buChar char="•"/>
            </a:pPr>
            <a:r>
              <a:rPr lang="en-US" dirty="0"/>
              <a:t>After a minute, the facilitator will shout out ‘Swap!” and the participants will have to find a new partner to repeat this activity.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Repeat this cycle four to five times depending on the group size. Regroup for debrief</a:t>
            </a:r>
          </a:p>
          <a:p>
            <a:pPr marL="171450" indent="-171450">
              <a:buFont typeface="Arial" panose="020B0604020202020204" pitchFamily="34" charset="0"/>
              <a:buChar char="•"/>
            </a:pPr>
            <a:r>
              <a:rPr lang="en-US" dirty="0"/>
              <a:t>Ask they participants: </a:t>
            </a:r>
            <a:r>
              <a:rPr lang="en-US" i="1" dirty="0"/>
              <a:t>Did you find this activity easy or difficult? Besides what was shared, what else did you observe of each other when sharing your views? How did you feel when listening to the other person you spoke with?</a:t>
            </a:r>
          </a:p>
          <a:p>
            <a:pPr marL="171450" indent="-171450">
              <a:buFont typeface="Arial" panose="020B0604020202020204" pitchFamily="34" charset="0"/>
              <a:buChar char="•"/>
            </a:pPr>
            <a:r>
              <a:rPr lang="en-US" dirty="0"/>
              <a:t>Elicit responses and list some of the key words on the wipe/white board</a:t>
            </a:r>
          </a:p>
          <a:p>
            <a:pPr marL="171450" indent="-171450">
              <a:buFont typeface="Arial" panose="020B0604020202020204" pitchFamily="34" charset="0"/>
              <a:buChar char="•"/>
            </a:pPr>
            <a:r>
              <a:rPr lang="en-US" dirty="0"/>
              <a:t>Participants are likely to say that the saw the person smile, may be use positive hand gestures, even laugh perhaps when sharing their views. </a:t>
            </a:r>
          </a:p>
          <a:p>
            <a:pPr marL="171450" indent="-171450">
              <a:buFont typeface="Arial" panose="020B0604020202020204" pitchFamily="34" charset="0"/>
              <a:buChar char="•"/>
            </a:pPr>
            <a:r>
              <a:rPr lang="en-US" dirty="0"/>
              <a:t>Use this discussion to emphasize that communication is not just what is said but how it is said. Also highlight how asking simple positive questions can often help kick-start a fun conversation and help build rapport.</a:t>
            </a:r>
          </a:p>
          <a:p>
            <a:pPr marL="228600" lvl="1"/>
            <a:endParaRPr lang="en-US" dirty="0"/>
          </a:p>
          <a:p>
            <a:r>
              <a:rPr lang="en-US" b="1" dirty="0">
                <a:sym typeface="Wingdings 3"/>
              </a:rPr>
              <a:t></a:t>
            </a:r>
            <a:r>
              <a:rPr lang="en-US" b="1" dirty="0"/>
              <a:t>Transition</a:t>
            </a:r>
            <a:r>
              <a:rPr lang="en-US" dirty="0"/>
              <a:t>:</a:t>
            </a:r>
            <a:endParaRPr lang="en-US" b="0" dirty="0"/>
          </a:p>
          <a:p>
            <a:r>
              <a:rPr lang="en-US" b="0" dirty="0"/>
              <a:t>Now that we have tried our hand at starting a conversation and building rapport, let us look at the key tools of communication and how we can use them to further enhance our communication</a:t>
            </a:r>
            <a:r>
              <a:rPr lang="en-US" b="0" baseline="0" dirty="0"/>
              <a:t> skills.</a:t>
            </a:r>
            <a:endParaRPr lang="en-US" b="0" dirty="0"/>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35</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355976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5"/>
            <a:ext cx="5943599" cy="5729288"/>
          </a:xfrm>
        </p:spPr>
        <p:txBody>
          <a:bodyPr/>
          <a:lstStyle/>
          <a:p>
            <a:pPr eaLnBrk="1" fontAlgn="auto" hangingPunct="1">
              <a:defRPr/>
            </a:pPr>
            <a:r>
              <a:rPr lang="en-US" b="1" dirty="0"/>
              <a:t>Duration</a:t>
            </a:r>
            <a:r>
              <a:rPr lang="en-US" dirty="0"/>
              <a:t>: 10 minutes</a:t>
            </a:r>
          </a:p>
          <a:p>
            <a:r>
              <a:rPr lang="en-US" b="1" dirty="0"/>
              <a:t>Facilitator Notes</a:t>
            </a:r>
            <a:r>
              <a:rPr lang="en-US" dirty="0"/>
              <a:t>: This slide lists out the key tools</a:t>
            </a:r>
            <a:r>
              <a:rPr lang="en-US" baseline="0" dirty="0"/>
              <a:t> to effective</a:t>
            </a:r>
            <a:r>
              <a:rPr lang="en-US" dirty="0"/>
              <a:t> communication. Do not dwell into details here; this is merely an introductory section;</a:t>
            </a:r>
            <a:r>
              <a:rPr lang="en-US" baseline="0" dirty="0"/>
              <a:t> each tool will be explored in detail in this module.</a:t>
            </a:r>
            <a:endParaRPr lang="en-US" dirty="0"/>
          </a:p>
          <a:p>
            <a:endParaRPr lang="en-US" dirty="0"/>
          </a:p>
          <a:p>
            <a:pPr eaLnBrk="1" fontAlgn="auto" hangingPunct="1">
              <a:buFont typeface="Wingdings"/>
              <a:buChar char="8"/>
              <a:defRPr/>
            </a:pPr>
            <a:r>
              <a:rPr lang="en-US" b="1" dirty="0"/>
              <a:t>DO</a:t>
            </a:r>
            <a:r>
              <a:rPr lang="en-US" dirty="0"/>
              <a:t>:</a:t>
            </a:r>
            <a:endParaRPr lang="en-GB" dirty="0"/>
          </a:p>
          <a:p>
            <a:pPr marL="174708" lvl="0" indent="-174708" eaLnBrk="1" hangingPunct="1">
              <a:buFont typeface="Arial" panose="020B0604020202020204" pitchFamily="34" charset="0"/>
              <a:buChar char="•"/>
            </a:pPr>
            <a:r>
              <a:rPr lang="en-US" dirty="0">
                <a:solidFill>
                  <a:srgbClr val="000000"/>
                </a:solidFill>
              </a:rPr>
              <a:t>Start this section by asking the participants what they think are some of the key tools</a:t>
            </a:r>
            <a:r>
              <a:rPr lang="en-US" baseline="0" dirty="0">
                <a:solidFill>
                  <a:srgbClr val="000000"/>
                </a:solidFill>
              </a:rPr>
              <a:t> that can be used to communicate effectively.</a:t>
            </a:r>
          </a:p>
          <a:p>
            <a:pPr marL="174708" lvl="0" indent="-174708" eaLnBrk="1" hangingPunct="1">
              <a:buFont typeface="Arial" panose="020B0604020202020204" pitchFamily="34" charset="0"/>
              <a:buChar char="•"/>
            </a:pPr>
            <a:r>
              <a:rPr lang="en-US" baseline="0" dirty="0">
                <a:solidFill>
                  <a:srgbClr val="000000"/>
                </a:solidFill>
              </a:rPr>
              <a:t>Elicit responses from the participants and then use the points listed on the slide to highlight the five key tools that can be leveraged to communicate effectively—questioning, active listening, paraphrasing, summarizing and storytelling.</a:t>
            </a:r>
          </a:p>
          <a:p>
            <a:pPr marL="174708" lvl="0" indent="-174708" eaLnBrk="1" hangingPunct="1">
              <a:buFont typeface="Arial" panose="020B0604020202020204" pitchFamily="34" charset="0"/>
              <a:buChar char="•"/>
            </a:pPr>
            <a:r>
              <a:rPr lang="en-US" baseline="0" dirty="0">
                <a:solidFill>
                  <a:srgbClr val="000000"/>
                </a:solidFill>
              </a:rPr>
              <a:t>Use the quick descriptions provided under each heading to add more to each tool.</a:t>
            </a:r>
          </a:p>
          <a:p>
            <a:pPr marL="174708" lvl="0" indent="-174708" eaLnBrk="1" hangingPunct="1">
              <a:buFont typeface="Arial" panose="020B0604020202020204" pitchFamily="34" charset="0"/>
              <a:buChar char="•"/>
            </a:pPr>
            <a:r>
              <a:rPr lang="en-US" baseline="0" dirty="0">
                <a:solidFill>
                  <a:srgbClr val="000000"/>
                </a:solidFill>
              </a:rPr>
              <a:t>Allow the participants a few seconds to reflect on the points discussed and let them know that we will look at each of these tools in detail over the next few slides to learn how to develop or enhance these skills in ourselves.</a:t>
            </a:r>
          </a:p>
          <a:p>
            <a:pPr marL="174708" lvl="0" indent="-174708" eaLnBrk="1" hangingPunct="1">
              <a:buFont typeface="Arial" panose="020B0604020202020204" pitchFamily="34" charset="0"/>
              <a:buChar char="•"/>
            </a:pPr>
            <a:r>
              <a:rPr lang="en-US" sz="1200" baseline="0" dirty="0"/>
              <a:t>State that we will be reviewing each technique one-by-one starting with </a:t>
            </a:r>
            <a:r>
              <a:rPr lang="en-US" sz="1200" b="1" baseline="0" dirty="0"/>
              <a:t>Powerful Questioning</a:t>
            </a:r>
            <a:r>
              <a:rPr lang="en-US" sz="1200" baseline="0" dirty="0"/>
              <a:t>.</a:t>
            </a:r>
          </a:p>
          <a:p>
            <a:pPr marL="0" lvl="0" indent="0" eaLnBrk="1" hangingPunct="1">
              <a:buFont typeface="Arial" panose="020B0604020202020204" pitchFamily="34" charset="0"/>
              <a:buNone/>
            </a:pPr>
            <a:endParaRPr lang="en-US" dirty="0">
              <a:solidFill>
                <a:srgbClr val="000000"/>
              </a:solidFill>
            </a:endParaRPr>
          </a:p>
          <a:p>
            <a:pPr marL="174708" marR="0" lvl="0" indent="-174708" algn="l" defTabSz="914400" rtl="0" eaLnBrk="0" fontAlgn="base" latinLnBrk="0" hangingPunct="0">
              <a:spcBef>
                <a:spcPts val="0"/>
              </a:spcBef>
              <a:spcAft>
                <a:spcPts val="0"/>
              </a:spcAft>
              <a:buClrTx/>
              <a:buSzTx/>
              <a:buFont typeface="Webdings" panose="05030102010509060703" pitchFamily="18" charset="2"/>
              <a:buChar char=""/>
              <a:tabLst/>
              <a:defRPr/>
            </a:pPr>
            <a:r>
              <a:rPr kumimoji="0" lang="en-US" sz="1200" b="1" i="0" u="none" strike="noStrike" kern="1200" cap="none" spc="0" normalizeH="0" baseline="0" noProof="0" dirty="0">
                <a:ln>
                  <a:noFill/>
                </a:ln>
                <a:effectLst/>
                <a:uLnTx/>
                <a:uFillTx/>
              </a:rPr>
              <a:t>Explain:</a:t>
            </a:r>
          </a:p>
          <a:p>
            <a:pPr marL="171450" indent="-171450">
              <a:spcAft>
                <a:spcPts val="0"/>
              </a:spcAft>
              <a:buFont typeface="Arial" panose="020B0604020202020204" pitchFamily="34" charset="0"/>
              <a:buChar char="•"/>
            </a:pPr>
            <a:r>
              <a:rPr lang="en-US" sz="1200" b="0" dirty="0"/>
              <a:t>We will explore five techniques that make communication more effective, namely powerful questioning, active listening,</a:t>
            </a:r>
            <a:r>
              <a:rPr lang="en-US" sz="1200" b="0" baseline="0" dirty="0"/>
              <a:t> paraphrasing, summarizing, and storytelling.</a:t>
            </a:r>
          </a:p>
          <a:p>
            <a:pPr marL="400050" lvl="1" indent="-171450">
              <a:spcBef>
                <a:spcPts val="0"/>
              </a:spcBef>
              <a:buFont typeface="Symbol" panose="05050102010706020507" pitchFamily="18" charset="2"/>
              <a:buChar char="-"/>
            </a:pPr>
            <a:r>
              <a:rPr lang="en-US" sz="1200" b="1" dirty="0">
                <a:solidFill>
                  <a:schemeClr val="tx1"/>
                </a:solidFill>
              </a:rPr>
              <a:t>Powerful Questioning: </a:t>
            </a:r>
            <a:r>
              <a:rPr lang="en-US" sz="1200" kern="1200" dirty="0">
                <a:solidFill>
                  <a:schemeClr val="tx1"/>
                </a:solidFill>
                <a:effectLst/>
              </a:rPr>
              <a:t>Powerful questions are questions that are effective and </a:t>
            </a:r>
            <a:r>
              <a:rPr lang="en-US" dirty="0"/>
              <a:t>thought-provoking. “What” or “how” questions help to reflect and think through a problem. "Why" questions are good for soliciting information. A well-structured question helps to elicit relevant responses, uncover a problem, and understand a requirement better. While structuring your questions, start with broad and open-ended questions to elicit detailed information. </a:t>
            </a:r>
          </a:p>
          <a:p>
            <a:pPr marL="228600" lvl="1">
              <a:spcBef>
                <a:spcPts val="0"/>
              </a:spcBef>
            </a:pPr>
            <a:endParaRPr lang="en-US" dirty="0"/>
          </a:p>
          <a:p>
            <a:pPr marL="0" lvl="0" indent="0" algn="r" eaLnBrk="1" hangingPunct="1">
              <a:buFont typeface="Arial" panose="020B0604020202020204" pitchFamily="34" charset="0"/>
              <a:buNone/>
            </a:pPr>
            <a:r>
              <a:rPr lang="en-US" i="1" dirty="0">
                <a:solidFill>
                  <a:srgbClr val="000000"/>
                </a:solidFill>
              </a:rPr>
              <a:t>Continued on next page</a:t>
            </a:r>
          </a:p>
        </p:txBody>
      </p:sp>
      <p:sp>
        <p:nvSpPr>
          <p:cNvPr id="4"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36</a:t>
            </a:fld>
            <a:endParaRPr lang="en-US" sz="900" dirty="0">
              <a:solidFill>
                <a:schemeClr val="bg1">
                  <a:lumMod val="50000"/>
                </a:schemeClr>
              </a:solidFill>
            </a:endParaRPr>
          </a:p>
        </p:txBody>
      </p:sp>
      <p:sp>
        <p:nvSpPr>
          <p:cNvPr id="5"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581929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Duration: </a:t>
            </a:r>
            <a:r>
              <a:rPr lang="en-US" sz="1200" b="0" dirty="0"/>
              <a:t>7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a:t>
            </a:r>
            <a:r>
              <a:rPr lang="en-US" baseline="0" dirty="0">
                <a:solidFill>
                  <a:srgbClr val="000000"/>
                </a:solidFill>
                <a:latin typeface="Calibri" panose="020F0502020204030204" pitchFamily="34" charset="0"/>
              </a:rPr>
              <a:t> video </a:t>
            </a:r>
            <a:r>
              <a:rPr lang="en-US" sz="1200" b="0" i="0" kern="1200" dirty="0">
                <a:solidFill>
                  <a:schemeClr val="tx1"/>
                </a:solidFill>
                <a:effectLst/>
                <a:latin typeface="+mn-lt"/>
                <a:ea typeface="+mn-ea"/>
                <a:cs typeface="+mn-cs"/>
              </a:rPr>
              <a:t>focuses on improving the quality of the questions you ask and therefore improve the quality of your life.</a:t>
            </a:r>
            <a:endParaRPr lang="en-US" dirty="0"/>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DO</a:t>
            </a:r>
            <a:r>
              <a:rPr lang="en-US" dirty="0">
                <a:solidFill>
                  <a:srgbClr val="000000"/>
                </a:solidFill>
                <a:latin typeface="Calibri" panose="020F0502020204030204" pitchFamily="34" charset="0"/>
              </a:rPr>
              <a:t>:</a:t>
            </a:r>
            <a:endParaRPr lang="en-US" dirty="0"/>
          </a:p>
          <a:p>
            <a:pPr marL="173736" indent="-173736">
              <a:buFont typeface="Arial" panose="020B0604020202020204" pitchFamily="34" charset="0"/>
              <a:buChar char="•"/>
            </a:pPr>
            <a:r>
              <a:rPr lang="en-US" dirty="0">
                <a:solidFill>
                  <a:srgbClr val="000000"/>
                </a:solidFill>
                <a:latin typeface="Calibri" panose="020F0502020204030204" pitchFamily="34" charset="0"/>
              </a:rPr>
              <a:t>Play the video either using the embedded</a:t>
            </a:r>
            <a:r>
              <a:rPr lang="en-US" baseline="0" dirty="0">
                <a:solidFill>
                  <a:srgbClr val="000000"/>
                </a:solidFill>
                <a:latin typeface="Calibri" panose="020F0502020204030204" pitchFamily="34" charset="0"/>
              </a:rPr>
              <a:t> link on the slide or alternatively use the following YouTube link: </a:t>
            </a:r>
            <a:r>
              <a:rPr lang="en-US" b="1" baseline="0" dirty="0">
                <a:solidFill>
                  <a:srgbClr val="000000"/>
                </a:solidFill>
                <a:latin typeface="Calibri" panose="020F0502020204030204" pitchFamily="34" charset="0"/>
              </a:rPr>
              <a:t>https://www.youtube.com/watch?v=1dO0dO__wmE</a:t>
            </a:r>
            <a:endParaRPr lang="en-US" dirty="0">
              <a:solidFill>
                <a:srgbClr val="000000"/>
              </a:solidFill>
              <a:latin typeface="Calibri" panose="020F0502020204030204" pitchFamily="34" charset="0"/>
            </a:endParaRPr>
          </a:p>
          <a:p>
            <a:pPr marL="173736" indent="-173736">
              <a:buFont typeface="Arial" panose="020B0604020202020204" pitchFamily="34" charset="0"/>
              <a:buChar char="•"/>
            </a:pPr>
            <a:r>
              <a:rPr lang="en-US" dirty="0">
                <a:solidFill>
                  <a:srgbClr val="000000"/>
                </a:solidFill>
                <a:latin typeface="Calibri" panose="020F0502020204030204" pitchFamily="34" charset="0"/>
              </a:rPr>
              <a:t>Once you’ve played the video, as</a:t>
            </a:r>
            <a:r>
              <a:rPr lang="en-US" baseline="0" dirty="0">
                <a:solidFill>
                  <a:srgbClr val="000000"/>
                </a:solidFill>
                <a:latin typeface="Calibri" panose="020F0502020204030204" pitchFamily="34" charset="0"/>
              </a:rPr>
              <a:t>k the participants the two debrief questions listed on the slide – What are powerful questions? How are these different from the regular questions one would ask?</a:t>
            </a:r>
            <a:endParaRPr lang="en-US" b="1" dirty="0">
              <a:solidFill>
                <a:srgbClr val="000000"/>
              </a:solidFill>
              <a:latin typeface="Calibri" panose="020F0502020204030204" pitchFamily="34" charset="0"/>
            </a:endParaRPr>
          </a:p>
          <a:p>
            <a:endParaRPr lang="en-US" dirty="0"/>
          </a:p>
          <a:p>
            <a:r>
              <a:rPr lang="en-US" b="1" dirty="0">
                <a:sym typeface="Wingdings 3"/>
              </a:rPr>
              <a:t></a:t>
            </a:r>
            <a:r>
              <a:rPr lang="en-US" b="1" dirty="0"/>
              <a:t>Transition</a:t>
            </a:r>
            <a:r>
              <a:rPr lang="en-US" dirty="0"/>
              <a:t>:</a:t>
            </a:r>
          </a:p>
          <a:p>
            <a:pPr>
              <a:defRPr/>
            </a:pPr>
            <a:r>
              <a:rPr lang="en-US" dirty="0"/>
              <a:t>Let’s spend a little more time reviewing</a:t>
            </a:r>
            <a:r>
              <a:rPr lang="en-US" baseline="0" dirty="0"/>
              <a:t> Questions and how they help in ensuring effective communication.</a:t>
            </a:r>
            <a:endParaRPr lang="en-US" dirty="0"/>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37</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251708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defRPr/>
            </a:pPr>
            <a:r>
              <a:rPr lang="en-US" b="1" dirty="0"/>
              <a:t>Duration</a:t>
            </a:r>
            <a:r>
              <a:rPr lang="en-US" dirty="0"/>
              <a:t>: 2 minutes</a:t>
            </a:r>
          </a:p>
          <a:p>
            <a:pPr eaLnBrk="1" fontAlgn="auto" hangingPunct="1">
              <a:defRPr/>
            </a:pPr>
            <a:endParaRPr lang="en-US" dirty="0"/>
          </a:p>
          <a:p>
            <a:r>
              <a:rPr lang="en-US" b="1" dirty="0"/>
              <a:t>Facilitator Notes</a:t>
            </a:r>
            <a:r>
              <a:rPr lang="en-US" dirty="0"/>
              <a:t>: This slide discusses some key elements of questioning. Use this slide to</a:t>
            </a:r>
            <a:r>
              <a:rPr lang="en-US" baseline="0" dirty="0"/>
              <a:t> summarize key points from the video the participants have just viewed. Remember not to spend too much time in this section; the points have already been explained beautifully in the video. This is merely to recap the learning from the video.</a:t>
            </a:r>
            <a:endParaRPr lang="en-US" dirty="0"/>
          </a:p>
          <a:p>
            <a:endParaRPr lang="en-US" dirty="0"/>
          </a:p>
          <a:p>
            <a:pPr eaLnBrk="1" fontAlgn="auto" hangingPunct="1">
              <a:buFont typeface="Wingdings"/>
              <a:buChar char="8"/>
              <a:defRPr/>
            </a:pPr>
            <a:r>
              <a:rPr lang="en-US" b="1" dirty="0"/>
              <a:t>DO</a:t>
            </a:r>
            <a:r>
              <a:rPr lang="en-US" dirty="0"/>
              <a:t>:</a:t>
            </a:r>
            <a:endParaRPr lang="en-GB" dirty="0"/>
          </a:p>
          <a:p>
            <a:pPr marL="171450" indent="-171450" eaLnBrk="1" hangingPunct="1">
              <a:buFont typeface="Arial" panose="020B0604020202020204" pitchFamily="34" charset="0"/>
              <a:buChar char="•"/>
            </a:pPr>
            <a:r>
              <a:rPr lang="en-US" baseline="0" dirty="0">
                <a:solidFill>
                  <a:srgbClr val="000000"/>
                </a:solidFill>
              </a:rPr>
              <a:t>Elicit responses from the participants and then use the key points to add to the discussion. Highlight that questioning is the key to gaining more information and without it, interpersonal communications can fail.</a:t>
            </a:r>
          </a:p>
          <a:p>
            <a:pPr marL="171450" indent="-171450" eaLnBrk="1" hangingPunct="1">
              <a:buFont typeface="Arial" panose="020B0604020202020204" pitchFamily="34" charset="0"/>
              <a:buChar char="•"/>
            </a:pPr>
            <a:r>
              <a:rPr lang="en-US" baseline="0" dirty="0">
                <a:solidFill>
                  <a:srgbClr val="000000"/>
                </a:solidFill>
              </a:rPr>
              <a:t>Use the notes below to support your explanation.</a:t>
            </a:r>
            <a:endParaRPr lang="en-US" dirty="0">
              <a:solidFill>
                <a:srgbClr val="000000"/>
              </a:solidFill>
            </a:endParaRPr>
          </a:p>
          <a:p>
            <a:pPr marL="0" indent="0" eaLnBrk="1" hangingPunct="1">
              <a:buFont typeface="Arial" panose="020B0604020202020204" pitchFamily="34" charset="0"/>
              <a:buNone/>
            </a:pPr>
            <a:endParaRPr lang="en-US" dirty="0">
              <a:solidFill>
                <a:srgbClr val="000000"/>
              </a:solidFill>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indent="-171450" eaLnBrk="1" hangingPunct="1">
              <a:buFont typeface="Arial" panose="020B0604020202020204" pitchFamily="34" charset="0"/>
              <a:buChar char="•"/>
            </a:pPr>
            <a:r>
              <a:rPr lang="en-US" dirty="0">
                <a:solidFill>
                  <a:srgbClr val="000000"/>
                </a:solidFill>
              </a:rPr>
              <a:t>One of the most effective tools in communication is the ability to ask questions. Being able to ask effective questions is a skill we must acquire. Skillful questioning is one of the key ingredients of solid and successful relationships, strategic planning, and significant exchange of information and opinions. Questions that are poorly constructed and weak can lead to a poor communication exchange and may cause misunderstanding.</a:t>
            </a:r>
          </a:p>
          <a:p>
            <a:pPr marL="171450" indent="-171450" eaLnBrk="1" hangingPunct="1">
              <a:buFont typeface="Arial" panose="020B0604020202020204" pitchFamily="34" charset="0"/>
              <a:buChar char="•"/>
            </a:pPr>
            <a:r>
              <a:rPr lang="en-US" dirty="0">
                <a:solidFill>
                  <a:srgbClr val="000000"/>
                </a:solidFill>
              </a:rPr>
              <a:t>Some </a:t>
            </a:r>
            <a:r>
              <a:rPr lang="en-US" b="0" dirty="0">
                <a:solidFill>
                  <a:srgbClr val="000000"/>
                </a:solidFill>
              </a:rPr>
              <a:t>of the key</a:t>
            </a:r>
            <a:r>
              <a:rPr lang="en-US" b="0" baseline="0" dirty="0">
                <a:solidFill>
                  <a:srgbClr val="000000"/>
                </a:solidFill>
              </a:rPr>
              <a:t> reasons we ask questions include:</a:t>
            </a:r>
            <a:endParaRPr lang="en-US" b="0" dirty="0">
              <a:solidFill>
                <a:srgbClr val="000000"/>
              </a:solidFill>
            </a:endParaRPr>
          </a:p>
          <a:p>
            <a:pPr marL="400050" lvl="1" indent="-171450" eaLnBrk="1" hangingPunct="1">
              <a:buFont typeface="Symbol" panose="05050102010706020507" pitchFamily="18" charset="2"/>
              <a:buChar char="-"/>
            </a:pPr>
            <a:r>
              <a:rPr lang="en-US" b="1" dirty="0">
                <a:solidFill>
                  <a:srgbClr val="000000"/>
                </a:solidFill>
              </a:rPr>
              <a:t>To obtain information</a:t>
            </a:r>
            <a:r>
              <a:rPr lang="en-US" dirty="0">
                <a:solidFill>
                  <a:srgbClr val="000000"/>
                </a:solidFill>
              </a:rPr>
              <a:t>: The primary function of a question is to gain information – ‘What time is the meeting starting?’</a:t>
            </a:r>
          </a:p>
          <a:p>
            <a:pPr marL="400050" lvl="1" indent="-171450" eaLnBrk="1" hangingPunct="1">
              <a:buFont typeface="Symbol" panose="05050102010706020507" pitchFamily="18" charset="2"/>
              <a:buChar char="-"/>
            </a:pPr>
            <a:r>
              <a:rPr lang="en-US" b="1" dirty="0">
                <a:solidFill>
                  <a:srgbClr val="000000"/>
                </a:solidFill>
              </a:rPr>
              <a:t>To help maintain control of a conversation</a:t>
            </a:r>
            <a:r>
              <a:rPr lang="en-US" dirty="0">
                <a:solidFill>
                  <a:srgbClr val="000000"/>
                </a:solidFill>
              </a:rPr>
              <a:t>: While you are asking questions you are in control of the conversation. Assertive people are more likely to take control of conversations attempting to gain the information they need through questioning. </a:t>
            </a:r>
          </a:p>
          <a:p>
            <a:pPr marL="400050" lvl="1" indent="-171450" eaLnBrk="1" hangingPunct="1">
              <a:buFont typeface="Symbol" panose="05050102010706020507" pitchFamily="18" charset="2"/>
              <a:buChar char="-"/>
            </a:pPr>
            <a:r>
              <a:rPr lang="en-US" b="1" dirty="0">
                <a:solidFill>
                  <a:srgbClr val="000000"/>
                </a:solidFill>
              </a:rPr>
              <a:t>To build rapport and show empathy</a:t>
            </a:r>
            <a:r>
              <a:rPr lang="en-US" dirty="0">
                <a:solidFill>
                  <a:srgbClr val="000000"/>
                </a:solidFill>
              </a:rPr>
              <a:t>: Questioning allows us to find out more about the respondent; this can be useful when attempting to build rapport and show empathy or to simply get to know the other person better. </a:t>
            </a:r>
          </a:p>
          <a:p>
            <a:pPr algn="r" eaLnBrk="1" hangingPunct="1"/>
            <a:r>
              <a:rPr lang="en-US" i="1" dirty="0">
                <a:solidFill>
                  <a:srgbClr val="000000"/>
                </a:solidFill>
              </a:rPr>
              <a:t>Continued on the next page</a:t>
            </a:r>
            <a:r>
              <a:rPr lang="en-US" sz="900" i="1" dirty="0">
                <a:solidFill>
                  <a:srgbClr val="000000"/>
                </a:solidFill>
              </a:rPr>
              <a:t>.</a:t>
            </a:r>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38</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943717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defRPr/>
            </a:pPr>
            <a:r>
              <a:rPr lang="en-US" b="1" dirty="0"/>
              <a:t>Duration</a:t>
            </a:r>
            <a:r>
              <a:rPr lang="en-US" dirty="0"/>
              <a:t>: 10 minutes</a:t>
            </a:r>
          </a:p>
          <a:p>
            <a:r>
              <a:rPr lang="en-US" b="1" dirty="0"/>
              <a:t>Facilitator Notes</a:t>
            </a:r>
            <a:r>
              <a:rPr lang="en-US" dirty="0"/>
              <a:t>: This slide is merely to set</a:t>
            </a:r>
            <a:r>
              <a:rPr lang="en-US" baseline="0" dirty="0"/>
              <a:t> context to the group activity on using powerful questions.</a:t>
            </a:r>
            <a:endParaRPr lang="en-US" dirty="0"/>
          </a:p>
          <a:p>
            <a:endParaRPr lang="en-US" dirty="0"/>
          </a:p>
          <a:p>
            <a:pPr eaLnBrk="1" fontAlgn="auto" hangingPunct="1">
              <a:buFont typeface="Wingdings"/>
              <a:buChar char="8"/>
              <a:defRPr/>
            </a:pPr>
            <a:r>
              <a:rPr lang="en-US" b="1" dirty="0"/>
              <a:t>DO</a:t>
            </a:r>
            <a:r>
              <a:rPr lang="en-US" dirty="0"/>
              <a:t>:</a:t>
            </a:r>
            <a:endParaRPr lang="en-GB" dirty="0"/>
          </a:p>
          <a:p>
            <a:pPr marL="171450" indent="-171450" eaLnBrk="1" hangingPunct="1">
              <a:buFont typeface="Arial" panose="020B0604020202020204" pitchFamily="34" charset="0"/>
              <a:buChar char="•"/>
            </a:pPr>
            <a:r>
              <a:rPr lang="en-US" baseline="0" dirty="0">
                <a:solidFill>
                  <a:srgbClr val="000000"/>
                </a:solidFill>
              </a:rPr>
              <a:t>Ask the participants “How might we ask more powerful questions?” </a:t>
            </a:r>
          </a:p>
          <a:p>
            <a:pPr marL="171450" indent="-171450" eaLnBrk="1" hangingPunct="1">
              <a:buFont typeface="Arial" panose="020B0604020202020204" pitchFamily="34" charset="0"/>
              <a:buChar char="•"/>
            </a:pPr>
            <a:r>
              <a:rPr lang="en-US" baseline="0" dirty="0">
                <a:solidFill>
                  <a:srgbClr val="000000"/>
                </a:solidFill>
              </a:rPr>
              <a:t>Ask them to reflect on that question and let them know you’re not asking for answers. </a:t>
            </a:r>
          </a:p>
          <a:p>
            <a:pPr marL="171450" indent="-171450" eaLnBrk="1" hangingPunct="1">
              <a:buFont typeface="Arial" panose="020B0604020202020204" pitchFamily="34" charset="0"/>
              <a:buChar char="•"/>
            </a:pPr>
            <a:r>
              <a:rPr lang="en-US" dirty="0">
                <a:solidFill>
                  <a:srgbClr val="000000"/>
                </a:solidFill>
              </a:rPr>
              <a:t>After</a:t>
            </a:r>
            <a:r>
              <a:rPr lang="en-US" baseline="0" dirty="0">
                <a:solidFill>
                  <a:srgbClr val="000000"/>
                </a:solidFill>
              </a:rPr>
              <a:t> 30 seconds, ask the participants </a:t>
            </a:r>
            <a:r>
              <a:rPr lang="en-US" dirty="0">
                <a:solidFill>
                  <a:srgbClr val="000000"/>
                </a:solidFill>
              </a:rPr>
              <a:t>to get up and shuffle around and sit with</a:t>
            </a:r>
            <a:r>
              <a:rPr lang="en-US" baseline="0" dirty="0">
                <a:solidFill>
                  <a:srgbClr val="000000"/>
                </a:solidFill>
              </a:rPr>
              <a:t> someone they haven’t sat with so far in the session.</a:t>
            </a:r>
          </a:p>
          <a:p>
            <a:pPr marL="171450" indent="-171450" eaLnBrk="1" hangingPunct="1">
              <a:buFont typeface="Arial" panose="020B0604020202020204" pitchFamily="34" charset="0"/>
              <a:buChar char="•"/>
            </a:pPr>
            <a:r>
              <a:rPr lang="en-US" baseline="0" dirty="0">
                <a:solidFill>
                  <a:srgbClr val="000000"/>
                </a:solidFill>
              </a:rPr>
              <a:t>Now instruct the participants to work in pairs </a:t>
            </a:r>
            <a:r>
              <a:rPr lang="en-US" dirty="0">
                <a:solidFill>
                  <a:srgbClr val="000000"/>
                </a:solidFill>
              </a:rPr>
              <a:t>and start a conversation about their favorite vacation? They are only able to use questions that start with ‘what’. After 3 minutes, swap and ask the question to the other person. (A total</a:t>
            </a:r>
            <a:r>
              <a:rPr lang="en-US" baseline="0" dirty="0">
                <a:solidFill>
                  <a:srgbClr val="000000"/>
                </a:solidFill>
              </a:rPr>
              <a:t> of </a:t>
            </a:r>
            <a:r>
              <a:rPr lang="en-US" dirty="0">
                <a:solidFill>
                  <a:srgbClr val="000000"/>
                </a:solidFill>
              </a:rPr>
              <a:t>6 minutes)</a:t>
            </a:r>
          </a:p>
          <a:p>
            <a:pPr marL="171450" indent="-171450" eaLnBrk="1" hangingPunct="1">
              <a:buFont typeface="Arial" panose="020B0604020202020204" pitchFamily="34" charset="0"/>
              <a:buChar char="•"/>
            </a:pPr>
            <a:r>
              <a:rPr lang="en-US" dirty="0">
                <a:solidFill>
                  <a:srgbClr val="000000"/>
                </a:solidFill>
              </a:rPr>
              <a:t>Ask the group these questions:</a:t>
            </a:r>
          </a:p>
          <a:p>
            <a:pPr marL="400050" lvl="1" indent="-171450">
              <a:buFont typeface="Symbol" panose="05050102010706020507" pitchFamily="18" charset="2"/>
              <a:buChar char="-"/>
            </a:pPr>
            <a:r>
              <a:rPr lang="en-US" dirty="0">
                <a:solidFill>
                  <a:srgbClr val="000000"/>
                </a:solidFill>
              </a:rPr>
              <a:t>What happened?</a:t>
            </a:r>
          </a:p>
          <a:p>
            <a:pPr marL="400050" lvl="1" indent="-171450">
              <a:buFont typeface="Symbol" panose="05050102010706020507" pitchFamily="18" charset="2"/>
              <a:buChar char="-"/>
            </a:pPr>
            <a:r>
              <a:rPr lang="en-US" dirty="0">
                <a:solidFill>
                  <a:srgbClr val="000000"/>
                </a:solidFill>
              </a:rPr>
              <a:t>What surprised you?</a:t>
            </a:r>
          </a:p>
          <a:p>
            <a:pPr marL="400050" lvl="1" indent="-171450">
              <a:buFont typeface="Symbol" panose="05050102010706020507" pitchFamily="18" charset="2"/>
              <a:buChar char="-"/>
            </a:pPr>
            <a:r>
              <a:rPr lang="en-US" dirty="0">
                <a:solidFill>
                  <a:srgbClr val="000000"/>
                </a:solidFill>
              </a:rPr>
              <a:t>What did you notice?</a:t>
            </a:r>
          </a:p>
          <a:p>
            <a:pPr marL="400050" lvl="1" indent="-171450">
              <a:buFont typeface="Symbol" panose="05050102010706020507" pitchFamily="18" charset="2"/>
              <a:buChar char="-"/>
            </a:pPr>
            <a:r>
              <a:rPr lang="en-US" dirty="0">
                <a:solidFill>
                  <a:srgbClr val="000000"/>
                </a:solidFill>
              </a:rPr>
              <a:t>How did it feel?</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Ask the group – what are the characteristics of a powerful question and what are the benefits? Mouse</a:t>
            </a:r>
            <a:r>
              <a:rPr lang="en-US" sz="1200" b="0" i="0" kern="1200" baseline="0" dirty="0">
                <a:solidFill>
                  <a:schemeClr val="tx1"/>
                </a:solidFill>
                <a:effectLst/>
                <a:latin typeface="+mn-lt"/>
                <a:ea typeface="+mn-ea"/>
                <a:cs typeface="+mn-cs"/>
              </a:rPr>
              <a:t> click to show the content on the slide that summarizes the benefit of powerful questioning.</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Give out post-its. Ask people to take a minute to write down a ‘what question’ they want to use several times for the rest of today e.g. ‘What are you excited about … “. Ask them to write it on a post-it note and take with them to remind them of their task.</a:t>
            </a:r>
            <a:endParaRPr lang="en-US" sz="900" i="1" dirty="0">
              <a:solidFill>
                <a:srgbClr val="000000"/>
              </a:solidFill>
            </a:endParaRPr>
          </a:p>
          <a:p>
            <a:endParaRPr lang="en-US" dirty="0"/>
          </a:p>
          <a:p>
            <a:r>
              <a:rPr lang="en-US" b="1" dirty="0">
                <a:sym typeface="Wingdings 3"/>
              </a:rPr>
              <a:t></a:t>
            </a:r>
            <a:r>
              <a:rPr lang="en-US" b="1" dirty="0"/>
              <a:t>Transition</a:t>
            </a:r>
            <a:r>
              <a:rPr lang="en-US" dirty="0"/>
              <a:t>:</a:t>
            </a:r>
          </a:p>
          <a:p>
            <a:pPr>
              <a:defRPr/>
            </a:pPr>
            <a:r>
              <a:rPr lang="en-US" dirty="0"/>
              <a:t>Now that you’ve written down the question you want to use</a:t>
            </a:r>
            <a:r>
              <a:rPr lang="en-US" baseline="0" dirty="0"/>
              <a:t> several times for the rest of today, here is some quick practice work you can take with you beyond this workshop.</a:t>
            </a:r>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39</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676765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472"/>
            <a:ext cx="5956663" cy="5729741"/>
          </a:xfrm>
        </p:spPr>
        <p:txBody>
          <a:bodyPr/>
          <a:lstStyle/>
          <a:p>
            <a:r>
              <a:rPr lang="en-US" b="1" dirty="0"/>
              <a:t>Duration:</a:t>
            </a:r>
            <a:r>
              <a:rPr lang="en-US" dirty="0"/>
              <a:t> 10</a:t>
            </a:r>
            <a:r>
              <a:rPr lang="en-US" baseline="0" dirty="0"/>
              <a:t> </a:t>
            </a:r>
            <a:r>
              <a:rPr lang="en-US" dirty="0"/>
              <a:t>minutes</a:t>
            </a:r>
          </a:p>
          <a:p>
            <a:endParaRPr lang="en-US" dirty="0"/>
          </a:p>
          <a:p>
            <a:r>
              <a:rPr lang="en-US" b="1" dirty="0"/>
              <a:t>Facilitator Notes:</a:t>
            </a:r>
          </a:p>
          <a:p>
            <a:pPr marL="171450" indent="-171450">
              <a:buFont typeface="Arial" panose="020B0604020202020204" pitchFamily="34" charset="0"/>
              <a:buChar char="•"/>
            </a:pPr>
            <a:r>
              <a:rPr lang="en-US" dirty="0"/>
              <a:t>Introduce the activity by explaining that its objective is to give participants a chance to get to know one another better. </a:t>
            </a:r>
          </a:p>
          <a:p>
            <a:pPr marL="171450" indent="-171450">
              <a:buFont typeface="Arial" panose="020B0604020202020204" pitchFamily="34" charset="0"/>
              <a:buChar char="•"/>
            </a:pPr>
            <a:r>
              <a:rPr lang="en-US" dirty="0"/>
              <a:t>Ask each participant to share with the group any stories, facts, history, background, etc., about his or her names, either first or last. </a:t>
            </a:r>
          </a:p>
          <a:p>
            <a:pPr marL="171450" indent="-171450">
              <a:buFont typeface="Arial" panose="020B0604020202020204" pitchFamily="34" charset="0"/>
              <a:buChar char="•"/>
            </a:pPr>
            <a:r>
              <a:rPr lang="en-US" dirty="0"/>
              <a:t>As facilitator, be sure to share the story of your name as well with the group.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baseline="0" dirty="0"/>
              <a:t> </a:t>
            </a:r>
          </a:p>
          <a:p>
            <a:pPr marL="171450" indent="-171450">
              <a:buFont typeface="Arial" panose="020B0604020202020204" pitchFamily="34" charset="0"/>
              <a:buChar char="•"/>
            </a:pPr>
            <a:r>
              <a:rPr lang="en-US" baseline="0" dirty="0"/>
              <a:t>If the group size is more than 10, you could break the group into smaller groups of 4 and have them interact and share their stories among the groups. </a:t>
            </a:r>
          </a:p>
          <a:p>
            <a:pPr marL="171450" indent="-171450">
              <a:buFont typeface="Arial" panose="020B0604020202020204" pitchFamily="34" charset="0"/>
              <a:buChar char="•"/>
            </a:pPr>
            <a:r>
              <a:rPr lang="en-US" dirty="0"/>
              <a:t>An alternative is to have the participants pair up, share information about each other and have them introduce each other. This is recommended when you have a smaller group as you will have more time at hand.</a:t>
            </a:r>
          </a:p>
          <a:p>
            <a:pPr marL="173090">
              <a:spcBef>
                <a:spcPct val="0"/>
              </a:spcBef>
            </a:pPr>
            <a:endParaRPr lang="en-US" dirty="0">
              <a:solidFill>
                <a:srgbClr val="000000"/>
              </a:solidFill>
            </a:endParaRPr>
          </a:p>
          <a:p>
            <a:pPr marL="119707" indent="-119707">
              <a:buSzPct val="180000"/>
              <a:buBlip>
                <a:blip r:embed="rId3"/>
              </a:buBlip>
            </a:pPr>
            <a:r>
              <a:rPr lang="en-IN" b="1" dirty="0">
                <a:solidFill>
                  <a:prstClr val="black"/>
                </a:solidFill>
              </a:rPr>
              <a:t>In a Virtual Session</a:t>
            </a:r>
            <a:r>
              <a:rPr lang="en-US" dirty="0">
                <a:solidFill>
                  <a:srgbClr val="000000"/>
                </a:solidFill>
              </a:rPr>
              <a:t>:</a:t>
            </a:r>
          </a:p>
          <a:p>
            <a:pPr marL="171450" indent="-171450">
              <a:buFont typeface="Arial" panose="020B0604020202020204" pitchFamily="34" charset="0"/>
              <a:buChar char="•"/>
            </a:pPr>
            <a:r>
              <a:rPr lang="en-US" dirty="0"/>
              <a:t>Follow similar approach at each location. Ensure everyone is introduced. If the audience size is significantly large, have at least 4 or 5 people introduce themselves from each location. However, do so only after they have completed the introductions at their respective locations in pairs or small groups.</a:t>
            </a:r>
          </a:p>
          <a:p>
            <a:endParaRPr lang="en-US" dirty="0"/>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pPr lvl="0"/>
            <a:r>
              <a:rPr lang="en-US" dirty="0">
                <a:solidFill>
                  <a:prstClr val="black"/>
                </a:solidFill>
              </a:rPr>
              <a:t>I hope this activity has helped you know your co-participants a little better now than at the start of this course. We are here to discuss Effective Communication; having said so, what do you think are some of the problems in communication? In fact, there is one major factor</a:t>
            </a:r>
            <a:r>
              <a:rPr lang="en-US" baseline="0" dirty="0">
                <a:solidFill>
                  <a:prstClr val="black"/>
                </a:solidFill>
              </a:rPr>
              <a:t> that acts as a barrier in effective communication…</a:t>
            </a:r>
            <a:endParaRPr lang="en-US" dirty="0"/>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11"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4</a:t>
            </a:fld>
            <a:endParaRPr lang="en-US" sz="900" dirty="0">
              <a:solidFill>
                <a:schemeClr val="bg1">
                  <a:lumMod val="50000"/>
                </a:schemeClr>
              </a:solidFill>
            </a:endParaRPr>
          </a:p>
        </p:txBody>
      </p:sp>
      <p:sp>
        <p:nvSpPr>
          <p:cNvPr id="12"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002827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defRPr/>
            </a:pPr>
            <a:r>
              <a:rPr lang="en-US" b="1" dirty="0"/>
              <a:t>Duration</a:t>
            </a:r>
            <a:r>
              <a:rPr lang="en-US" dirty="0"/>
              <a:t>: 2 minutes</a:t>
            </a:r>
          </a:p>
          <a:p>
            <a:pPr eaLnBrk="1" fontAlgn="auto" hangingPunct="1">
              <a:defRPr/>
            </a:pPr>
            <a:endParaRPr lang="en-US" dirty="0"/>
          </a:p>
          <a:p>
            <a:r>
              <a:rPr lang="en-US" b="1" dirty="0"/>
              <a:t>Facilitator Notes</a:t>
            </a:r>
            <a:r>
              <a:rPr lang="en-US" dirty="0"/>
              <a:t>: Use this slide to set some</a:t>
            </a:r>
            <a:r>
              <a:rPr lang="en-US" baseline="0" dirty="0"/>
              <a:t> post-training assignment. Tell the participants that this isn’t something that will be followed-up on or monitored. However, drive the point that this practice is what will help the participants move from asking good questions to asking powerful questions. Tell them that as part of the post-training session, they will receive a pdf document that contains examples of some powerful questions.</a:t>
            </a:r>
          </a:p>
          <a:p>
            <a:endParaRPr lang="en-US" baseline="0" dirty="0"/>
          </a:p>
          <a:p>
            <a:r>
              <a:rPr lang="en-US" b="1" dirty="0">
                <a:sym typeface="Wingdings 3"/>
              </a:rPr>
              <a:t></a:t>
            </a:r>
            <a:r>
              <a:rPr lang="en-US" b="1" dirty="0"/>
              <a:t>Transition</a:t>
            </a:r>
            <a:r>
              <a:rPr lang="en-US" dirty="0"/>
              <a:t>:</a:t>
            </a:r>
          </a:p>
          <a:p>
            <a:pPr>
              <a:defRPr/>
            </a:pPr>
            <a:r>
              <a:rPr lang="en-US" dirty="0"/>
              <a:t>On that note, let’s</a:t>
            </a:r>
            <a:r>
              <a:rPr lang="en-US" baseline="0" dirty="0"/>
              <a:t> spend the next couple of minutes just unwinding, relaxing and attempting to listen to our breathe.</a:t>
            </a:r>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40</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4202921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r>
              <a:rPr lang="en-US" b="1" dirty="0"/>
              <a:t>Duration:</a:t>
            </a:r>
            <a:r>
              <a:rPr lang="en-US" baseline="0" dirty="0"/>
              <a:t> 2 minutes</a:t>
            </a:r>
          </a:p>
          <a:p>
            <a:endParaRPr lang="en-US" baseline="0" dirty="0"/>
          </a:p>
          <a:p>
            <a:r>
              <a:rPr lang="en-US" sz="1200" b="1" dirty="0"/>
              <a:t>Facilitator Notes</a:t>
            </a:r>
            <a:r>
              <a:rPr lang="en-US"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This is a quick 2 minute breathing exercise recommended to help destress everyone.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aseline="0" dirty="0"/>
          </a:p>
          <a:p>
            <a:endParaRPr lang="en-US" dirty="0"/>
          </a:p>
          <a:p>
            <a:pPr>
              <a:buFont typeface="Wingdings"/>
              <a:buChar char="8"/>
              <a:defRPr/>
            </a:pPr>
            <a:r>
              <a:rPr lang="en-US" b="1" dirty="0"/>
              <a:t>DO</a:t>
            </a:r>
            <a:r>
              <a:rPr lang="en-US" dirty="0"/>
              <a:t>: </a:t>
            </a:r>
            <a:endParaRPr lang="en-US" sz="120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everyone to put aside everything that they are doing and just place their palms facing downwards on their laps. They can sit wherever they 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sit in an upright position with their eyes closed and their hands on their lap.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breathe normally and observe their breath. Ask them to just declutter their mind and channel their entire focus on their breath as they inhale and exhale.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breathe in, hold for 5 seconds and breathe out. Repeat this instruction three to six times depending on the group’s restlessness levels – if the group is restless, have repeat the breathing technique till the seem relaxed.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keep their eyes closed and gently rub their palms and place them on their eyes.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Instruct them to open their eyes gently.</a:t>
            </a:r>
          </a:p>
          <a:p>
            <a:pPr marL="228600" lvl="1"/>
            <a:endParaRPr lang="en-US" dirty="0"/>
          </a:p>
          <a:p>
            <a:r>
              <a:rPr lang="en-US" b="1" dirty="0">
                <a:sym typeface="Wingdings 3"/>
              </a:rPr>
              <a:t></a:t>
            </a:r>
            <a:r>
              <a:rPr lang="en-US" b="1" dirty="0"/>
              <a:t>Transition</a:t>
            </a:r>
            <a:r>
              <a:rPr lang="en-US" dirty="0"/>
              <a:t>:</a:t>
            </a:r>
          </a:p>
          <a:p>
            <a:pPr>
              <a:defRPr/>
            </a:pPr>
            <a:r>
              <a:rPr lang="en-US" dirty="0"/>
              <a:t>I hope you feel a little light and relaxed.</a:t>
            </a:r>
            <a:r>
              <a:rPr lang="en-US" baseline="0" dirty="0"/>
              <a:t> Now that we’ve worked on listening to our inner self and our breath, let us explore yet another key tool of effective communication and that is </a:t>
            </a:r>
            <a:r>
              <a:rPr lang="en-US" b="1" baseline="0" dirty="0"/>
              <a:t>Active Listening</a:t>
            </a:r>
            <a:r>
              <a:rPr lang="en-US" b="0" baseline="0" dirty="0"/>
              <a:t>.</a:t>
            </a:r>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41</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32863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defRPr/>
            </a:pPr>
            <a:r>
              <a:rPr lang="en-US" b="1" dirty="0"/>
              <a:t>Duration</a:t>
            </a:r>
            <a:r>
              <a:rPr lang="en-US" dirty="0"/>
              <a:t>: 2 minutes</a:t>
            </a:r>
          </a:p>
          <a:p>
            <a:pPr eaLnBrk="1" fontAlgn="auto" hangingPunct="1">
              <a:defRPr/>
            </a:pPr>
            <a:endParaRPr lang="en-US" dirty="0"/>
          </a:p>
          <a:p>
            <a:r>
              <a:rPr lang="en-US" b="1" dirty="0"/>
              <a:t>Facilitator Notes</a:t>
            </a:r>
            <a:r>
              <a:rPr lang="en-US" dirty="0"/>
              <a:t>: This slide covers</a:t>
            </a:r>
            <a:r>
              <a:rPr lang="en-US" baseline="0" dirty="0"/>
              <a:t> listening skills as yet another key tool to effective communication and highlights the importance of active listening.</a:t>
            </a:r>
            <a:endParaRPr lang="en-US" dirty="0"/>
          </a:p>
          <a:p>
            <a:pPr eaLnBrk="1" fontAlgn="auto" hangingPunct="1">
              <a:buFont typeface="Wingdings"/>
              <a:buChar char="8"/>
              <a:defRPr/>
            </a:pPr>
            <a:r>
              <a:rPr lang="en-US" b="1" dirty="0"/>
              <a:t>DO</a:t>
            </a:r>
            <a:r>
              <a:rPr lang="en-US" dirty="0"/>
              <a:t>:</a:t>
            </a:r>
            <a:endParaRPr lang="en-GB" dirty="0"/>
          </a:p>
          <a:p>
            <a:pPr marL="174708" indent="-174708" eaLnBrk="1" hangingPunct="1">
              <a:buFont typeface="Arial" panose="020B0604020202020204" pitchFamily="34" charset="0"/>
              <a:buChar char="•"/>
            </a:pPr>
            <a:r>
              <a:rPr lang="en-US" dirty="0">
                <a:solidFill>
                  <a:srgbClr val="000000"/>
                </a:solidFill>
              </a:rPr>
              <a:t>Start this session by presenting the quote by Dr Covey—</a:t>
            </a:r>
            <a:r>
              <a:rPr lang="en-US" sz="1200" b="0" i="0" kern="1200" dirty="0">
                <a:solidFill>
                  <a:schemeClr val="tx1"/>
                </a:solidFill>
                <a:effectLst/>
                <a:latin typeface="+mn-lt"/>
                <a:ea typeface="+mn-ea"/>
                <a:cs typeface="+mn-cs"/>
              </a:rPr>
              <a:t>one of the world’s foremost leadership authorities, organizational experts, and thought leaders. </a:t>
            </a:r>
            <a:r>
              <a:rPr lang="en-US" dirty="0">
                <a:solidFill>
                  <a:srgbClr val="000000"/>
                </a:solidFill>
              </a:rPr>
              <a:t>Ask</a:t>
            </a:r>
            <a:r>
              <a:rPr lang="en-US" baseline="0" dirty="0">
                <a:solidFill>
                  <a:srgbClr val="000000"/>
                </a:solidFill>
              </a:rPr>
              <a:t> the participants what the quote means to them and have them share their thoughts. </a:t>
            </a:r>
          </a:p>
          <a:p>
            <a:pPr marL="174708" indent="-174708" eaLnBrk="1" hangingPunct="1">
              <a:buFont typeface="Arial" panose="020B0604020202020204" pitchFamily="34" charset="0"/>
              <a:buChar char="•"/>
            </a:pPr>
            <a:r>
              <a:rPr lang="en-US" baseline="0" dirty="0">
                <a:solidFill>
                  <a:srgbClr val="000000"/>
                </a:solidFill>
              </a:rPr>
              <a:t>Then ask them what is the difference between hearing, listening and active listening? Elicit quick responses from the participants and use the points to add to the discussion.</a:t>
            </a:r>
            <a:endParaRPr lang="en-US" dirty="0">
              <a:solidFill>
                <a:srgbClr val="000000"/>
              </a:solidFill>
            </a:endParaRPr>
          </a:p>
          <a:p>
            <a:pPr marL="174708" indent="-174708" eaLnBrk="1" hangingPunct="1">
              <a:buFont typeface="Arial" panose="020B0604020202020204" pitchFamily="34" charset="0"/>
              <a:buChar char="•"/>
            </a:pPr>
            <a:r>
              <a:rPr lang="en-US" dirty="0">
                <a:solidFill>
                  <a:srgbClr val="000000"/>
                </a:solidFill>
              </a:rPr>
              <a:t>Leverage the notes provided below</a:t>
            </a:r>
            <a:r>
              <a:rPr lang="en-US" baseline="0" dirty="0">
                <a:solidFill>
                  <a:srgbClr val="000000"/>
                </a:solidFill>
              </a:rPr>
              <a:t> to support your explanation.</a:t>
            </a:r>
          </a:p>
          <a:p>
            <a:pPr marL="0" indent="0" eaLnBrk="1" hangingPunct="1">
              <a:buFont typeface="Arial" panose="020B0604020202020204" pitchFamily="34" charset="0"/>
              <a:buNone/>
            </a:pPr>
            <a:endParaRPr lang="en-US" baseline="0" dirty="0">
              <a:solidFill>
                <a:srgbClr val="000000"/>
              </a:solidFill>
            </a:endParaRPr>
          </a:p>
          <a:p>
            <a:pPr marL="119707" indent="-119707">
              <a:buSzPct val="180000"/>
              <a:buBlip>
                <a:blip r:embed="rId3"/>
              </a:buBlip>
            </a:pPr>
            <a:r>
              <a:rPr lang="en-IN" b="1" dirty="0">
                <a:solidFill>
                  <a:prstClr val="black"/>
                </a:solidFill>
              </a:rPr>
              <a:t>In a Virtual Session</a:t>
            </a:r>
            <a:r>
              <a:rPr lang="en-US" dirty="0">
                <a:solidFill>
                  <a:srgbClr val="000000"/>
                </a:solidFill>
              </a:rPr>
              <a:t>:</a:t>
            </a:r>
          </a:p>
          <a:p>
            <a:r>
              <a:rPr lang="en-US" dirty="0">
                <a:solidFill>
                  <a:srgbClr val="000000"/>
                </a:solidFill>
              </a:rPr>
              <a:t>Ask the participants to unmute themselves and respond.</a:t>
            </a:r>
          </a:p>
          <a:p>
            <a:pPr marL="0" indent="0" eaLnBrk="1" hangingPunct="1">
              <a:buFont typeface="Arial" panose="020B0604020202020204" pitchFamily="34" charset="0"/>
              <a:buNone/>
            </a:pPr>
            <a:endParaRPr lang="en-US" dirty="0">
              <a:solidFill>
                <a:srgbClr val="000000"/>
              </a:solidFill>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lvl="0" indent="-171450">
              <a:buFont typeface="Arial" panose="020B0604020202020204" pitchFamily="34" charset="0"/>
              <a:buChar char="•"/>
            </a:pPr>
            <a:r>
              <a:rPr lang="en-US" dirty="0"/>
              <a:t>Listening is the ability to accurately receive and interpret messages in the communication process. </a:t>
            </a:r>
          </a:p>
          <a:p>
            <a:pPr marL="171450" indent="-171450">
              <a:buFont typeface="Arial" panose="020B0604020202020204" pitchFamily="34" charset="0"/>
              <a:buChar char="•"/>
            </a:pPr>
            <a:r>
              <a:rPr lang="en-US" dirty="0"/>
              <a:t>Listening is key to all effective communication, without the ability to listen effectively messages are easily misunderstood – communication breaks down and the sender of the message can easily become frustrated or irritated.</a:t>
            </a:r>
          </a:p>
          <a:p>
            <a:pPr marL="171450" indent="-171450">
              <a:buFont typeface="Arial" panose="020B0604020202020204" pitchFamily="34" charset="0"/>
              <a:buChar char="•"/>
            </a:pPr>
            <a:r>
              <a:rPr lang="en-US" dirty="0"/>
              <a:t>Good listening skills can lead to better client satisfaction, greater productivity with fewer mistakes, increased sharing of information that in turn can lead to more creative and innovative work.</a:t>
            </a:r>
          </a:p>
          <a:p>
            <a:pPr marL="171450" indent="-171450">
              <a:buFont typeface="Arial" panose="020B0604020202020204" pitchFamily="34" charset="0"/>
              <a:buChar char="•"/>
            </a:pPr>
            <a:r>
              <a:rPr lang="en-US" dirty="0"/>
              <a:t>Active listening involves listening with all senses. In addition to giving full attention to the speaker, it is important that the ‘active listener’ is also ‘seen’ to be listening - otherwise the speaker may conclude that what they are talking about is uninteresting to the listener.</a:t>
            </a:r>
          </a:p>
          <a:p>
            <a:pPr eaLnBrk="1" hangingPunct="1"/>
            <a:endParaRPr lang="en-US" dirty="0">
              <a:solidFill>
                <a:srgbClr val="000000"/>
              </a:solidFill>
            </a:endParaRPr>
          </a:p>
          <a:p>
            <a:pPr algn="r" eaLnBrk="1" hangingPunct="1"/>
            <a:r>
              <a:rPr lang="en-US" i="1" dirty="0">
                <a:solidFill>
                  <a:srgbClr val="000000"/>
                </a:solidFill>
              </a:rPr>
              <a:t>Continued on next page</a:t>
            </a:r>
          </a:p>
          <a:p>
            <a:pPr marL="174708" lvl="0" indent="-174708">
              <a:buFont typeface="Webdings" pitchFamily="18" charset="2"/>
              <a:buChar char=""/>
            </a:pPr>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42</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122590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Duration: </a:t>
            </a:r>
            <a:r>
              <a:rPr lang="en-US" sz="1200" b="0" dirty="0"/>
              <a:t>10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a:t>
            </a:r>
            <a:r>
              <a:rPr lang="en-US" baseline="0" dirty="0">
                <a:solidFill>
                  <a:srgbClr val="000000"/>
                </a:solidFill>
                <a:latin typeface="Calibri" panose="020F0502020204030204" pitchFamily="34" charset="0"/>
              </a:rPr>
              <a:t> video </a:t>
            </a:r>
            <a:r>
              <a:rPr lang="en-US" sz="1200" b="0" i="0" kern="1200" dirty="0">
                <a:solidFill>
                  <a:schemeClr val="tx1"/>
                </a:solidFill>
                <a:effectLst/>
                <a:latin typeface="+mn-lt"/>
                <a:ea typeface="+mn-ea"/>
                <a:cs typeface="+mn-cs"/>
              </a:rPr>
              <a:t>focuses on the three gears of listening. </a:t>
            </a:r>
            <a:r>
              <a:rPr lang="en-US" dirty="0"/>
              <a:t>Let the participants know that this video is part of the Consulting University – Learning on Demand. Also share that the </a:t>
            </a:r>
            <a:r>
              <a:rPr lang="en-US" dirty="0" err="1"/>
              <a:t>EvRSteve</a:t>
            </a:r>
            <a:r>
              <a:rPr lang="en-US" dirty="0"/>
              <a:t> videos are a </a:t>
            </a:r>
            <a:r>
              <a:rPr lang="en-US" dirty="0" err="1"/>
              <a:t>Telly</a:t>
            </a:r>
            <a:r>
              <a:rPr lang="en-US" dirty="0"/>
              <a:t> Award-winning series of videos.</a:t>
            </a:r>
          </a:p>
          <a:p>
            <a:endParaRPr lang="en-US" dirty="0"/>
          </a:p>
          <a:p>
            <a:pPr>
              <a:buFont typeface="Wingdings"/>
              <a:buChar char="8"/>
              <a:defRPr/>
            </a:pPr>
            <a:r>
              <a:rPr lang="en-US" b="1" dirty="0"/>
              <a:t>DO</a:t>
            </a:r>
            <a:r>
              <a:rPr lang="en-US" dirty="0"/>
              <a:t>:</a:t>
            </a:r>
            <a:endParaRPr lang="en-GB" dirty="0"/>
          </a:p>
          <a:p>
            <a:pPr marL="173736" indent="-173736">
              <a:buFont typeface="Arial" panose="020B0604020202020204" pitchFamily="34" charset="0"/>
              <a:buChar char="•"/>
            </a:pPr>
            <a:r>
              <a:rPr lang="en-US" dirty="0">
                <a:solidFill>
                  <a:srgbClr val="000000"/>
                </a:solidFill>
                <a:latin typeface="Calibri" panose="020F0502020204030204" pitchFamily="34" charset="0"/>
              </a:rPr>
              <a:t>Play the video either using the embedded</a:t>
            </a:r>
            <a:r>
              <a:rPr lang="en-US" baseline="0" dirty="0">
                <a:solidFill>
                  <a:srgbClr val="000000"/>
                </a:solidFill>
                <a:latin typeface="Calibri" panose="020F0502020204030204" pitchFamily="34" charset="0"/>
              </a:rPr>
              <a:t> link on the slide or alternatively use the following Accenture MediaExchange link: </a:t>
            </a:r>
            <a:r>
              <a:rPr lang="en-US" b="1" baseline="0" dirty="0">
                <a:solidFill>
                  <a:srgbClr val="000000"/>
                </a:solidFill>
                <a:latin typeface="Calibri" panose="020F0502020204030204" pitchFamily="34" charset="0"/>
              </a:rPr>
              <a:t>https://mediaexchange.accenture.com/media/t/1_8m3pni89</a:t>
            </a:r>
          </a:p>
          <a:p>
            <a:pPr marL="173736" indent="-173736">
              <a:buFont typeface="Arial" panose="020B0604020202020204" pitchFamily="34" charset="0"/>
              <a:buChar char="•"/>
            </a:pPr>
            <a:r>
              <a:rPr lang="en-US" dirty="0">
                <a:solidFill>
                  <a:srgbClr val="000000"/>
                </a:solidFill>
                <a:latin typeface="Calibri" panose="020F0502020204030204" pitchFamily="34" charset="0"/>
              </a:rPr>
              <a:t>Once you’ve played the video, as</a:t>
            </a:r>
            <a:r>
              <a:rPr lang="en-US" baseline="0" dirty="0">
                <a:solidFill>
                  <a:srgbClr val="000000"/>
                </a:solidFill>
                <a:latin typeface="Calibri" panose="020F0502020204030204" pitchFamily="34" charset="0"/>
              </a:rPr>
              <a:t>k the participants what key messages did they gather from this video.</a:t>
            </a:r>
          </a:p>
          <a:p>
            <a:pPr marL="173736" indent="-173736">
              <a:buFont typeface="Arial" panose="020B0604020202020204" pitchFamily="34" charset="0"/>
              <a:buChar char="•"/>
            </a:pPr>
            <a:r>
              <a:rPr lang="en-US" b="0" baseline="0" dirty="0">
                <a:solidFill>
                  <a:srgbClr val="000000"/>
                </a:solidFill>
                <a:latin typeface="Calibri" panose="020F0502020204030204" pitchFamily="34" charset="0"/>
              </a:rPr>
              <a:t>Elicit quick responses and use the image on the next slide to discuss and summarize the three gears of listening.</a:t>
            </a:r>
            <a:endParaRPr lang="en-US" b="0" dirty="0">
              <a:solidFill>
                <a:srgbClr val="000000"/>
              </a:solidFill>
              <a:latin typeface="Calibri" panose="020F0502020204030204" pitchFamily="34" charset="0"/>
            </a:endParaRPr>
          </a:p>
          <a:p>
            <a:endParaRPr lang="en-US" dirty="0">
              <a:solidFill>
                <a:srgbClr val="000000"/>
              </a:solidFill>
            </a:endParaRPr>
          </a:p>
          <a:p>
            <a:r>
              <a:rPr lang="en-US" b="1" dirty="0">
                <a:sym typeface="Wingdings 3"/>
              </a:rPr>
              <a:t></a:t>
            </a:r>
            <a:r>
              <a:rPr lang="en-US" b="1" dirty="0"/>
              <a:t>Transition</a:t>
            </a:r>
            <a:r>
              <a:rPr lang="en-US" dirty="0"/>
              <a:t>:</a:t>
            </a:r>
          </a:p>
          <a:p>
            <a:r>
              <a:rPr lang="en-US" dirty="0"/>
              <a:t>Let’s do a quick recap on the three gears of listening.</a:t>
            </a:r>
            <a:endParaRPr lang="en-US" dirty="0">
              <a:solidFill>
                <a:srgbClr val="000000"/>
              </a:solidFill>
            </a:endParaRPr>
          </a:p>
          <a:p>
            <a:endParaRPr lang="en-US" dirty="0">
              <a:solidFill>
                <a:srgbClr val="000000"/>
              </a:solidFill>
            </a:endParaRPr>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43</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101857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r>
              <a:rPr lang="en-US" b="1" dirty="0"/>
              <a:t>Duration: </a:t>
            </a:r>
            <a:r>
              <a:rPr lang="en-US" dirty="0"/>
              <a:t>5 minutes</a:t>
            </a:r>
          </a:p>
          <a:p>
            <a:endParaRPr lang="en-US" b="1" dirty="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Facilitator Notes</a:t>
            </a:r>
            <a:r>
              <a:rPr lang="en-US" dirty="0">
                <a:solidFill>
                  <a:srgbClr val="000000"/>
                </a:solidFill>
                <a:latin typeface="Calibri" panose="020F0502020204030204" pitchFamily="34" charset="0"/>
              </a:rPr>
              <a:t>: This slide provides further context to the three gears of listening. Use this more to do a quick recap of the three gears of listening.</a:t>
            </a:r>
            <a:endParaRPr lang="en-US" b="1" dirty="0">
              <a:solidFill>
                <a:srgbClr val="000000"/>
              </a:solidFill>
              <a:latin typeface="Calibri" panose="020F0502020204030204" pitchFamily="34" charset="0"/>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indent="-171450">
              <a:buFont typeface="Arial" panose="020B0604020202020204" pitchFamily="34" charset="0"/>
              <a:buChar char="•"/>
            </a:pPr>
            <a:r>
              <a:rPr lang="en-US" dirty="0"/>
              <a:t>Listening is one of the most underrated tools in every day conversations and even more so in business. Effective and proactive listening can really help drive business success. Listening at the right level, however, is the key to getting the most from your qualitative and quantitative insights. </a:t>
            </a:r>
          </a:p>
          <a:p>
            <a:pPr marL="171450" indent="-171450">
              <a:buFont typeface="Arial" panose="020B0604020202020204" pitchFamily="34" charset="0"/>
              <a:buChar char="•"/>
            </a:pPr>
            <a:r>
              <a:rPr lang="en-US" dirty="0"/>
              <a:t>The Three Gears of Listening is a proven technique for listening. The cornerstone of building a trusted relationship with others is our ability to listen to what they are saying, how they saying it and then demonstrate our willingness to hear and respond to what we’ve heard. To truly be effective in our conversation and build trust and connect with others, our response should occur only after we are certain we have clarity of the other’s agenda, their issues and problems.</a:t>
            </a:r>
          </a:p>
          <a:p>
            <a:pPr marL="171450" indent="-171450">
              <a:buFont typeface="Arial" panose="020B0604020202020204" pitchFamily="34" charset="0"/>
              <a:buChar char="•"/>
            </a:pPr>
            <a:r>
              <a:rPr lang="en-US" dirty="0"/>
              <a:t>This</a:t>
            </a:r>
            <a:r>
              <a:rPr lang="en-US" sz="1200" b="0" i="0" u="none" strike="noStrike" kern="1200" baseline="0" dirty="0">
                <a:solidFill>
                  <a:schemeClr val="tx1"/>
                </a:solidFill>
                <a:latin typeface="+mn-lt"/>
                <a:ea typeface="+mn-ea"/>
                <a:cs typeface="+mn-cs"/>
              </a:rPr>
              <a:t> model has three different gears that help you to maintain a forward, fluid motion in all of your conversations. You use the: </a:t>
            </a:r>
          </a:p>
          <a:p>
            <a:pPr marL="228600" indent="-228600">
              <a:buFont typeface="+mj-lt"/>
              <a:buAutoNum type="arabicPeriod"/>
            </a:pPr>
            <a:r>
              <a:rPr lang="en-US" b="1" dirty="0">
                <a:solidFill>
                  <a:srgbClr val="000000"/>
                </a:solidFill>
              </a:rPr>
              <a:t>Active gear:</a:t>
            </a:r>
            <a:r>
              <a:rPr lang="en-US" dirty="0">
                <a:solidFill>
                  <a:srgbClr val="000000"/>
                </a:solidFill>
              </a:rPr>
              <a:t> </a:t>
            </a:r>
          </a:p>
          <a:p>
            <a:pPr marL="400050" lvl="1" indent="-171450">
              <a:buFont typeface="Symbol" panose="05050102010706020507" pitchFamily="18" charset="2"/>
              <a:buChar char="-"/>
            </a:pPr>
            <a:r>
              <a:rPr lang="en-US" dirty="0">
                <a:solidFill>
                  <a:srgbClr val="000000"/>
                </a:solidFill>
              </a:rPr>
              <a:t>The first level of listening is the most basic. When you’re listening on the first level, you’re </a:t>
            </a:r>
            <a:r>
              <a:rPr lang="en-US" dirty="0"/>
              <a:t>hearing the audio that comes out of someone’s mouth – but you’re mostly focused internally on your own thoughts, priorities, and worries. In a personal sense, this means half listening about a project, while you’re wondering how you’re going to get the kids to practice this evening, and receiving a list of to-dos while you’re panicking about workload. In this level, you are doing all the talking or “driving” the conversation to organize resources, to affect a result, and get something done. </a:t>
            </a:r>
          </a:p>
          <a:p>
            <a:pPr marL="400050" lvl="1" indent="-171450">
              <a:buFont typeface="Symbol" panose="05050102010706020507" pitchFamily="18" charset="2"/>
              <a:buChar char="-"/>
            </a:pPr>
            <a:r>
              <a:rPr lang="en-US" dirty="0"/>
              <a:t>In this gear you have the ability to organize resources and get things done. Active Gear is comfortable and feels most productive. And yet, when used prematurely or excessively, Active Gear will strain and potentially damage even our best business relationships. </a:t>
            </a:r>
          </a:p>
          <a:p>
            <a:pPr algn="r"/>
            <a:r>
              <a:rPr lang="en-US" i="1" dirty="0"/>
              <a:t>Continued on next page</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44</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574714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r>
              <a:rPr lang="en-US" b="1" dirty="0">
                <a:solidFill>
                  <a:srgbClr val="272727"/>
                </a:solidFill>
              </a:rPr>
              <a:t>Duration: </a:t>
            </a:r>
            <a:r>
              <a:rPr lang="en-US" dirty="0">
                <a:solidFill>
                  <a:srgbClr val="272727"/>
                </a:solidFill>
              </a:rPr>
              <a:t>12 minutes</a:t>
            </a:r>
            <a:r>
              <a:rPr lang="en-US" b="0" dirty="0">
                <a:solidFill>
                  <a:srgbClr val="272727"/>
                </a:solidFill>
              </a:rPr>
              <a:t> (2 minutes to instruct and split into groups, 3 minutes to run first part of exercise, 3 minutes to debrief with questions on slide, 2 minutes to run second part and 2 minutes to debrief)</a:t>
            </a:r>
            <a:endParaRPr lang="en-US" dirty="0"/>
          </a:p>
          <a:p>
            <a:r>
              <a:rPr lang="en-US" b="1" dirty="0"/>
              <a:t>Facilitator Notes:</a:t>
            </a:r>
            <a:r>
              <a:rPr lang="en-US" dirty="0"/>
              <a:t> </a:t>
            </a:r>
            <a:r>
              <a:rPr lang="en-US" dirty="0">
                <a:solidFill>
                  <a:srgbClr val="272727"/>
                </a:solidFill>
              </a:rPr>
              <a:t>This is a simple, quick exercise to run, and then to talk with the group about the power of active listening.</a:t>
            </a:r>
          </a:p>
          <a:p>
            <a:endParaRPr lang="en-US" dirty="0"/>
          </a:p>
          <a:p>
            <a:pPr>
              <a:buFont typeface="Wingdings"/>
              <a:buChar char="8"/>
              <a:defRPr/>
            </a:pPr>
            <a:r>
              <a:rPr lang="en-US" b="1" dirty="0"/>
              <a:t>DO</a:t>
            </a:r>
            <a:r>
              <a:rPr lang="en-US" dirty="0"/>
              <a:t>:</a:t>
            </a:r>
            <a:endParaRPr lang="en-GB" dirty="0"/>
          </a:p>
          <a:p>
            <a:pPr marL="171450" indent="-171450">
              <a:buFont typeface="Arial" panose="020B0604020202020204" pitchFamily="34" charset="0"/>
              <a:buChar char="•"/>
            </a:pPr>
            <a:r>
              <a:rPr lang="en-US" dirty="0">
                <a:solidFill>
                  <a:srgbClr val="272727"/>
                </a:solidFill>
              </a:rPr>
              <a:t>Split the group into pairs - As and </a:t>
            </a:r>
            <a:r>
              <a:rPr lang="en-US" dirty="0" err="1">
                <a:solidFill>
                  <a:srgbClr val="272727"/>
                </a:solidFill>
              </a:rPr>
              <a:t>Bs</a:t>
            </a:r>
            <a:r>
              <a:rPr lang="en-US" dirty="0">
                <a:solidFill>
                  <a:srgbClr val="272727"/>
                </a:solidFill>
              </a:rPr>
              <a:t>. Ensure you get the group to mix around and not just pair up with someone sitting beside them. A good way to do this is to first divide the group into two equal straight lines. Then have them pair up with the first in line A pairing with the last in line B and follow the order till all are paired. Note: should you have an odd one out, have them group with one of the pairs but be part of group A.</a:t>
            </a:r>
          </a:p>
          <a:p>
            <a:pPr marL="171450" indent="-171450">
              <a:buFont typeface="Arial" panose="020B0604020202020204" pitchFamily="34" charset="0"/>
              <a:buChar char="•"/>
            </a:pPr>
            <a:r>
              <a:rPr lang="en-US" dirty="0">
                <a:solidFill>
                  <a:srgbClr val="272727"/>
                </a:solidFill>
              </a:rPr>
              <a:t>Take </a:t>
            </a:r>
            <a:r>
              <a:rPr lang="en-US" dirty="0" err="1">
                <a:solidFill>
                  <a:srgbClr val="272727"/>
                </a:solidFill>
              </a:rPr>
              <a:t>Bs</a:t>
            </a:r>
            <a:r>
              <a:rPr lang="en-US" dirty="0">
                <a:solidFill>
                  <a:srgbClr val="272727"/>
                </a:solidFill>
              </a:rPr>
              <a:t> out of the room and ask them to wait outside.</a:t>
            </a:r>
          </a:p>
          <a:p>
            <a:pPr marL="171450" indent="-171450">
              <a:buFont typeface="Arial" panose="020B0604020202020204" pitchFamily="34" charset="0"/>
              <a:buChar char="•"/>
            </a:pPr>
            <a:r>
              <a:rPr lang="en-US" dirty="0">
                <a:solidFill>
                  <a:srgbClr val="272727"/>
                </a:solidFill>
              </a:rPr>
              <a:t>Inform the As that while they are listening to their partner, every time their partner says something that evokes their 'inner voice' i.e. they want to ask a question or makes them think about something, they put their hand up for five seconds then put it back down.</a:t>
            </a:r>
          </a:p>
          <a:p>
            <a:pPr marL="171450" indent="-171450">
              <a:buFont typeface="Arial" panose="020B0604020202020204" pitchFamily="34" charset="0"/>
              <a:buChar char="•"/>
            </a:pPr>
            <a:r>
              <a:rPr lang="en-US" dirty="0">
                <a:solidFill>
                  <a:srgbClr val="272727"/>
                </a:solidFill>
              </a:rPr>
              <a:t>Ask them to do this for the entire conversation. The As are not allowed to interact with </a:t>
            </a:r>
            <a:r>
              <a:rPr lang="en-US" dirty="0" err="1">
                <a:solidFill>
                  <a:srgbClr val="272727"/>
                </a:solidFill>
              </a:rPr>
              <a:t>Bs</a:t>
            </a:r>
            <a:r>
              <a:rPr lang="en-US" dirty="0">
                <a:solidFill>
                  <a:srgbClr val="272727"/>
                </a:solidFill>
              </a:rPr>
              <a:t>, ask questions, affirm understanding etc.. As remain silent, just raising their hand every time their inner voice kicks in. You can also ask the As to not only raise their hand, but also lose focus, i.e. start staring out the window, become transfixed with the detail on their partner's jacket, etc...another obvious distraction to their listening.</a:t>
            </a:r>
          </a:p>
          <a:p>
            <a:pPr marL="171450" indent="-171450">
              <a:buFont typeface="Arial" panose="020B0604020202020204" pitchFamily="34" charset="0"/>
              <a:buChar char="•"/>
            </a:pPr>
            <a:r>
              <a:rPr lang="en-US" dirty="0">
                <a:solidFill>
                  <a:srgbClr val="272727"/>
                </a:solidFill>
              </a:rPr>
              <a:t>Next inform the </a:t>
            </a:r>
            <a:r>
              <a:rPr lang="en-US" dirty="0" err="1">
                <a:solidFill>
                  <a:srgbClr val="272727"/>
                </a:solidFill>
              </a:rPr>
              <a:t>Bs</a:t>
            </a:r>
            <a:r>
              <a:rPr lang="en-US" dirty="0">
                <a:solidFill>
                  <a:srgbClr val="272727"/>
                </a:solidFill>
              </a:rPr>
              <a:t> outside that they are to speak to As about something of interest, an experience, their last holiday or anything positive that has happened to them in the last six months. They have three minutes to talk.</a:t>
            </a:r>
          </a:p>
          <a:p>
            <a:pPr marL="171450" indent="-171450">
              <a:buFont typeface="Arial" panose="020B0604020202020204" pitchFamily="34" charset="0"/>
              <a:buChar char="•"/>
            </a:pPr>
            <a:r>
              <a:rPr lang="en-US" dirty="0">
                <a:solidFill>
                  <a:srgbClr val="272727"/>
                </a:solidFill>
              </a:rPr>
              <a:t>Ask </a:t>
            </a:r>
            <a:r>
              <a:rPr lang="en-US" dirty="0" err="1">
                <a:solidFill>
                  <a:srgbClr val="272727"/>
                </a:solidFill>
              </a:rPr>
              <a:t>Bs</a:t>
            </a:r>
            <a:r>
              <a:rPr lang="en-US" dirty="0">
                <a:solidFill>
                  <a:srgbClr val="272727"/>
                </a:solidFill>
              </a:rPr>
              <a:t> back into the room, then allow three minutes of talking from </a:t>
            </a:r>
            <a:r>
              <a:rPr lang="en-US" dirty="0" err="1">
                <a:solidFill>
                  <a:srgbClr val="272727"/>
                </a:solidFill>
              </a:rPr>
              <a:t>Bs</a:t>
            </a:r>
            <a:r>
              <a:rPr lang="en-US" dirty="0">
                <a:solidFill>
                  <a:srgbClr val="272727"/>
                </a:solidFill>
              </a:rPr>
              <a:t>.</a:t>
            </a:r>
          </a:p>
          <a:p>
            <a:pPr marL="171450" indent="-171450">
              <a:buFont typeface="Arial" panose="020B0604020202020204" pitchFamily="34" charset="0"/>
              <a:buChar char="•"/>
            </a:pPr>
            <a:r>
              <a:rPr lang="en-US" dirty="0">
                <a:solidFill>
                  <a:srgbClr val="272727"/>
                </a:solidFill>
              </a:rPr>
              <a:t>At the end of the three minutes ask the </a:t>
            </a:r>
            <a:r>
              <a:rPr lang="en-US" dirty="0" err="1">
                <a:solidFill>
                  <a:srgbClr val="272727"/>
                </a:solidFill>
              </a:rPr>
              <a:t>Bs</a:t>
            </a:r>
            <a:r>
              <a:rPr lang="en-US" dirty="0">
                <a:solidFill>
                  <a:srgbClr val="272727"/>
                </a:solidFill>
              </a:rPr>
              <a:t> the questions displayed on the slide. General answers back are normally 'didn't feel listened to, didn't understand why they were putting their hand up, lost my train of thought because they obviously weren't listening,' etc...</a:t>
            </a:r>
          </a:p>
          <a:p>
            <a:pPr algn="r"/>
            <a:r>
              <a:rPr lang="en-US" i="1" dirty="0">
                <a:solidFill>
                  <a:srgbClr val="272727"/>
                </a:solidFill>
              </a:rPr>
              <a:t>Continued on next page</a:t>
            </a: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45</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a:solidFill>
                  <a:schemeClr val="bg1">
                    <a:lumMod val="50000"/>
                  </a:schemeClr>
                </a:solidFill>
              </a:rPr>
              <a:t>Effective Verbal and Written Communication (EVWC) Workshop</a:t>
            </a:r>
            <a:endParaRPr lang="en-US" sz="1100" b="1" dirty="0">
              <a:solidFill>
                <a:schemeClr val="bg1">
                  <a:lumMod val="50000"/>
                </a:schemeClr>
              </a:solidFill>
            </a:endParaRPr>
          </a:p>
        </p:txBody>
      </p:sp>
    </p:spTree>
    <p:extLst>
      <p:ext uri="{BB962C8B-B14F-4D97-AF65-F5344CB8AC3E}">
        <p14:creationId xmlns:p14="http://schemas.microsoft.com/office/powerpoint/2010/main" val="2678742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dirty="0">
                <a:solidFill>
                  <a:srgbClr val="272727"/>
                </a:solidFill>
              </a:rPr>
              <a:t>Continued from previous page</a:t>
            </a:r>
          </a:p>
          <a:p>
            <a:pPr marL="0" indent="0">
              <a:buFont typeface="Arial" panose="020B0604020202020204" pitchFamily="34" charset="0"/>
              <a:buNone/>
            </a:pPr>
            <a:endParaRPr lang="en-US" i="1" dirty="0">
              <a:solidFill>
                <a:srgbClr val="272727"/>
              </a:solidFill>
            </a:endParaRPr>
          </a:p>
          <a:p>
            <a:pPr marL="171450" indent="-171450">
              <a:buFont typeface="Arial" panose="020B0604020202020204" pitchFamily="34" charset="0"/>
              <a:buChar char="•"/>
            </a:pPr>
            <a:r>
              <a:rPr lang="en-US" dirty="0">
                <a:solidFill>
                  <a:srgbClr val="272727"/>
                </a:solidFill>
              </a:rPr>
              <a:t>Run the exercise again, this time allowing the As to interact, ask questions, become involved in the conversation etc... </a:t>
            </a:r>
          </a:p>
          <a:p>
            <a:pPr marL="171450" indent="-171450">
              <a:buFont typeface="Arial" panose="020B0604020202020204" pitchFamily="34" charset="0"/>
              <a:buChar char="•"/>
            </a:pPr>
            <a:r>
              <a:rPr lang="en-US" dirty="0">
                <a:solidFill>
                  <a:srgbClr val="272727"/>
                </a:solidFill>
              </a:rPr>
              <a:t>At the end of three minutes, compare the two conversations to understand which conversation was more satisfying and why.</a:t>
            </a:r>
          </a:p>
          <a:p>
            <a:endParaRPr lang="en-US" dirty="0">
              <a:solidFill>
                <a:srgbClr val="000000"/>
              </a:solidFill>
            </a:endParaRPr>
          </a:p>
          <a:p>
            <a:pPr marL="119707" indent="-119707">
              <a:buSzPct val="180000"/>
              <a:buBlip>
                <a:blip r:embed="rId3"/>
              </a:buBlip>
            </a:pPr>
            <a:r>
              <a:rPr lang="en-IN" b="1" dirty="0">
                <a:solidFill>
                  <a:prstClr val="black"/>
                </a:solidFill>
              </a:rPr>
              <a:t>In a Virtual Session</a:t>
            </a:r>
            <a:r>
              <a:rPr lang="en-US" dirty="0">
                <a:solidFill>
                  <a:srgbClr val="000000"/>
                </a:solidFill>
              </a:rPr>
              <a:t>:</a:t>
            </a:r>
          </a:p>
          <a:p>
            <a:pPr marL="171450" indent="-171450">
              <a:buFont typeface="Arial" panose="020B0604020202020204" pitchFamily="34" charset="0"/>
              <a:buChar char="•"/>
            </a:pPr>
            <a:r>
              <a:rPr lang="en-US" dirty="0">
                <a:solidFill>
                  <a:srgbClr val="000000"/>
                </a:solidFill>
              </a:rPr>
              <a:t>Have the teams split into two groups at each location in the same manner as recommended for local sessions. Request group B to step out and wait. Provide instructions to group A. Then have group A step out quickly so you can provide instructions to group B.</a:t>
            </a:r>
          </a:p>
          <a:p>
            <a:pPr marL="171450" indent="-171450">
              <a:buFont typeface="Arial" panose="020B0604020202020204" pitchFamily="34" charset="0"/>
              <a:buChar char="•"/>
            </a:pPr>
            <a:r>
              <a:rPr lang="en-US" dirty="0">
                <a:solidFill>
                  <a:srgbClr val="000000"/>
                </a:solidFill>
              </a:rPr>
              <a:t>Have the two groups step back in and pair up. Conduct the session.</a:t>
            </a:r>
          </a:p>
          <a:p>
            <a:pPr marL="171450" indent="-171450">
              <a:buFont typeface="Arial" panose="020B0604020202020204" pitchFamily="34" charset="0"/>
              <a:buChar char="•"/>
            </a:pPr>
            <a:r>
              <a:rPr lang="en-US" dirty="0">
                <a:solidFill>
                  <a:srgbClr val="272727"/>
                </a:solidFill>
              </a:rPr>
              <a:t>For the second round of interactions, the instructions can be provided with all in the room.</a:t>
            </a:r>
          </a:p>
          <a:p>
            <a:pPr marL="171450" indent="-171450">
              <a:buFont typeface="Arial" panose="020B0604020202020204" pitchFamily="34" charset="0"/>
              <a:buChar char="•"/>
            </a:pPr>
            <a:endParaRPr lang="en-US" dirty="0">
              <a:solidFill>
                <a:srgbClr val="272727"/>
              </a:solidFill>
            </a:endParaRPr>
          </a:p>
          <a:p>
            <a:r>
              <a:rPr lang="en-US" b="1" dirty="0">
                <a:sym typeface="Wingdings 3"/>
              </a:rPr>
              <a:t></a:t>
            </a:r>
            <a:r>
              <a:rPr lang="en-US" b="1" dirty="0"/>
              <a:t>Transition</a:t>
            </a:r>
            <a:r>
              <a:rPr lang="en-US" dirty="0"/>
              <a:t>:</a:t>
            </a:r>
          </a:p>
          <a:p>
            <a:r>
              <a:rPr lang="en-US" b="0" dirty="0"/>
              <a:t>On that note, let’s take a 60 minute break to… RELAX,</a:t>
            </a:r>
            <a:r>
              <a:rPr lang="en-US" b="0" baseline="0" dirty="0"/>
              <a:t> REFRESH and RECHARGE ourselves.</a:t>
            </a:r>
            <a:endParaRPr lang="en-US" b="0" dirty="0"/>
          </a:p>
          <a:p>
            <a:endParaRPr lang="en-US" dirty="0"/>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46</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49218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r>
              <a:rPr lang="en-US" b="1" dirty="0">
                <a:sym typeface="Wingdings 3"/>
              </a:rPr>
              <a:t>LUNCH BREAK</a:t>
            </a:r>
          </a:p>
          <a:p>
            <a:r>
              <a:rPr lang="en-US" b="1" dirty="0">
                <a:sym typeface="Wingdings 3"/>
              </a:rPr>
              <a:t>Duration: </a:t>
            </a:r>
            <a:r>
              <a:rPr lang="en-US" b="0" dirty="0">
                <a:sym typeface="Wingdings 3"/>
              </a:rPr>
              <a:t>60 minutes</a:t>
            </a:r>
          </a:p>
          <a:p>
            <a:endParaRPr lang="en-US" b="1" dirty="0">
              <a:sym typeface="Wingdings 3"/>
            </a:endParaRPr>
          </a:p>
          <a:p>
            <a:r>
              <a:rPr lang="en-US" b="1" dirty="0">
                <a:sym typeface="Wingdings 3"/>
              </a:rPr>
              <a:t>On return:</a:t>
            </a:r>
          </a:p>
          <a:p>
            <a:pPr marL="171450" indent="-171450">
              <a:buFont typeface="Arial" panose="020B0604020202020204" pitchFamily="34" charset="0"/>
              <a:buChar char="•"/>
            </a:pPr>
            <a:r>
              <a:rPr lang="en-US" b="0" dirty="0">
                <a:sym typeface="Wingdings 3"/>
              </a:rPr>
              <a:t>Welcome back and I hope you’ve had enough time to Relax, Refresh and Recharge</a:t>
            </a:r>
            <a:r>
              <a:rPr lang="en-US" b="0" baseline="0" dirty="0">
                <a:sym typeface="Wingdings 3"/>
              </a:rPr>
              <a:t> yourselves. Going back to where we stopped before lunch.</a:t>
            </a:r>
            <a:endParaRPr lang="en-US" b="0" dirty="0"/>
          </a:p>
          <a:p>
            <a:pPr marL="171450" indent="-171450">
              <a:buFont typeface="Arial" panose="020B0604020202020204" pitchFamily="34" charset="0"/>
              <a:buChar char="•"/>
            </a:pPr>
            <a:r>
              <a:rPr lang="en-US" b="0" dirty="0"/>
              <a:t>A great way to demonstrate active listening</a:t>
            </a:r>
            <a:r>
              <a:rPr lang="en-US" b="0" baseline="0" dirty="0"/>
              <a:t> is to ask timely and effective questions and we’ve already covered that earlier in this course. </a:t>
            </a:r>
          </a:p>
          <a:p>
            <a:pPr marL="171450" indent="-171450">
              <a:buFont typeface="Arial" panose="020B0604020202020204" pitchFamily="34" charset="0"/>
              <a:buChar char="•"/>
            </a:pPr>
            <a:r>
              <a:rPr lang="en-US" b="0" baseline="0" dirty="0"/>
              <a:t>Another way to demonstrate active listening is by seeking clarification and validation of what you’ve listened to. In other words, Paraphrasing. </a:t>
            </a:r>
          </a:p>
          <a:p>
            <a:pPr marL="171450" indent="-171450">
              <a:buFont typeface="Arial" panose="020B0604020202020204" pitchFamily="34" charset="0"/>
              <a:buChar char="•"/>
            </a:pPr>
            <a:r>
              <a:rPr lang="en-US" b="0" baseline="0" dirty="0"/>
              <a:t>Let’s look at how we can paraphrase effectively to further enhance our communication skills.</a:t>
            </a:r>
            <a:endParaRPr lang="en-US" b="0" dirty="0"/>
          </a:p>
          <a:p>
            <a:endParaRPr lang="en-US" dirty="0"/>
          </a:p>
        </p:txBody>
      </p:sp>
      <p:sp>
        <p:nvSpPr>
          <p:cNvPr id="5"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47</a:t>
            </a:fld>
            <a:endParaRPr lang="en-US" sz="900" dirty="0">
              <a:solidFill>
                <a:schemeClr val="bg1">
                  <a:lumMod val="50000"/>
                </a:schemeClr>
              </a:solidFill>
            </a:endParaRPr>
          </a:p>
        </p:txBody>
      </p:sp>
      <p:sp>
        <p:nvSpPr>
          <p:cNvPr id="6"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7"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5842164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926"/>
            <a:ext cx="5943599" cy="5729288"/>
          </a:xfrm>
        </p:spPr>
        <p:txBody>
          <a:bodyPr/>
          <a:lstStyle/>
          <a:p>
            <a:pPr eaLnBrk="1" fontAlgn="auto" hangingPunct="1">
              <a:defRPr/>
            </a:pPr>
            <a:r>
              <a:rPr lang="en-US" b="1" dirty="0"/>
              <a:t>Duration</a:t>
            </a:r>
            <a:r>
              <a:rPr lang="en-US" dirty="0"/>
              <a:t>: 2 minutes</a:t>
            </a:r>
          </a:p>
          <a:p>
            <a:pPr eaLnBrk="1" fontAlgn="auto" hangingPunct="1">
              <a:defRPr/>
            </a:pPr>
            <a:endParaRPr lang="en-US" sz="700" dirty="0"/>
          </a:p>
          <a:p>
            <a:r>
              <a:rPr lang="en-US" b="1" dirty="0"/>
              <a:t>Facilitator Notes</a:t>
            </a:r>
            <a:r>
              <a:rPr lang="en-US" dirty="0"/>
              <a:t>: This slide highlights</a:t>
            </a:r>
            <a:r>
              <a:rPr lang="en-US" baseline="0" dirty="0"/>
              <a:t> the importance of paraphrasing and what we can do to ensure we paraphrase effectively</a:t>
            </a:r>
            <a:r>
              <a:rPr lang="en-US" dirty="0"/>
              <a:t>.</a:t>
            </a:r>
          </a:p>
          <a:p>
            <a:endParaRPr lang="en-US" sz="700" dirty="0"/>
          </a:p>
          <a:p>
            <a:pPr eaLnBrk="1" fontAlgn="auto" hangingPunct="1">
              <a:buFont typeface="Wingdings"/>
              <a:buChar char="8"/>
              <a:defRPr/>
            </a:pPr>
            <a:r>
              <a:rPr lang="en-US" b="1" dirty="0"/>
              <a:t>DO</a:t>
            </a:r>
            <a:r>
              <a:rPr lang="en-US" dirty="0"/>
              <a:t>:</a:t>
            </a:r>
            <a:endParaRPr lang="en-GB" dirty="0"/>
          </a:p>
          <a:p>
            <a:pPr marL="174708" indent="-174708" eaLnBrk="1" hangingPunct="1">
              <a:buFont typeface="Arial" panose="020B0604020202020204" pitchFamily="34" charset="0"/>
              <a:buChar char="•"/>
            </a:pPr>
            <a:r>
              <a:rPr lang="en-US" dirty="0">
                <a:solidFill>
                  <a:srgbClr val="000000"/>
                </a:solidFill>
              </a:rPr>
              <a:t>Introduce this session by showing</a:t>
            </a:r>
            <a:r>
              <a:rPr lang="en-US" baseline="0" dirty="0">
                <a:solidFill>
                  <a:srgbClr val="000000"/>
                </a:solidFill>
              </a:rPr>
              <a:t> the cartoon strip.  Ask participants about their current understanding of paraphrasing and how they use it as an effective tool to communicate.  </a:t>
            </a:r>
            <a:r>
              <a:rPr lang="en-US" dirty="0">
                <a:solidFill>
                  <a:srgbClr val="000000"/>
                </a:solidFill>
              </a:rPr>
              <a:t> </a:t>
            </a:r>
            <a:endParaRPr lang="en-US" baseline="0" dirty="0">
              <a:solidFill>
                <a:srgbClr val="000000"/>
              </a:solidFill>
            </a:endParaRPr>
          </a:p>
          <a:p>
            <a:pPr marL="174708" indent="-174708" eaLnBrk="1" hangingPunct="1">
              <a:buFont typeface="Arial" panose="020B0604020202020204" pitchFamily="34" charset="0"/>
              <a:buChar char="•"/>
            </a:pPr>
            <a:r>
              <a:rPr lang="en-US" baseline="0" dirty="0">
                <a:solidFill>
                  <a:srgbClr val="000000"/>
                </a:solidFill>
              </a:rPr>
              <a:t>Ask the participants the two questions and elicit quick responses.</a:t>
            </a:r>
          </a:p>
          <a:p>
            <a:pPr marL="174708" indent="-174708" eaLnBrk="1" hangingPunct="1">
              <a:buFont typeface="Arial" panose="020B0604020202020204" pitchFamily="34" charset="0"/>
              <a:buChar char="•"/>
            </a:pPr>
            <a:r>
              <a:rPr lang="en-US" dirty="0">
                <a:solidFill>
                  <a:srgbClr val="000000"/>
                </a:solidFill>
              </a:rPr>
              <a:t>Use the </a:t>
            </a:r>
            <a:r>
              <a:rPr lang="en-US" baseline="0" dirty="0">
                <a:solidFill>
                  <a:srgbClr val="000000"/>
                </a:solidFill>
              </a:rPr>
              <a:t>notes provided below to support your explanation.</a:t>
            </a:r>
            <a:endParaRPr lang="en-US" dirty="0">
              <a:solidFill>
                <a:srgbClr val="000000"/>
              </a:solidFill>
            </a:endParaRPr>
          </a:p>
          <a:p>
            <a:pPr marL="0" indent="0" eaLnBrk="1" hangingPunct="1">
              <a:buFont typeface="Arial" panose="020B0604020202020204" pitchFamily="34" charset="0"/>
              <a:buNone/>
            </a:pPr>
            <a:endParaRPr lang="en-US" sz="700" dirty="0">
              <a:solidFill>
                <a:srgbClr val="000000"/>
              </a:solidFill>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lvl="0" indent="-171450">
              <a:buFont typeface="Arial" panose="020B0604020202020204" pitchFamily="34" charset="0"/>
              <a:buChar char="•"/>
            </a:pPr>
            <a:r>
              <a:rPr lang="en-US" dirty="0">
                <a:solidFill>
                  <a:prstClr val="black"/>
                </a:solidFill>
              </a:rPr>
              <a:t>Paraphrasing is repeating in your words what you interpreted someone else to be saying.  Paraphrasing is powerful means to further the understanding of the other person and yourself, and can greatly increase the impact of another’s comments.  It can translate comments so that even more people can understand them. </a:t>
            </a:r>
          </a:p>
          <a:p>
            <a:pPr marL="171450" lvl="0" indent="-171450">
              <a:buFont typeface="Arial" panose="020B0604020202020204" pitchFamily="34" charset="0"/>
              <a:buChar char="•"/>
            </a:pPr>
            <a:r>
              <a:rPr lang="en-US" dirty="0">
                <a:solidFill>
                  <a:prstClr val="black"/>
                </a:solidFill>
              </a:rPr>
              <a:t>Put the focus of the paraphrase on what the other person implied, not on what you wanted him/her to imply, e.g., don’t say, “I believe what you meant to say was …”.  Instead, say “If I’m hearing you right, you conveyed that …?”</a:t>
            </a:r>
          </a:p>
          <a:p>
            <a:pPr marL="171450" lvl="0" indent="-171450">
              <a:buFont typeface="Arial" panose="020B0604020202020204" pitchFamily="34" charset="0"/>
              <a:buChar char="•"/>
            </a:pPr>
            <a:r>
              <a:rPr lang="en-US" dirty="0">
                <a:solidFill>
                  <a:prstClr val="black"/>
                </a:solidFill>
              </a:rPr>
              <a:t>Paraphrase as a question, “So you’re saying that …?”, so that the other person has the responsibility and opportunity to refine his/her original comments in response to your question. Put the focus of the paraphrase on the other person.</a:t>
            </a:r>
            <a:r>
              <a:rPr lang="en-US" baseline="0" dirty="0">
                <a:solidFill>
                  <a:prstClr val="black"/>
                </a:solidFill>
              </a:rPr>
              <a:t> For example,</a:t>
            </a:r>
            <a:r>
              <a:rPr lang="en-US" dirty="0">
                <a:solidFill>
                  <a:prstClr val="black"/>
                </a:solidFill>
              </a:rPr>
              <a:t> if the person said, “I don’t get enough resources to do what I want,” then don’t paraphrase, “We probably all don’t get what we want, right?”</a:t>
            </a:r>
          </a:p>
          <a:p>
            <a:pPr marL="171450" lvl="0" indent="-171450">
              <a:buFont typeface="Arial" panose="020B0604020202020204" pitchFamily="34" charset="0"/>
              <a:buChar char="•"/>
            </a:pPr>
            <a:r>
              <a:rPr lang="en-US" dirty="0">
                <a:solidFill>
                  <a:prstClr val="black"/>
                </a:solidFill>
              </a:rPr>
              <a:t>Put the ownership of the paraphrase on yourself, e.g., “If I’m hearing you right …?” or “If I understand you correctly …?” </a:t>
            </a:r>
          </a:p>
          <a:p>
            <a:pPr marL="171450" indent="-171450">
              <a:buFont typeface="Arial" panose="020B0604020202020204" pitchFamily="34" charset="0"/>
              <a:buChar char="•"/>
            </a:pPr>
            <a:r>
              <a:rPr lang="en-US" dirty="0">
                <a:solidFill>
                  <a:prstClr val="black"/>
                </a:solidFill>
              </a:rPr>
              <a:t>Put the ownership of the other person’s words on him/her, e.g., say “If I understand you right, you’re saying that …?” or “… you believe that  …?” or “… you feel that …?” In the paraphrase, use some of the words that the other person used. </a:t>
            </a:r>
          </a:p>
          <a:p>
            <a:pPr algn="r"/>
            <a:r>
              <a:rPr lang="en-US" i="1" dirty="0">
                <a:solidFill>
                  <a:prstClr val="black"/>
                </a:solidFill>
              </a:rPr>
              <a:t>Continued on next page</a:t>
            </a:r>
          </a:p>
          <a:p>
            <a:pPr marL="171450" lvl="0" indent="-171450">
              <a:buFont typeface="Arial" panose="020B0604020202020204" pitchFamily="34" charset="0"/>
              <a:buChar char="•"/>
            </a:pPr>
            <a:endParaRPr lang="en-US" dirty="0">
              <a:solidFill>
                <a:prstClr val="black"/>
              </a:solidFill>
            </a:endParaRPr>
          </a:p>
          <a:p>
            <a:endParaRPr lang="en-US" dirty="0"/>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48</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10" name="Header Placeholder 8"/>
          <p:cNvSpPr>
            <a:spLocks noGrp="1"/>
          </p:cNvSpPr>
          <p:nvPr>
            <p:ph type="hdr" sz="quarter"/>
          </p:nvPr>
        </p:nvSpPr>
        <p:spPr>
          <a:xfrm>
            <a:off x="1282700" y="0"/>
            <a:ext cx="4292600" cy="533400"/>
          </a:xfrm>
        </p:spPr>
        <p:txBody>
          <a:bodyPr/>
          <a:lstStyle/>
          <a:p>
            <a:r>
              <a:rPr lang="en-US" sz="1100" b="1">
                <a:solidFill>
                  <a:schemeClr val="bg1">
                    <a:lumMod val="50000"/>
                  </a:schemeClr>
                </a:solidFill>
              </a:rPr>
              <a:t>Effective Verbal and Written Communication (EVWC) Workshop</a:t>
            </a:r>
            <a:endParaRPr lang="en-US" sz="1100" b="1" dirty="0">
              <a:solidFill>
                <a:schemeClr val="bg1">
                  <a:lumMod val="50000"/>
                </a:schemeClr>
              </a:solidFill>
            </a:endParaRPr>
          </a:p>
        </p:txBody>
      </p:sp>
    </p:spTree>
    <p:extLst>
      <p:ext uri="{BB962C8B-B14F-4D97-AF65-F5344CB8AC3E}">
        <p14:creationId xmlns:p14="http://schemas.microsoft.com/office/powerpoint/2010/main" val="3422868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472"/>
            <a:ext cx="5956663" cy="5729741"/>
          </a:xfrm>
        </p:spPr>
        <p:txBody>
          <a:bodyPr/>
          <a:lstStyle/>
          <a:p>
            <a:r>
              <a:rPr lang="en-US" i="1" dirty="0">
                <a:solidFill>
                  <a:prstClr val="black"/>
                </a:solidFill>
              </a:rPr>
              <a:t>Continued from previous page</a:t>
            </a:r>
          </a:p>
          <a:p>
            <a:endParaRPr lang="en-US" i="1" dirty="0">
              <a:solidFill>
                <a:prstClr val="black"/>
              </a:solidFill>
            </a:endParaRPr>
          </a:p>
          <a:p>
            <a:pPr marL="171450" indent="-171450">
              <a:buFont typeface="Arial" panose="020B0604020202020204" pitchFamily="34" charset="0"/>
              <a:buChar char="•"/>
            </a:pPr>
            <a:r>
              <a:rPr lang="en-US" dirty="0">
                <a:solidFill>
                  <a:prstClr val="black"/>
                </a:solidFill>
              </a:rPr>
              <a:t>For example, if the other person said, “I think we should do more planning around here.”  You might paraphrase, “If I’m hearing you right in this strategic planning workshop, you believe that more strategic planning should be done in our community?” </a:t>
            </a:r>
          </a:p>
          <a:p>
            <a:pPr marL="171450" lvl="0" indent="-171450">
              <a:buFont typeface="Arial" panose="020B0604020202020204" pitchFamily="34" charset="0"/>
              <a:buChar char="•"/>
            </a:pPr>
            <a:r>
              <a:rPr lang="en-US" dirty="0">
                <a:solidFill>
                  <a:prstClr val="black"/>
                </a:solidFill>
              </a:rPr>
              <a:t>Don’t judge or evaluate the other person’s comments, e.g., don’t say, “I wonder if you really believe that?” or “Don’t you feel out-on-a-limb making that comment?” You can use a paraphrase to validate your impression of the other’s comments, e.g., you could say, “So you were frustrated when …?” </a:t>
            </a:r>
          </a:p>
          <a:p>
            <a:pPr marL="171450" lvl="0" indent="-171450">
              <a:buFont typeface="Arial" panose="020B0604020202020204" pitchFamily="34" charset="0"/>
              <a:buChar char="•"/>
            </a:pPr>
            <a:r>
              <a:rPr lang="en-US" dirty="0">
                <a:solidFill>
                  <a:prstClr val="black"/>
                </a:solidFill>
              </a:rPr>
              <a:t>The paraphrase should be shorter than the original comments made by the other person. If the other person responds to your paraphrase that you still don’t understand him/her, then give the other person 1-2 chances to restate his position.  Then you might cease the paraphrasing; otherwise, you might embarrass or provoke the other person. </a:t>
            </a:r>
          </a:p>
          <a:p>
            <a:pPr lvl="0"/>
            <a:endParaRPr lang="en-US" dirty="0">
              <a:solidFill>
                <a:prstClr val="black"/>
              </a:solidFill>
            </a:endParaRPr>
          </a:p>
          <a:p>
            <a:pPr lvl="0" eaLnBrk="0" fontAlgn="base" hangingPunct="0">
              <a:defRPr/>
            </a:pPr>
            <a:r>
              <a:rPr lang="en-US" b="1" dirty="0">
                <a:sym typeface="Wingdings 3"/>
              </a:rPr>
              <a:t></a:t>
            </a:r>
            <a:r>
              <a:rPr lang="en-US" b="1" dirty="0"/>
              <a:t>Transition</a:t>
            </a:r>
            <a:r>
              <a:rPr lang="en-US" dirty="0"/>
              <a:t>:</a:t>
            </a:r>
          </a:p>
          <a:p>
            <a:pPr lvl="0"/>
            <a:r>
              <a:rPr lang="en-US" dirty="0">
                <a:solidFill>
                  <a:prstClr val="black"/>
                </a:solidFill>
              </a:rPr>
              <a:t>Now that we’ve looked at questioning, active listening and paraphrasing, let us look at the last key tool in ensuring we communicate effectively – summarizing.</a:t>
            </a:r>
          </a:p>
          <a:p>
            <a:endParaRPr lang="en-US" dirty="0"/>
          </a:p>
        </p:txBody>
      </p:sp>
      <p:sp>
        <p:nvSpPr>
          <p:cNvPr id="8"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49</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109468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70263" y="2955472"/>
            <a:ext cx="5956663" cy="5729741"/>
          </a:xfrm>
        </p:spPr>
        <p:txBody>
          <a:bodyPr/>
          <a:lstStyle/>
          <a:p>
            <a:r>
              <a:rPr lang="en-US" sz="1200" b="1" i="0" kern="1200" dirty="0">
                <a:solidFill>
                  <a:schemeClr val="tx1"/>
                </a:solidFill>
                <a:effectLst/>
                <a:latin typeface="+mn-lt"/>
                <a:ea typeface="+mn-ea"/>
                <a:cs typeface="+mn-cs"/>
              </a:rPr>
              <a:t>Duration</a:t>
            </a:r>
            <a:r>
              <a:rPr lang="en-US" sz="1200" b="0" i="0" kern="1200" dirty="0">
                <a:solidFill>
                  <a:schemeClr val="tx1"/>
                </a:solidFill>
                <a:effectLst/>
                <a:latin typeface="+mn-lt"/>
                <a:ea typeface="+mn-ea"/>
                <a:cs typeface="+mn-cs"/>
              </a:rPr>
              <a:t>: 10 </a:t>
            </a:r>
            <a:r>
              <a:rPr lang="en-US" sz="1200" b="0" i="0" kern="1200" baseline="0" dirty="0">
                <a:solidFill>
                  <a:schemeClr val="tx1"/>
                </a:solidFill>
                <a:effectLst/>
                <a:latin typeface="+mn-lt"/>
                <a:ea typeface="+mn-ea"/>
                <a:cs typeface="+mn-cs"/>
              </a:rPr>
              <a:t>minutes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dirty="0"/>
              <a:t>Facilitator Notes</a:t>
            </a:r>
            <a:r>
              <a:rPr lang="en-US" sz="1200" dirty="0"/>
              <a:t>: </a:t>
            </a:r>
          </a:p>
          <a:p>
            <a:pPr marL="171450" indent="-171450">
              <a:buFont typeface="Arial" panose="020B0604020202020204" pitchFamily="34" charset="0"/>
              <a:buChar char="•"/>
            </a:pPr>
            <a:r>
              <a:rPr lang="en-US" sz="1200" dirty="0"/>
              <a:t>Ask the participants what they think or understand of this quote.</a:t>
            </a:r>
          </a:p>
          <a:p>
            <a:pPr marL="171450" indent="-171450">
              <a:buFont typeface="Arial" panose="020B0604020202020204" pitchFamily="34" charset="0"/>
              <a:buChar char="•"/>
            </a:pPr>
            <a:r>
              <a:rPr lang="en-US" sz="1200" dirty="0"/>
              <a:t>Use this slide as a lead-in to ask the participants the reason they are attending the two-day workshop</a:t>
            </a:r>
            <a:r>
              <a:rPr lang="en-US" sz="1200" baseline="0" dirty="0"/>
              <a:t>.</a:t>
            </a:r>
            <a:r>
              <a:rPr lang="en-US" sz="1200" dirty="0"/>
              <a:t> </a:t>
            </a:r>
          </a:p>
          <a:p>
            <a:pPr marL="171450" indent="-171450">
              <a:buFont typeface="Arial" panose="020B0604020202020204" pitchFamily="34" charset="0"/>
              <a:buChar char="•"/>
            </a:pPr>
            <a:r>
              <a:rPr lang="en-US" sz="1200" dirty="0"/>
              <a:t>Use a flipchart or a section of the wipe board to capture some of the key reasons. </a:t>
            </a:r>
            <a:r>
              <a:rPr lang="en-US" sz="1200" baseline="0" dirty="0"/>
              <a:t>Typically, while the participants share their expectations, their day-to-day struggles with communicating may also surface. </a:t>
            </a:r>
          </a:p>
          <a:p>
            <a:r>
              <a:rPr lang="en-US" b="1" dirty="0">
                <a:sym typeface="Webdings"/>
              </a:rPr>
              <a:t> Explain</a:t>
            </a:r>
            <a:r>
              <a:rPr lang="en-US" b="1" dirty="0"/>
              <a:t>:</a:t>
            </a:r>
          </a:p>
          <a:p>
            <a:pPr marL="174708" lvl="0" indent="-174708">
              <a:buFont typeface="Arial" panose="020B0604020202020204" pitchFamily="34" charset="0"/>
              <a:buChar char="•"/>
              <a:defRPr/>
            </a:pPr>
            <a:r>
              <a:rPr lang="en-US" dirty="0"/>
              <a:t>I want</a:t>
            </a:r>
            <a:r>
              <a:rPr lang="en-US" baseline="0" dirty="0"/>
              <a:t> you all to take a moment and let this quote sink in.  To begin with, how many of you have heard of George Bernard Shaw? </a:t>
            </a:r>
            <a:r>
              <a:rPr lang="en-US" dirty="0">
                <a:solidFill>
                  <a:prstClr val="black"/>
                </a:solidFill>
              </a:rPr>
              <a:t>Quick trivia: He</a:t>
            </a:r>
            <a:r>
              <a:rPr lang="en-US" baseline="0" dirty="0">
                <a:solidFill>
                  <a:prstClr val="black"/>
                </a:solidFill>
              </a:rPr>
              <a:t> was an Irish playwright, critic and polemicist who was known for the marked influence he had on Western theatre, culture and politics even beyond his death.</a:t>
            </a:r>
            <a:endParaRPr lang="en-US" baseline="0" dirty="0"/>
          </a:p>
          <a:p>
            <a:pPr marL="174708" lvl="0" indent="-174708">
              <a:buFont typeface="Arial" panose="020B0604020202020204" pitchFamily="34" charset="0"/>
              <a:buChar char="•"/>
              <a:defRPr/>
            </a:pPr>
            <a:r>
              <a:rPr lang="en-US" baseline="0" dirty="0"/>
              <a:t>What do you think is the key word in this sentence? – ‘Illusion’. How do you relate this in a modern day scenario? How many times have you faced a situation where a problem has been created due to a miscommunication, or ineffective communication? Think of examples in both your personal and professional lives. </a:t>
            </a:r>
          </a:p>
          <a:p>
            <a:pPr marL="174708" lvl="0" indent="-174708">
              <a:buFont typeface="Arial" panose="020B0604020202020204" pitchFamily="34" charset="0"/>
              <a:buChar char="•"/>
              <a:defRPr/>
            </a:pPr>
            <a:r>
              <a:rPr lang="en-US" dirty="0"/>
              <a:t>The other assumption is that we believe we need effective communication mostly at workplace and not in our personal lives; we assume that since we ‘know’ our family/friends better, we don’t need to be conscious of how we communicate with them.  You would agree with me that this is not entirely correct; I’m sure we’ve all been in personal situations where our words/talks/behavior have been misconstrued or misunderstood.</a:t>
            </a:r>
          </a:p>
          <a:p>
            <a:pPr marL="174708" lvl="0" indent="-174708">
              <a:buFont typeface="Arial" panose="020B0604020202020204" pitchFamily="34" charset="0"/>
              <a:buChar char="•"/>
              <a:defRPr/>
            </a:pPr>
            <a:r>
              <a:rPr lang="en-US" dirty="0"/>
              <a:t>Communication is very important to </a:t>
            </a:r>
            <a:r>
              <a:rPr lang="en-US" b="1" dirty="0"/>
              <a:t>ALL</a:t>
            </a:r>
            <a:r>
              <a:rPr lang="en-US" dirty="0"/>
              <a:t> inter-personal discussions, as it is how we move ideas from person to person. When communication goes awry, part of the idea is lost or misunderstood by the other person. The other person thinks they have the idea, but in fact it is, at best, not quite right and at worst it can lead to something disastrous. This is the problem the quote is discussing.</a:t>
            </a:r>
          </a:p>
          <a:p>
            <a:pPr algn="r">
              <a:defRPr/>
            </a:pPr>
            <a:r>
              <a:rPr lang="en-US" i="1" dirty="0"/>
              <a:t>Continued on next page</a:t>
            </a:r>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5</a:t>
            </a:fld>
            <a:endParaRPr lang="en-US" sz="900" dirty="0">
              <a:solidFill>
                <a:schemeClr val="bg1">
                  <a:lumMod val="50000"/>
                </a:schemeClr>
              </a:solidFill>
            </a:endParaRPr>
          </a:p>
        </p:txBody>
      </p:sp>
      <p:sp>
        <p:nvSpPr>
          <p:cNvPr id="11"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7769646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defRPr/>
            </a:pPr>
            <a:r>
              <a:rPr lang="en-US" b="1" dirty="0"/>
              <a:t>Duration</a:t>
            </a:r>
            <a:r>
              <a:rPr lang="en-US" dirty="0"/>
              <a:t>: 5 minutes</a:t>
            </a:r>
          </a:p>
          <a:p>
            <a:r>
              <a:rPr lang="en-US" b="1" dirty="0"/>
              <a:t>Facilitator Notes</a:t>
            </a:r>
            <a:r>
              <a:rPr lang="en-US" dirty="0"/>
              <a:t>: This slide covers the core essence of the process of summarizing.  </a:t>
            </a:r>
          </a:p>
          <a:p>
            <a:pPr eaLnBrk="1" fontAlgn="auto" hangingPunct="1">
              <a:buFont typeface="Wingdings"/>
              <a:buChar char="8"/>
              <a:defRPr/>
            </a:pPr>
            <a:r>
              <a:rPr lang="en-US" b="1" dirty="0"/>
              <a:t>DO</a:t>
            </a:r>
            <a:r>
              <a:rPr lang="en-US" dirty="0"/>
              <a:t>:</a:t>
            </a:r>
            <a:endParaRPr lang="en-GB" dirty="0"/>
          </a:p>
          <a:p>
            <a:pPr marL="174708" lvl="0" indent="-174708" eaLnBrk="1" hangingPunct="1">
              <a:buFont typeface="Arial" panose="020B0604020202020204" pitchFamily="34" charset="0"/>
              <a:buChar char="•"/>
            </a:pPr>
            <a:r>
              <a:rPr lang="en-US" dirty="0">
                <a:solidFill>
                  <a:srgbClr val="000000"/>
                </a:solidFill>
              </a:rPr>
              <a:t>Reveal the definition of a summary (text in white) first and get responses from the participants. Ask them why is it important to summarize.</a:t>
            </a:r>
          </a:p>
          <a:p>
            <a:pPr marL="174708" lvl="0" indent="-174708" eaLnBrk="1" hangingPunct="1">
              <a:buFont typeface="Arial" panose="020B0604020202020204" pitchFamily="34" charset="0"/>
              <a:buChar char="•"/>
            </a:pPr>
            <a:r>
              <a:rPr lang="en-US" dirty="0">
                <a:solidFill>
                  <a:srgbClr val="000000"/>
                </a:solidFill>
              </a:rPr>
              <a:t>Elicit quick responses and use the notes provided below to build on the interaction.</a:t>
            </a:r>
          </a:p>
          <a:p>
            <a:pPr marL="174708" lvl="0" indent="-174708" eaLnBrk="1" hangingPunct="1">
              <a:buFont typeface="Arial" panose="020B0604020202020204" pitchFamily="34" charset="0"/>
              <a:buChar char="•"/>
            </a:pPr>
            <a:r>
              <a:rPr lang="en-US" dirty="0">
                <a:solidFill>
                  <a:srgbClr val="000000"/>
                </a:solidFill>
              </a:rPr>
              <a:t>Reveal the text in black to transition to the next slide that covers the key steps to summarizing effectively.</a:t>
            </a:r>
          </a:p>
          <a:p>
            <a:endParaRPr lang="en-US" dirty="0">
              <a:solidFill>
                <a:srgbClr val="000000"/>
              </a:solidFill>
            </a:endParaRPr>
          </a:p>
          <a:p>
            <a:pPr marL="119707" indent="-119707">
              <a:buSzPct val="180000"/>
              <a:buBlip>
                <a:blip r:embed="rId3"/>
              </a:buBlip>
            </a:pPr>
            <a:r>
              <a:rPr lang="en-IN" b="1" dirty="0">
                <a:solidFill>
                  <a:prstClr val="black"/>
                </a:solidFill>
              </a:rPr>
              <a:t>In a Virtual Session</a:t>
            </a:r>
            <a:r>
              <a:rPr lang="en-US" dirty="0">
                <a:solidFill>
                  <a:srgbClr val="000000"/>
                </a:solidFill>
              </a:rPr>
              <a:t>:</a:t>
            </a:r>
          </a:p>
          <a:p>
            <a:r>
              <a:rPr lang="en-US" dirty="0">
                <a:solidFill>
                  <a:srgbClr val="000000"/>
                </a:solidFill>
              </a:rPr>
              <a:t>Ask the participants to unmute themselves and respond.</a:t>
            </a: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lvl="0" indent="-171450">
              <a:buFont typeface="Arial" panose="020B0604020202020204" pitchFamily="34" charset="0"/>
              <a:buChar char="•"/>
            </a:pPr>
            <a:r>
              <a:rPr lang="en-US" sz="1200" b="0" i="0" kern="1200" dirty="0">
                <a:solidFill>
                  <a:schemeClr val="tx1"/>
                </a:solidFill>
                <a:effectLst/>
                <a:ea typeface="Arial" pitchFamily="34" charset="0"/>
                <a:cs typeface="Arial" pitchFamily="34" charset="0"/>
              </a:rPr>
              <a:t>The skill of summarizing is an essential yet often overlooked step in the communication process. Whether people realize it or not, summarizing can add a whole new dimension to verbal communication both in a business and personal setting.</a:t>
            </a:r>
          </a:p>
          <a:p>
            <a:pPr marL="171450" lvl="0" indent="-171450">
              <a:buFont typeface="Arial" panose="020B0604020202020204" pitchFamily="34" charset="0"/>
              <a:buChar char="•"/>
            </a:pPr>
            <a:r>
              <a:rPr lang="en-US" sz="1200" b="0" i="0" kern="1200" dirty="0">
                <a:solidFill>
                  <a:schemeClr val="tx1"/>
                </a:solidFill>
                <a:effectLst/>
                <a:ea typeface="Arial" pitchFamily="34" charset="0"/>
                <a:cs typeface="Arial" pitchFamily="34" charset="0"/>
              </a:rPr>
              <a:t>A good summary can verify that people are understanding each other, can make communications more efficient, and can ensure that the highlights of communications are captured and utilized.</a:t>
            </a:r>
          </a:p>
          <a:p>
            <a:pPr marL="171450" lvl="0" indent="-171450">
              <a:buFont typeface="Arial" panose="020B0604020202020204" pitchFamily="34" charset="0"/>
              <a:buChar char="•"/>
            </a:pPr>
            <a:r>
              <a:rPr lang="en-US" dirty="0"/>
              <a:t>You summarize to:</a:t>
            </a:r>
          </a:p>
          <a:p>
            <a:pPr marL="400050" lvl="1" indent="-171450">
              <a:buFont typeface="Symbol" panose="05050102010706020507" pitchFamily="18" charset="2"/>
              <a:buChar char="-"/>
            </a:pPr>
            <a:r>
              <a:rPr lang="en-US" dirty="0">
                <a:solidFill>
                  <a:srgbClr val="000000"/>
                </a:solidFill>
              </a:rPr>
              <a:t>Check each person's understanding of what has been said to that point</a:t>
            </a:r>
          </a:p>
          <a:p>
            <a:pPr marL="400050" lvl="1" indent="-171450">
              <a:buFont typeface="Symbol" panose="05050102010706020507" pitchFamily="18" charset="2"/>
              <a:buChar char="-"/>
            </a:pPr>
            <a:r>
              <a:rPr lang="en-US" dirty="0">
                <a:solidFill>
                  <a:srgbClr val="000000"/>
                </a:solidFill>
              </a:rPr>
              <a:t>Note any special and important points from the conversation that you feel need to be highlighted</a:t>
            </a:r>
          </a:p>
          <a:p>
            <a:pPr marL="400050" lvl="1" indent="-171450">
              <a:buFont typeface="Symbol" panose="05050102010706020507" pitchFamily="18" charset="2"/>
              <a:buChar char="-"/>
            </a:pPr>
            <a:r>
              <a:rPr lang="en-US" dirty="0">
                <a:solidFill>
                  <a:srgbClr val="000000"/>
                </a:solidFill>
              </a:rPr>
              <a:t>Bring the conversation to a close</a:t>
            </a:r>
          </a:p>
          <a:p>
            <a:pPr marL="400050" lvl="1" indent="-171450">
              <a:buFont typeface="Symbol" panose="05050102010706020507" pitchFamily="18" charset="2"/>
              <a:buChar char="-"/>
            </a:pPr>
            <a:r>
              <a:rPr lang="en-US" dirty="0">
                <a:solidFill>
                  <a:srgbClr val="000000"/>
                </a:solidFill>
              </a:rPr>
              <a:t>Restate any contracts or agreements made during the conversation</a:t>
            </a:r>
          </a:p>
          <a:p>
            <a:pPr marL="400050" lvl="1" indent="-171450">
              <a:buFont typeface="Symbol" panose="05050102010706020507" pitchFamily="18" charset="2"/>
              <a:buChar char="-"/>
            </a:pPr>
            <a:r>
              <a:rPr lang="en-US" dirty="0">
                <a:solidFill>
                  <a:srgbClr val="000000"/>
                </a:solidFill>
              </a:rPr>
              <a:t>Refresh each others memory of what has been discussed</a:t>
            </a:r>
          </a:p>
          <a:p>
            <a:pPr marL="171450" indent="-171450">
              <a:buFont typeface="Arial" panose="020B0604020202020204" pitchFamily="34" charset="0"/>
              <a:buChar char="•"/>
            </a:pPr>
            <a:r>
              <a:rPr lang="en-US" dirty="0"/>
              <a:t>It is vital when summarizing that you are concise; you don't want to repeat the entire conversation all over again.</a:t>
            </a:r>
          </a:p>
          <a:p>
            <a:pPr marL="0" lvl="0" indent="0">
              <a:buFont typeface="Arial" panose="020B0604020202020204" pitchFamily="34" charset="0"/>
              <a:buNone/>
            </a:pPr>
            <a:endParaRPr lang="en-US" dirty="0"/>
          </a:p>
          <a:p>
            <a:r>
              <a:rPr lang="en-US" b="1" dirty="0">
                <a:sym typeface="Wingdings 3"/>
              </a:rPr>
              <a:t></a:t>
            </a:r>
            <a:r>
              <a:rPr lang="en-US" b="1" dirty="0"/>
              <a:t>Transition</a:t>
            </a:r>
            <a:r>
              <a:rPr lang="en-US" dirty="0"/>
              <a:t>:</a:t>
            </a:r>
          </a:p>
          <a:p>
            <a:r>
              <a:rPr lang="en-US" dirty="0"/>
              <a:t>So what are the key things to remember when summarizing?</a:t>
            </a:r>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50</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822748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defRPr/>
            </a:pPr>
            <a:r>
              <a:rPr lang="en-US" b="1" dirty="0"/>
              <a:t>Duration</a:t>
            </a:r>
            <a:r>
              <a:rPr lang="en-US" dirty="0"/>
              <a:t>: 5 minutes</a:t>
            </a:r>
          </a:p>
          <a:p>
            <a:pPr eaLnBrk="1" fontAlgn="auto" hangingPunct="1">
              <a:defRPr/>
            </a:pPr>
            <a:endParaRPr lang="en-US" dirty="0"/>
          </a:p>
          <a:p>
            <a:r>
              <a:rPr lang="en-US" b="1" dirty="0"/>
              <a:t>Facilitator Notes</a:t>
            </a:r>
            <a:r>
              <a:rPr lang="en-US" dirty="0"/>
              <a:t>: This slide covers the key steps needed to summarize effectively</a:t>
            </a:r>
            <a:r>
              <a:rPr lang="en-US" baseline="0" dirty="0"/>
              <a:t>.</a:t>
            </a:r>
            <a:endParaRPr lang="en-US" dirty="0"/>
          </a:p>
          <a:p>
            <a:endParaRPr lang="en-US" dirty="0"/>
          </a:p>
          <a:p>
            <a:pPr eaLnBrk="1" fontAlgn="auto" hangingPunct="1">
              <a:buFont typeface="Wingdings"/>
              <a:buChar char="8"/>
              <a:defRPr/>
            </a:pPr>
            <a:r>
              <a:rPr lang="en-US" b="1" dirty="0"/>
              <a:t>DO</a:t>
            </a:r>
            <a:r>
              <a:rPr lang="en-US" dirty="0"/>
              <a:t>:</a:t>
            </a:r>
            <a:endParaRPr lang="en-GB" dirty="0"/>
          </a:p>
          <a:p>
            <a:pPr marL="174708" lvl="0" indent="-174708" eaLnBrk="1" hangingPunct="1">
              <a:buFont typeface="Arial" panose="020B0604020202020204" pitchFamily="34" charset="0"/>
              <a:buChar char="•"/>
            </a:pPr>
            <a:r>
              <a:rPr lang="en-US" dirty="0">
                <a:solidFill>
                  <a:srgbClr val="000000"/>
                </a:solidFill>
              </a:rPr>
              <a:t>Reveal the questions and elicit responses from the participants. </a:t>
            </a:r>
          </a:p>
          <a:p>
            <a:pPr marL="174708" lvl="0" indent="-174708" eaLnBrk="1" hangingPunct="1">
              <a:buFont typeface="Arial" panose="020B0604020202020204" pitchFamily="34" charset="0"/>
              <a:buChar char="•"/>
            </a:pPr>
            <a:r>
              <a:rPr lang="en-US" dirty="0">
                <a:solidFill>
                  <a:srgbClr val="000000"/>
                </a:solidFill>
              </a:rPr>
              <a:t>Allow for quick discussion and use the points provided on the slide to wrap up the conversation and recap the key points.</a:t>
            </a:r>
          </a:p>
          <a:p>
            <a:pPr eaLnBrk="1" hangingPunct="1"/>
            <a:endParaRPr lang="en-US" dirty="0">
              <a:solidFill>
                <a:srgbClr val="000000"/>
              </a:solidFill>
            </a:endParaRPr>
          </a:p>
          <a:p>
            <a:pPr marL="119707" indent="-119707">
              <a:buSzPct val="180000"/>
              <a:buBlip>
                <a:blip r:embed="rId3"/>
              </a:buBlip>
            </a:pPr>
            <a:r>
              <a:rPr lang="en-IN" b="1" dirty="0">
                <a:solidFill>
                  <a:prstClr val="black"/>
                </a:solidFill>
              </a:rPr>
              <a:t>In a Virtual Session</a:t>
            </a:r>
            <a:r>
              <a:rPr lang="en-US" dirty="0">
                <a:solidFill>
                  <a:srgbClr val="000000"/>
                </a:solidFill>
              </a:rPr>
              <a:t>:</a:t>
            </a:r>
          </a:p>
          <a:p>
            <a:r>
              <a:rPr lang="en-US" dirty="0">
                <a:solidFill>
                  <a:srgbClr val="000000"/>
                </a:solidFill>
              </a:rPr>
              <a:t>Ask the participants to unmute themselves and respond.</a:t>
            </a:r>
          </a:p>
          <a:p>
            <a:endParaRPr lang="en-US" dirty="0">
              <a:solidFill>
                <a:srgbClr val="000000"/>
              </a:solidFill>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lvl="0" indent="-171450">
              <a:buFont typeface="Arial" panose="020B0604020202020204" pitchFamily="34" charset="0"/>
              <a:buChar char="•"/>
            </a:pPr>
            <a:r>
              <a:rPr lang="en-US" sz="1200" b="0" i="0" kern="1200" dirty="0">
                <a:solidFill>
                  <a:schemeClr val="tx1"/>
                </a:solidFill>
                <a:effectLst/>
                <a:ea typeface="Arial" pitchFamily="34" charset="0"/>
                <a:cs typeface="Arial" pitchFamily="34" charset="0"/>
              </a:rPr>
              <a:t>The skill of summarizing is an essential yet often overlooked step in the communication process. Whether people realize it or not, summarizing can add a whole new dimension to verbal communication both in a business and personal setting.</a:t>
            </a:r>
          </a:p>
          <a:p>
            <a:pPr marL="171450" lvl="0" indent="-171450">
              <a:buFont typeface="Arial" panose="020B0604020202020204" pitchFamily="34" charset="0"/>
              <a:buChar char="•"/>
            </a:pPr>
            <a:r>
              <a:rPr lang="en-US" sz="1200" b="0" i="0" kern="1200" dirty="0">
                <a:solidFill>
                  <a:schemeClr val="tx1"/>
                </a:solidFill>
                <a:effectLst/>
                <a:ea typeface="Arial" pitchFamily="34" charset="0"/>
                <a:cs typeface="Arial" pitchFamily="34" charset="0"/>
              </a:rPr>
              <a:t>A good summary can verify that people are understanding each other, can make communications more efficient, and can ensure that the highlights of communications are captured and utilized.</a:t>
            </a:r>
          </a:p>
          <a:p>
            <a:pPr marL="0" lvl="0" indent="0">
              <a:buFont typeface="Arial" panose="020B0604020202020204" pitchFamily="34" charset="0"/>
              <a:buNone/>
            </a:pPr>
            <a:endParaRPr lang="en-US" dirty="0"/>
          </a:p>
          <a:p>
            <a:r>
              <a:rPr lang="en-US" b="1" dirty="0">
                <a:sym typeface="Wingdings 3"/>
              </a:rPr>
              <a:t></a:t>
            </a:r>
            <a:r>
              <a:rPr lang="en-US" b="1" dirty="0"/>
              <a:t>Transition</a:t>
            </a:r>
            <a:r>
              <a:rPr lang="en-US" dirty="0"/>
              <a:t>:</a:t>
            </a:r>
          </a:p>
          <a:p>
            <a:r>
              <a:rPr lang="en-US" dirty="0"/>
              <a:t>We’ve</a:t>
            </a:r>
            <a:r>
              <a:rPr lang="en-US" baseline="0" dirty="0"/>
              <a:t> seen that summarizing is an essential step in the communication process. Let’s now work on an activity to see if we are able to effectively use all the communication techniques that we have discussed</a:t>
            </a:r>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51</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9067572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a:defRPr/>
            </a:pPr>
            <a:r>
              <a:rPr lang="en-US" b="1" dirty="0"/>
              <a:t>Duration</a:t>
            </a:r>
            <a:r>
              <a:rPr lang="en-US" dirty="0"/>
              <a:t>: 3 minutes</a:t>
            </a:r>
          </a:p>
          <a:p>
            <a:pPr>
              <a:defRPr/>
            </a:pPr>
            <a:endParaRPr lang="en-US" dirty="0"/>
          </a:p>
          <a:p>
            <a:r>
              <a:rPr lang="en-US" b="1" dirty="0"/>
              <a:t>Facilitator Notes</a:t>
            </a:r>
            <a:r>
              <a:rPr lang="en-US" dirty="0"/>
              <a:t>: This slide highlights how one can use storytelling as an effective communication technique.</a:t>
            </a:r>
          </a:p>
          <a:p>
            <a:endParaRPr lang="en-US" dirty="0"/>
          </a:p>
          <a:p>
            <a:pPr>
              <a:buFont typeface="Wingdings"/>
              <a:buChar char="8"/>
              <a:defRPr/>
            </a:pPr>
            <a:r>
              <a:rPr lang="en-US" b="1" dirty="0"/>
              <a:t>DO</a:t>
            </a:r>
            <a:r>
              <a:rPr lang="en-US" dirty="0"/>
              <a:t>:</a:t>
            </a:r>
            <a:endParaRPr lang="en-GB" dirty="0"/>
          </a:p>
          <a:p>
            <a:pPr marL="174708" lvl="0" indent="-174708">
              <a:buFont typeface="Arial" panose="020B0604020202020204" pitchFamily="34" charset="0"/>
              <a:buChar char="•"/>
            </a:pPr>
            <a:r>
              <a:rPr lang="en-US" dirty="0">
                <a:solidFill>
                  <a:srgbClr val="000000"/>
                </a:solidFill>
              </a:rPr>
              <a:t>Explain the concept of storytelling using the notes below.</a:t>
            </a:r>
          </a:p>
          <a:p>
            <a:endParaRPr lang="en-US" dirty="0">
              <a:solidFill>
                <a:srgbClr val="000000"/>
              </a:solidFill>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indent="-171450">
              <a:buFont typeface="Arial" panose="020B0604020202020204" pitchFamily="34" charset="0"/>
              <a:buChar char="•"/>
            </a:pPr>
            <a:r>
              <a:rPr lang="en-US" dirty="0"/>
              <a:t>Crafting a story in which to present your data is a powerful way to connect with audiences. The storytelling framework will help you overcome gaps in your audience's background knowledge, and the story you tell can be tailored to suit the business challenge you or your client faces.</a:t>
            </a:r>
          </a:p>
          <a:p>
            <a:pPr marL="171450" indent="-171450">
              <a:buFont typeface="Arial" panose="020B0604020202020204" pitchFamily="34" charset="0"/>
              <a:buChar char="•"/>
            </a:pPr>
            <a:r>
              <a:rPr lang="en-US" dirty="0"/>
              <a:t>Telling stories to convey information more effectively is an evidence-based practice. More activity occurs in the brain as we listen to stories than happens when we are presented with a list of facts. Being presented with a story may also help an audience better understand your point of view.</a:t>
            </a:r>
            <a:endParaRPr lang="en-US" dirty="0">
              <a:solidFill>
                <a:srgbClr val="000000"/>
              </a:solidFill>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Done well, storytelling can be a powerful catalyst for driving transformational change. Effective leaders tell stories that position them and their organizations as change agents instead of defenders of the status quo.</a:t>
            </a:r>
          </a:p>
          <a:p>
            <a:pPr marL="171450" indent="-171450" fontAlgn="t">
              <a:buFont typeface="Arial" panose="020B0604020202020204" pitchFamily="34" charset="0"/>
              <a:buChar char="•"/>
            </a:pPr>
            <a:r>
              <a:rPr lang="en-US" sz="1200" b="0" i="0" kern="1200" dirty="0">
                <a:solidFill>
                  <a:schemeClr val="tx1"/>
                </a:solidFill>
                <a:effectLst/>
                <a:latin typeface="+mn-lt"/>
                <a:ea typeface="+mn-ea"/>
                <a:cs typeface="+mn-cs"/>
              </a:rPr>
              <a:t>Effective stories are</a:t>
            </a:r>
          </a:p>
          <a:p>
            <a:pPr marL="400050" lvl="1" indent="-171450" fontAlgn="t">
              <a:buFont typeface="Symbol" panose="05050102010706020507" pitchFamily="18" charset="2"/>
              <a:buChar char="-"/>
            </a:pPr>
            <a:r>
              <a:rPr lang="en-US" dirty="0">
                <a:solidFill>
                  <a:srgbClr val="000000"/>
                </a:solidFill>
              </a:rPr>
              <a:t>Simple – listeners are not overwhelmed with detailed facts and information</a:t>
            </a:r>
          </a:p>
          <a:p>
            <a:pPr marL="400050" lvl="1" indent="-171450" fontAlgn="t">
              <a:buFont typeface="Symbol" panose="05050102010706020507" pitchFamily="18" charset="2"/>
              <a:buChar char="-"/>
            </a:pPr>
            <a:r>
              <a:rPr lang="en-US" dirty="0">
                <a:solidFill>
                  <a:srgbClr val="000000"/>
                </a:solidFill>
              </a:rPr>
              <a:t>Relevant – the purpose and theme of the story matters to those who hear it</a:t>
            </a:r>
          </a:p>
          <a:p>
            <a:pPr marL="400050" lvl="1" indent="-171450" fontAlgn="t">
              <a:buFont typeface="Symbol" panose="05050102010706020507" pitchFamily="18" charset="2"/>
              <a:buChar char="-"/>
            </a:pPr>
            <a:r>
              <a:rPr lang="en-US" dirty="0">
                <a:solidFill>
                  <a:srgbClr val="000000"/>
                </a:solidFill>
              </a:rPr>
              <a:t>Inclusive – everyone can see themselves in the story</a:t>
            </a:r>
          </a:p>
          <a:p>
            <a:pPr marL="400050" lvl="1" indent="-171450" fontAlgn="t">
              <a:buFont typeface="Symbol" panose="05050102010706020507" pitchFamily="18" charset="2"/>
              <a:buChar char="-"/>
            </a:pPr>
            <a:r>
              <a:rPr lang="en-US" dirty="0">
                <a:solidFill>
                  <a:srgbClr val="000000"/>
                </a:solidFill>
              </a:rPr>
              <a:t>Emotional – the story excites, delights, surprises, or otherwise moves the listener at an emotional level. It engages multiple senses.</a:t>
            </a:r>
          </a:p>
          <a:p>
            <a:pPr marL="400050" lvl="1" indent="-171450" fontAlgn="t">
              <a:buFont typeface="Symbol" panose="05050102010706020507" pitchFamily="18" charset="2"/>
              <a:buChar char="-"/>
            </a:pPr>
            <a:r>
              <a:rPr lang="en-US" dirty="0">
                <a:solidFill>
                  <a:srgbClr val="000000"/>
                </a:solidFill>
              </a:rPr>
              <a:t>Friendly, not cynical – even sad stories should leave the listener feeling hope, understanding or satisfaction</a:t>
            </a:r>
          </a:p>
          <a:p>
            <a:pPr marL="228600" marR="0" lvl="1" indent="0" algn="r" defTabSz="914400" rtl="0" eaLnBrk="1" fontAlgn="t" latinLnBrk="0" hangingPunct="1">
              <a:lnSpc>
                <a:spcPct val="100000"/>
              </a:lnSpc>
              <a:spcBef>
                <a:spcPts val="0"/>
              </a:spcBef>
              <a:spcAft>
                <a:spcPts val="0"/>
              </a:spcAft>
              <a:buClrTx/>
              <a:buSzTx/>
              <a:buFont typeface="Symbol" panose="05050102010706020507" pitchFamily="18" charset="2"/>
              <a:buNone/>
              <a:tabLst/>
              <a:defRPr/>
            </a:pPr>
            <a:r>
              <a:rPr lang="en-US" i="1" dirty="0"/>
              <a:t>Continued on next page</a:t>
            </a:r>
          </a:p>
          <a:p>
            <a:pPr marL="228600" lvl="1" indent="0" fontAlgn="t">
              <a:buFont typeface="Symbol" panose="05050102010706020507" pitchFamily="18" charset="2"/>
              <a:buNone/>
            </a:pPr>
            <a:endParaRPr lang="en-US" dirty="0">
              <a:solidFill>
                <a:srgbClr val="000000"/>
              </a:solidFill>
            </a:endParaRP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52</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472616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a:defRPr/>
            </a:pPr>
            <a:r>
              <a:rPr lang="en-US" b="1" dirty="0"/>
              <a:t>Duration</a:t>
            </a:r>
            <a:r>
              <a:rPr lang="en-US" dirty="0"/>
              <a:t>: 3 minutes</a:t>
            </a:r>
          </a:p>
          <a:p>
            <a:r>
              <a:rPr lang="en-US" b="1" dirty="0"/>
              <a:t>Facilitator Notes</a:t>
            </a:r>
            <a:r>
              <a:rPr lang="en-US" dirty="0"/>
              <a:t>: This slide highlights how one can use storytelling as an effective communication technique.</a:t>
            </a:r>
          </a:p>
          <a:p>
            <a:endParaRPr lang="en-US" dirty="0"/>
          </a:p>
          <a:p>
            <a:pPr>
              <a:buFont typeface="Wingdings"/>
              <a:buChar char="8"/>
              <a:defRPr/>
            </a:pPr>
            <a:r>
              <a:rPr lang="en-US" b="1" dirty="0"/>
              <a:t>DO</a:t>
            </a:r>
            <a:r>
              <a:rPr lang="en-US" dirty="0"/>
              <a:t>:</a:t>
            </a:r>
            <a:endParaRPr lang="en-GB" dirty="0"/>
          </a:p>
          <a:p>
            <a:pPr marL="174708" lvl="0" indent="-174708">
              <a:buFont typeface="Arial" panose="020B0604020202020204" pitchFamily="34" charset="0"/>
              <a:buChar char="•"/>
            </a:pPr>
            <a:r>
              <a:rPr lang="en-US" dirty="0">
                <a:solidFill>
                  <a:srgbClr val="000000"/>
                </a:solidFill>
              </a:rPr>
              <a:t>Explain the concept of storytelling using the notes below.</a:t>
            </a:r>
          </a:p>
          <a:p>
            <a:endParaRPr lang="en-US" dirty="0">
              <a:solidFill>
                <a:srgbClr val="000000"/>
              </a:solidFill>
            </a:endParaRPr>
          </a:p>
          <a:p>
            <a:pPr marL="174708" lvl="0" indent="-174708">
              <a:buFont typeface="Webdings" pitchFamily="18" charset="2"/>
              <a:buChar char=""/>
            </a:pPr>
            <a:r>
              <a:rPr lang="en-US" b="1" dirty="0">
                <a:solidFill>
                  <a:prstClr val="black"/>
                </a:solidFill>
                <a:sym typeface="Webdings"/>
              </a:rPr>
              <a:t>Explain</a:t>
            </a:r>
            <a:r>
              <a:rPr lang="en-US" dirty="0">
                <a:solidFill>
                  <a:prstClr val="black"/>
                </a:solidFill>
              </a:rPr>
              <a:t>:</a:t>
            </a:r>
          </a:p>
          <a:p>
            <a:pPr marL="171450" indent="-171450">
              <a:buFont typeface="Arial" panose="020B0604020202020204" pitchFamily="34" charset="0"/>
              <a:buChar char="•"/>
            </a:pPr>
            <a:r>
              <a:rPr lang="en-US" dirty="0"/>
              <a:t>Unlike other methods of influence, such as persuasion, bribery, or charismatic appeal (all push strategies), stories are pull strategy. Stories allow people to decide for themselves, which is one of the great hallmarks of effective influence. </a:t>
            </a:r>
          </a:p>
          <a:p>
            <a:pPr marL="171450" indent="-171450">
              <a:buFont typeface="Arial" panose="020B0604020202020204" pitchFamily="34" charset="0"/>
              <a:buChar char="•"/>
            </a:pPr>
            <a:r>
              <a:rPr lang="en-US" dirty="0"/>
              <a:t>An effective story has five key steps:</a:t>
            </a:r>
          </a:p>
          <a:p>
            <a:pPr marL="400050" lvl="1" indent="-171450" fontAlgn="t">
              <a:buFont typeface="Symbol" panose="05050102010706020507" pitchFamily="18" charset="2"/>
              <a:buChar char="-"/>
            </a:pPr>
            <a:r>
              <a:rPr lang="en-US" dirty="0">
                <a:solidFill>
                  <a:srgbClr val="000000"/>
                </a:solidFill>
              </a:rPr>
              <a:t>Structure the story around a Process. Divide your story into before, during and after segments. Organize your story into parts: problem statement, activities and results.</a:t>
            </a:r>
          </a:p>
          <a:p>
            <a:pPr marL="400050" lvl="1" indent="-171450" fontAlgn="t">
              <a:buFont typeface="Symbol" panose="05050102010706020507" pitchFamily="18" charset="2"/>
              <a:buChar char="-"/>
            </a:pPr>
            <a:r>
              <a:rPr lang="en-US" dirty="0">
                <a:solidFill>
                  <a:srgbClr val="000000"/>
                </a:solidFill>
              </a:rPr>
              <a:t>Include a timeline of your activities.</a:t>
            </a:r>
          </a:p>
          <a:p>
            <a:pPr marL="400050" lvl="1" indent="-171450" fontAlgn="t">
              <a:buFont typeface="Symbol" panose="05050102010706020507" pitchFamily="18" charset="2"/>
              <a:buChar char="-"/>
            </a:pPr>
            <a:r>
              <a:rPr lang="en-US" dirty="0">
                <a:solidFill>
                  <a:srgbClr val="000000"/>
                </a:solidFill>
              </a:rPr>
              <a:t>Begin with an Anecdote. Describe the situation that inspired the project. Explain the project's significance to you. Describe a memorable moment that occurred while you worked on the project. Tell a story that focuses on everyday people and their real-life interactions with the technology that gathered the data.</a:t>
            </a:r>
          </a:p>
          <a:p>
            <a:pPr marL="400050" lvl="1" indent="-171450" fontAlgn="t">
              <a:buFont typeface="Symbol" panose="05050102010706020507" pitchFamily="18" charset="2"/>
              <a:buChar char="-"/>
            </a:pPr>
            <a:r>
              <a:rPr lang="en-US" dirty="0">
                <a:solidFill>
                  <a:srgbClr val="000000"/>
                </a:solidFill>
              </a:rPr>
              <a:t>Begin with Global Findings, Then Zoom In. Start with a high-level overview, then highlight notable insights and t\he potential impacts on day-to-day activities. Provide an overview of the whole picture and then describe how the pieces of the whole fit together. </a:t>
            </a:r>
          </a:p>
          <a:p>
            <a:pPr marL="400050" lvl="1" indent="-171450" fontAlgn="t">
              <a:buFont typeface="Symbol" panose="05050102010706020507" pitchFamily="18" charset="2"/>
              <a:buChar char="-"/>
            </a:pPr>
            <a:r>
              <a:rPr lang="en-US" dirty="0">
                <a:solidFill>
                  <a:srgbClr val="000000"/>
                </a:solidFill>
              </a:rPr>
              <a:t>Set the Stage for Future Exploration. Provide the context, guides and tools of exploration. Allow audience members to build on your work and develop their own insights.</a:t>
            </a:r>
          </a:p>
          <a:p>
            <a:pPr marL="400050" lvl="1" indent="-171450" fontAlgn="t">
              <a:buFont typeface="Symbol" panose="05050102010706020507" pitchFamily="18" charset="2"/>
              <a:buChar char="-"/>
            </a:pPr>
            <a:r>
              <a:rPr lang="en-US" dirty="0">
                <a:solidFill>
                  <a:srgbClr val="000000"/>
                </a:solidFill>
              </a:rPr>
              <a:t>Establish a Vision for the Future: Describe the current situation, the potential for change and how to effect change.</a:t>
            </a:r>
          </a:p>
          <a:p>
            <a:pPr algn="r"/>
            <a:endParaRPr lang="en-US" i="1" dirty="0"/>
          </a:p>
          <a:p>
            <a:pPr algn="r"/>
            <a:r>
              <a:rPr lang="en-US" i="1" dirty="0"/>
              <a:t>Continued on next page</a:t>
            </a:r>
          </a:p>
          <a:p>
            <a:endParaRPr lang="en-US" b="0" i="0" u="none" strike="noStrike" kern="1200" baseline="0" dirty="0">
              <a:solidFill>
                <a:schemeClr val="tx1"/>
              </a:solidFill>
            </a:endParaRPr>
          </a:p>
          <a:p>
            <a:endParaRPr lang="en-US" b="0" i="0" u="none" strike="noStrike" kern="1200" baseline="0" dirty="0">
              <a:solidFill>
                <a:schemeClr val="tx1"/>
              </a:solidFill>
            </a:endParaRP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53</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748385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marL="0" marR="0" lvl="0" indent="0" algn="l" defTabSz="914400" rtl="0" eaLnBrk="1" fontAlgn="auto" latinLnBrk="0" hangingPunct="1">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rPr>
              <a:t>Duration</a:t>
            </a:r>
            <a:r>
              <a:rPr kumimoji="0" lang="en-US" sz="1200" b="0" i="0" u="none" strike="noStrike" kern="1200" cap="none" spc="0" normalizeH="0" baseline="0" noProof="0" dirty="0">
                <a:ln>
                  <a:noFill/>
                </a:ln>
                <a:solidFill>
                  <a:prstClr val="black"/>
                </a:solidFill>
                <a:effectLst/>
                <a:uLnTx/>
                <a:uFillTx/>
              </a:rPr>
              <a:t>: 3 minutes</a:t>
            </a:r>
          </a:p>
          <a:p>
            <a:pPr marL="0" marR="0" lvl="0" indent="0" algn="l" defTabSz="914400" rtl="0" eaLnBrk="1" fontAlgn="auto" latinLnBrk="0" hangingPunct="1">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rPr>
              <a:t>Facilitator Notes:</a:t>
            </a:r>
            <a:r>
              <a:rPr kumimoji="0" lang="en-US" sz="1200" b="0" i="0" u="none" strike="noStrike" kern="1200" cap="none" spc="0" normalizeH="0" baseline="0" noProof="0" dirty="0">
                <a:ln>
                  <a:noFill/>
                </a:ln>
                <a:solidFill>
                  <a:prstClr val="black"/>
                </a:solidFill>
                <a:effectLst/>
                <a:uLnTx/>
                <a:uFillTx/>
              </a:rPr>
              <a:t> This slide provides quick tips/pointers people can follow when communicating with their teams.</a:t>
            </a:r>
          </a:p>
          <a:p>
            <a:pPr marL="0" marR="0" lvl="0" indent="0" algn="l" defTabSz="914400" rtl="0" eaLnBrk="1" fontAlgn="auto" latinLnBrk="0" hangingPunct="1">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ndParaRPr>
          </a:p>
          <a:p>
            <a:pPr marL="0" marR="0" lvl="0" indent="0" algn="l" defTabSz="914400" rtl="0" eaLnBrk="1" fontAlgn="auto" latinLnBrk="0" hangingPunct="1">
              <a:spcAft>
                <a:spcPts val="0"/>
              </a:spcAft>
              <a:buClrTx/>
              <a:buSzTx/>
              <a:buFont typeface="Wingdings"/>
              <a:buChar char="8"/>
              <a:tabLst/>
              <a:defRPr/>
            </a:pPr>
            <a:r>
              <a:rPr kumimoji="0" lang="en-US" sz="1200" b="1" i="0" u="none" strike="noStrike" kern="1200" cap="none" spc="0" normalizeH="0" baseline="0" noProof="0" dirty="0">
                <a:ln>
                  <a:noFill/>
                </a:ln>
                <a:solidFill>
                  <a:prstClr val="black"/>
                </a:solidFill>
                <a:effectLst/>
                <a:uLnTx/>
                <a:uFillTx/>
              </a:rPr>
              <a:t> Do:</a:t>
            </a:r>
          </a:p>
          <a:p>
            <a:pPr marL="182880" indent="-182880">
              <a:spcAft>
                <a:spcPts val="0"/>
              </a:spcAft>
              <a:buFont typeface="Arial" panose="020B0604020202020204" pitchFamily="34" charset="0"/>
              <a:buChar char="•"/>
            </a:pPr>
            <a:r>
              <a:rPr lang="en-US" sz="1200" dirty="0"/>
              <a:t>Start by asking the participants what approach they take when communicating with their team(s).</a:t>
            </a:r>
          </a:p>
          <a:p>
            <a:pPr marL="182880" indent="-182880">
              <a:spcAft>
                <a:spcPts val="0"/>
              </a:spcAft>
              <a:buFont typeface="Arial" panose="020B0604020202020204" pitchFamily="34" charset="0"/>
              <a:buChar char="•"/>
            </a:pPr>
            <a:r>
              <a:rPr lang="en-US" sz="1200" dirty="0"/>
              <a:t>Elicit responses from the participants and make notes either on a flipchart or whiteboard/wipe board.</a:t>
            </a:r>
          </a:p>
          <a:p>
            <a:pPr marL="182880" indent="-182880">
              <a:spcAft>
                <a:spcPts val="0"/>
              </a:spcAft>
              <a:buFont typeface="Arial" panose="020B0604020202020204" pitchFamily="34" charset="0"/>
              <a:buChar char="•"/>
            </a:pPr>
            <a:r>
              <a:rPr lang="en-US" sz="1200" dirty="0"/>
              <a:t>Use the slide to then summarize the key points and use the explanation in the notes below to elaborate each of the four points.</a:t>
            </a:r>
          </a:p>
          <a:p>
            <a:pPr marL="0" marR="0" lvl="0" indent="0" algn="l" defTabSz="914400" rtl="0" eaLnBrk="0" fontAlgn="base" latinLnBrk="0" hangingPunct="0">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sym typeface="Webdings"/>
            </a:endParaRPr>
          </a:p>
          <a:p>
            <a:pPr marL="0" marR="0" lvl="0" indent="0" algn="l" defTabSz="914400" rtl="0" eaLnBrk="0" fontAlgn="base" latinLnBrk="0" hangingPunct="0">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sym typeface="Webdings"/>
              </a:rPr>
              <a:t></a:t>
            </a:r>
            <a:r>
              <a:rPr kumimoji="0" lang="en-US" sz="1200" b="1" i="0" u="none" strike="noStrike" kern="1200" cap="none" spc="0" normalizeH="0" baseline="0" noProof="0" dirty="0">
                <a:ln>
                  <a:noFill/>
                </a:ln>
                <a:solidFill>
                  <a:prstClr val="black"/>
                </a:solidFill>
                <a:effectLst/>
                <a:uLnTx/>
                <a:uFillTx/>
                <a:sym typeface="Webdings"/>
              </a:rPr>
              <a:t>Explain</a:t>
            </a:r>
            <a:r>
              <a:rPr kumimoji="0" lang="en-US" sz="1200" b="0" i="0" u="none" strike="noStrike" kern="1200" cap="none" spc="0" normalizeH="0" baseline="0" noProof="0" dirty="0">
                <a:ln>
                  <a:noFill/>
                </a:ln>
                <a:solidFill>
                  <a:prstClr val="black"/>
                </a:solidFill>
                <a:effectLst/>
                <a:uLnTx/>
                <a:uFillTx/>
              </a:rPr>
              <a:t>: </a:t>
            </a:r>
          </a:p>
          <a:p>
            <a:pPr marL="171450" marR="0" lvl="0" indent="-171450" algn="l" defTabSz="914400" rtl="0" eaLnBrk="0" fontAlgn="base" latinLnBrk="0" hangingPunct="0">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rPr>
              <a:t>The key approach lies in the word “team” and it essentially spells out as:</a:t>
            </a:r>
          </a:p>
          <a:p>
            <a:pPr marL="171450" marR="0" lvl="0" indent="-171450" algn="l" defTabSz="914400" rtl="0" eaLnBrk="0" fontAlgn="base" latinLnBrk="0" hangingPunct="0">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rPr>
              <a:t>Take inputs: Encourage the members in the team to provide inputs. Make it clear that their inputs are valuable.</a:t>
            </a:r>
          </a:p>
          <a:p>
            <a:pPr marL="171450" marR="0" lvl="0" indent="-171450" algn="l" defTabSz="914400" rtl="0" eaLnBrk="0" fontAlgn="base" latinLnBrk="0" hangingPunct="0">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rPr>
              <a:t>Empathize: When someone has a different point of view than yours or the groups’, you need to take inputs and empathize with them.</a:t>
            </a:r>
          </a:p>
          <a:p>
            <a:pPr marL="171450" marR="0" lvl="0" indent="-171450" algn="l" defTabSz="914400" rtl="0" eaLnBrk="0" fontAlgn="base" latinLnBrk="0" hangingPunct="0">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rPr>
              <a:t>Actively Listen: If the team members feel that you are not actively listening to their ideas, they become more reluctant in participating or digress from the main discussion. So make sure you are attentively listening to what they have to say.</a:t>
            </a:r>
          </a:p>
          <a:p>
            <a:pPr marL="171450"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rPr>
              <a:t>Moderate approach: </a:t>
            </a:r>
            <a:r>
              <a:rPr lang="en-US" altLang="en-US" sz="1200" dirty="0">
                <a:solidFill>
                  <a:schemeClr val="bg1"/>
                </a:solidFill>
              </a:rPr>
              <a:t>For anything you need to do when you meet the team, you need to hare their thoughts/ideas/concerns.</a:t>
            </a:r>
          </a:p>
          <a:p>
            <a:pPr marL="228600" lvl="1" indent="0">
              <a:buFont typeface="Symbol" panose="05050102010706020507" pitchFamily="18" charset="2"/>
              <a:buNone/>
            </a:pPr>
            <a:endParaRPr lang="en-US" dirty="0"/>
          </a:p>
          <a:p>
            <a:pPr eaLnBrk="0" fontAlgn="base" hangingPunct="0">
              <a:defRPr/>
            </a:pPr>
            <a:r>
              <a:rPr lang="en-US" b="1" dirty="0">
                <a:sym typeface="Wingdings 3"/>
              </a:rPr>
              <a:t></a:t>
            </a:r>
            <a:r>
              <a:rPr lang="en-US" b="1" dirty="0"/>
              <a:t>Transition:</a:t>
            </a:r>
          </a:p>
          <a:p>
            <a:r>
              <a:rPr lang="en-US" dirty="0"/>
              <a:t>We’ve looked at some basic tips to follow when communicating with our teams. Let’s put all that we’ve gather to some quick practice. </a:t>
            </a:r>
            <a:endParaRPr kumimoji="0" lang="en-US" sz="1200" b="0" i="0" u="none" strike="noStrike" kern="1200" cap="none" spc="0" normalizeH="0" baseline="0" noProof="0" dirty="0">
              <a:ln>
                <a:noFill/>
              </a:ln>
              <a:solidFill>
                <a:prstClr val="black"/>
              </a:solidFill>
              <a:effectLst/>
              <a:uLnTx/>
              <a:uFillTx/>
            </a:endParaRPr>
          </a:p>
          <a:p>
            <a:pPr marL="171450" marR="0" lvl="0" indent="-171450" algn="l" defTabSz="914400" rtl="0" eaLnBrk="0" fontAlgn="base" latinLnBrk="0" hangingPunct="0">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endParaRP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54</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2AE6753E-7620-436E-AB05-D445442F355A}"/>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369451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defRPr/>
            </a:pPr>
            <a:r>
              <a:rPr lang="en-US" b="1" dirty="0"/>
              <a:t>Duration</a:t>
            </a:r>
            <a:r>
              <a:rPr lang="en-US" dirty="0"/>
              <a:t>: 5 minutes</a:t>
            </a:r>
          </a:p>
          <a:p>
            <a:pPr eaLnBrk="1" fontAlgn="auto" hangingPunct="1">
              <a:defRPr/>
            </a:pPr>
            <a:endParaRPr lang="en-US" dirty="0"/>
          </a:p>
          <a:p>
            <a:r>
              <a:rPr lang="en-US" b="1" dirty="0"/>
              <a:t>Facilitator Notes</a:t>
            </a:r>
            <a:r>
              <a:rPr lang="en-US" dirty="0"/>
              <a:t>: The intent of this discussion is to use the scenario on the slide to gauge the participants’ understanding of effective communication.</a:t>
            </a:r>
            <a:endParaRPr lang="en-US" kern="0" dirty="0">
              <a:solidFill>
                <a:srgbClr val="000000"/>
              </a:solidFill>
            </a:endParaRPr>
          </a:p>
          <a:p>
            <a:endParaRPr lang="en-US" dirty="0"/>
          </a:p>
          <a:p>
            <a:pPr eaLnBrk="1" fontAlgn="auto" hangingPunct="1">
              <a:buFont typeface="Wingdings"/>
              <a:buChar char="8"/>
              <a:defRPr/>
            </a:pPr>
            <a:r>
              <a:rPr lang="en-US" b="1" dirty="0"/>
              <a:t>DO</a:t>
            </a:r>
            <a:r>
              <a:rPr lang="en-US" dirty="0"/>
              <a:t>:</a:t>
            </a:r>
            <a:endParaRPr lang="en-US" b="1" dirty="0"/>
          </a:p>
          <a:p>
            <a:pPr eaLnBrk="1" hangingPunct="1">
              <a:defRPr/>
            </a:pPr>
            <a:r>
              <a:rPr lang="en-US" dirty="0">
                <a:solidFill>
                  <a:srgbClr val="000000"/>
                </a:solidFill>
              </a:rPr>
              <a:t>Read out the case scenario on the slide and extract reactions from the participants on the questions in the question box. </a:t>
            </a:r>
          </a:p>
          <a:p>
            <a:pPr eaLnBrk="1" hangingPunct="1"/>
            <a:endParaRPr lang="en-US" dirty="0">
              <a:solidFill>
                <a:srgbClr val="000000"/>
              </a:solidFill>
            </a:endParaRPr>
          </a:p>
          <a:p>
            <a:pPr marL="174708" lvl="0" indent="-174708" eaLnBrk="1" hangingPunct="1">
              <a:buFont typeface="Webdings" panose="05030102010509060703" pitchFamily="18" charset="2"/>
              <a:buChar char=""/>
            </a:pPr>
            <a:r>
              <a:rPr lang="en-US" b="1" dirty="0">
                <a:solidFill>
                  <a:srgbClr val="000000"/>
                </a:solidFill>
              </a:rPr>
              <a:t>Explain</a:t>
            </a:r>
            <a:r>
              <a:rPr lang="en-US" dirty="0">
                <a:solidFill>
                  <a:srgbClr val="000000"/>
                </a:solidFill>
              </a:rPr>
              <a:t>:</a:t>
            </a:r>
            <a:endParaRPr lang="en-US" b="1" dirty="0">
              <a:solidFill>
                <a:srgbClr val="000000"/>
              </a:solidFill>
            </a:endParaRPr>
          </a:p>
          <a:p>
            <a:pPr eaLnBrk="1" hangingPunct="1"/>
            <a:r>
              <a:rPr lang="en-US" dirty="0">
                <a:solidFill>
                  <a:srgbClr val="000000"/>
                </a:solidFill>
              </a:rPr>
              <a:t>Supporting points on what Susan and Marshal could do for an effective communication:</a:t>
            </a:r>
          </a:p>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rPr>
              <a:t>Should come prepared for the meeting with all</a:t>
            </a:r>
            <a:r>
              <a:rPr lang="en-US" baseline="0" dirty="0">
                <a:solidFill>
                  <a:srgbClr val="000000"/>
                </a:solidFill>
              </a:rPr>
              <a:t> the relevant question they have </a:t>
            </a:r>
          </a:p>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rPr>
              <a:t>Should come prepared for the meeting with ideas of their own</a:t>
            </a:r>
          </a:p>
          <a:p>
            <a:pPr marL="171450" indent="-171450" eaLnBrk="1" hangingPunct="1">
              <a:buFont typeface="Arial" panose="020B0604020202020204" pitchFamily="34" charset="0"/>
              <a:buChar char="•"/>
            </a:pPr>
            <a:r>
              <a:rPr lang="en-US" dirty="0">
                <a:solidFill>
                  <a:srgbClr val="000000"/>
                </a:solidFill>
              </a:rPr>
              <a:t>Should pay attention and listen to the client</a:t>
            </a:r>
            <a:r>
              <a:rPr lang="en-US" baseline="0" dirty="0">
                <a:solidFill>
                  <a:srgbClr val="000000"/>
                </a:solidFill>
              </a:rPr>
              <a:t> </a:t>
            </a:r>
            <a:endParaRPr lang="en-US" dirty="0">
              <a:solidFill>
                <a:srgbClr val="000000"/>
              </a:solidFill>
            </a:endParaRPr>
          </a:p>
          <a:p>
            <a:pPr marL="171450" indent="-171450" eaLnBrk="1" hangingPunct="1">
              <a:buFont typeface="Arial" panose="020B0604020202020204" pitchFamily="34" charset="0"/>
              <a:buChar char="•"/>
            </a:pPr>
            <a:r>
              <a:rPr lang="en-US" dirty="0">
                <a:solidFill>
                  <a:srgbClr val="000000"/>
                </a:solidFill>
              </a:rPr>
              <a:t>Should understand the ideas and opinions shared by the client</a:t>
            </a:r>
          </a:p>
          <a:p>
            <a:pPr marL="171450" indent="-171450" eaLnBrk="1" hangingPunct="1">
              <a:buFont typeface="Arial" panose="020B0604020202020204" pitchFamily="34" charset="0"/>
              <a:buChar char="•"/>
            </a:pPr>
            <a:r>
              <a:rPr lang="en-US" dirty="0">
                <a:solidFill>
                  <a:srgbClr val="000000"/>
                </a:solidFill>
              </a:rPr>
              <a:t>Should</a:t>
            </a:r>
            <a:r>
              <a:rPr lang="en-US" baseline="0" dirty="0">
                <a:solidFill>
                  <a:srgbClr val="000000"/>
                </a:solidFill>
              </a:rPr>
              <a:t> ask clarifying questions if required </a:t>
            </a:r>
          </a:p>
          <a:p>
            <a:pPr marL="171450" indent="-171450" eaLnBrk="1" hangingPunct="1">
              <a:buFont typeface="Arial" panose="020B0604020202020204" pitchFamily="34" charset="0"/>
              <a:buChar char="•"/>
            </a:pPr>
            <a:r>
              <a:rPr lang="en-US" sz="1200" baseline="0" dirty="0">
                <a:solidFill>
                  <a:srgbClr val="000000"/>
                </a:solidFill>
              </a:rPr>
              <a:t>Examples that could be used: </a:t>
            </a:r>
          </a:p>
          <a:p>
            <a:pPr marL="177800" lvl="1">
              <a:buFont typeface="Arial" panose="020B0604020202020204" pitchFamily="34" charset="0"/>
              <a:buNone/>
            </a:pPr>
            <a:r>
              <a:rPr lang="en-US" baseline="0" dirty="0">
                <a:solidFill>
                  <a:srgbClr val="000000"/>
                </a:solidFill>
              </a:rPr>
              <a:t>a) </a:t>
            </a:r>
            <a:r>
              <a:rPr lang="en-US" dirty="0"/>
              <a:t>Tech: An application to manage Order Management for a Retail Account. </a:t>
            </a:r>
          </a:p>
          <a:p>
            <a:pPr marL="177800" lvl="1"/>
            <a:r>
              <a:rPr lang="en-US" dirty="0"/>
              <a:t>b) Process (Operations): Credit Card Payment Reconciliation Process</a:t>
            </a:r>
          </a:p>
          <a:p>
            <a:pPr marL="171450" indent="-171450">
              <a:buFont typeface="Arial" panose="020B0604020202020204" pitchFamily="34" charset="0"/>
              <a:buChar char="•"/>
            </a:pPr>
            <a:r>
              <a:rPr lang="en-US" dirty="0">
                <a:solidFill>
                  <a:srgbClr val="000000"/>
                </a:solidFill>
              </a:rPr>
              <a:t>Key Takeaways:</a:t>
            </a:r>
          </a:p>
          <a:p>
            <a:pPr marL="400050" lvl="1" indent="-171450">
              <a:buFont typeface="Symbol" panose="05050102010706020507" pitchFamily="18" charset="2"/>
              <a:buChar char="-"/>
            </a:pPr>
            <a:r>
              <a:rPr lang="en-US" dirty="0">
                <a:solidFill>
                  <a:srgbClr val="000000"/>
                </a:solidFill>
              </a:rPr>
              <a:t>Relevant questions get you relevant answers</a:t>
            </a:r>
          </a:p>
          <a:p>
            <a:pPr marL="400050" lvl="1" indent="-171450">
              <a:buFont typeface="Symbol" panose="05050102010706020507" pitchFamily="18" charset="2"/>
              <a:buChar char="-"/>
            </a:pPr>
            <a:r>
              <a:rPr lang="en-US" dirty="0">
                <a:solidFill>
                  <a:srgbClr val="000000"/>
                </a:solidFill>
              </a:rPr>
              <a:t>Communication techniques need to be different for different results </a:t>
            </a:r>
          </a:p>
          <a:p>
            <a:pPr marL="400050" lvl="1" indent="-171450">
              <a:buFont typeface="Symbol" panose="05050102010706020507" pitchFamily="18" charset="2"/>
              <a:buChar char="-"/>
            </a:pPr>
            <a:r>
              <a:rPr lang="en-US" dirty="0">
                <a:solidFill>
                  <a:srgbClr val="000000"/>
                </a:solidFill>
              </a:rPr>
              <a:t>Being prepared can save us a lot of time &amp; energy</a:t>
            </a:r>
          </a:p>
          <a:p>
            <a:pPr marL="171450" indent="-171450" eaLnBrk="1" hangingPunct="1">
              <a:buFont typeface="Arial" panose="020B0604020202020204" pitchFamily="34" charset="0"/>
              <a:buChar char="•"/>
            </a:pPr>
            <a:endParaRPr lang="en-US" dirty="0">
              <a:solidFill>
                <a:srgbClr val="000000"/>
              </a:solidFill>
            </a:endParaRPr>
          </a:p>
          <a:p>
            <a:r>
              <a:rPr lang="en-US" b="1" dirty="0">
                <a:sym typeface="Wingdings 3"/>
              </a:rPr>
              <a:t></a:t>
            </a:r>
            <a:r>
              <a:rPr lang="en-US" b="1" dirty="0"/>
              <a:t>Transition</a:t>
            </a:r>
            <a:r>
              <a:rPr lang="en-US" dirty="0"/>
              <a:t>:</a:t>
            </a:r>
          </a:p>
          <a:p>
            <a:r>
              <a:rPr lang="en-US" dirty="0"/>
              <a:t>Now that we’ve tried building on conversations within team members, let’s shift our focus to clients and stakeholders. So, what are the various types of client conversations that you may have at the workplace?</a:t>
            </a: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55</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7645927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spcAft>
                <a:spcPts val="0"/>
              </a:spcAft>
              <a:defRPr/>
            </a:pPr>
            <a:r>
              <a:rPr lang="en-US" b="1" dirty="0"/>
              <a:t>Duration</a:t>
            </a:r>
            <a:r>
              <a:rPr lang="en-US" dirty="0"/>
              <a:t>: 3 minutes</a:t>
            </a:r>
          </a:p>
          <a:p>
            <a:pPr eaLnBrk="1" fontAlgn="auto" hangingPunct="1">
              <a:spcAft>
                <a:spcPts val="0"/>
              </a:spcAft>
              <a:defRPr/>
            </a:pPr>
            <a:endParaRPr lang="en-US" dirty="0"/>
          </a:p>
          <a:p>
            <a:pPr eaLnBrk="1" fontAlgn="auto" hangingPunct="1">
              <a:spcAft>
                <a:spcPts val="0"/>
              </a:spcAft>
              <a:defRPr/>
            </a:pPr>
            <a:r>
              <a:rPr lang="en-US" b="1" dirty="0"/>
              <a:t>Facilitator Notes</a:t>
            </a:r>
            <a:r>
              <a:rPr lang="en-US" dirty="0"/>
              <a:t>: This slide comprises some of the common types of client conversations.</a:t>
            </a:r>
          </a:p>
          <a:p>
            <a:pPr lvl="0">
              <a:defRPr/>
            </a:pPr>
            <a:endParaRPr lang="en-US" dirty="0"/>
          </a:p>
          <a:p>
            <a:pPr defTabSz="914318">
              <a:buFont typeface="Wingdings"/>
              <a:buChar char="8"/>
              <a:defRPr/>
            </a:pPr>
            <a:r>
              <a:rPr lang="en-US" b="1" dirty="0"/>
              <a:t>DO</a:t>
            </a:r>
            <a:r>
              <a:rPr lang="en-US" dirty="0"/>
              <a:t>:</a:t>
            </a:r>
            <a:endParaRPr lang="en-US" b="1" dirty="0"/>
          </a:p>
          <a:p>
            <a:pPr marL="173038" indent="-173038">
              <a:buFont typeface="Arial" panose="020B0604020202020204" pitchFamily="34" charset="0"/>
              <a:buChar char="•"/>
              <a:defRPr/>
            </a:pPr>
            <a:r>
              <a:rPr lang="en-US" dirty="0"/>
              <a:t>Start this section by</a:t>
            </a:r>
            <a:r>
              <a:rPr lang="en-US" baseline="0" dirty="0"/>
              <a:t> asking the participants what they believe are the key reasons to interact with the client. Elicit responses from the participants. </a:t>
            </a:r>
            <a:endParaRPr lang="en-US" dirty="0"/>
          </a:p>
          <a:p>
            <a:pPr marL="173038" indent="-173038">
              <a:buFont typeface="Arial" panose="020B0604020202020204" pitchFamily="34" charset="0"/>
              <a:buChar char="•"/>
              <a:defRPr/>
            </a:pPr>
            <a:r>
              <a:rPr lang="en-US" dirty="0"/>
              <a:t>Use the points listed</a:t>
            </a:r>
            <a:r>
              <a:rPr lang="en-US" baseline="0" dirty="0"/>
              <a:t> on the slide to further support the discussion. </a:t>
            </a:r>
          </a:p>
          <a:p>
            <a:pPr lvl="0">
              <a:defRPr/>
            </a:pPr>
            <a:endParaRPr lang="en-US" dirty="0"/>
          </a:p>
          <a:p>
            <a:r>
              <a:rPr lang="en-US" b="1" dirty="0">
                <a:sym typeface="Wingdings 3"/>
              </a:rPr>
              <a:t></a:t>
            </a:r>
            <a:r>
              <a:rPr lang="en-US" b="1" dirty="0"/>
              <a:t>Transition</a:t>
            </a:r>
            <a:r>
              <a:rPr lang="en-US" dirty="0"/>
              <a:t>:</a:t>
            </a:r>
          </a:p>
          <a:p>
            <a:r>
              <a:rPr lang="en-US" dirty="0"/>
              <a:t>Now that we’ve understand the key reasons we connect with our clients, let’s look at a simple approach to carrying out simple client interactions.</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56</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31841A82-8A7B-4949-91DB-024142132665}"/>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528744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spcAft>
                <a:spcPts val="0"/>
              </a:spcAft>
              <a:defRPr/>
            </a:pPr>
            <a:r>
              <a:rPr lang="en-US" b="1" dirty="0"/>
              <a:t>Duration</a:t>
            </a:r>
            <a:r>
              <a:rPr lang="en-US" dirty="0"/>
              <a:t>: 3 minutes</a:t>
            </a:r>
          </a:p>
          <a:p>
            <a:pPr eaLnBrk="1" fontAlgn="auto" hangingPunct="1">
              <a:spcAft>
                <a:spcPts val="0"/>
              </a:spcAft>
              <a:defRPr/>
            </a:pPr>
            <a:endParaRPr lang="en-US" dirty="0"/>
          </a:p>
          <a:p>
            <a:pPr eaLnBrk="1" fontAlgn="auto" hangingPunct="1">
              <a:spcAft>
                <a:spcPts val="0"/>
              </a:spcAft>
              <a:defRPr/>
            </a:pPr>
            <a:r>
              <a:rPr lang="en-US" b="1" dirty="0"/>
              <a:t>Facilitator Notes</a:t>
            </a:r>
            <a:r>
              <a:rPr lang="en-US" dirty="0"/>
              <a:t>: This slide comprises some of the common types of client conversations.</a:t>
            </a:r>
          </a:p>
          <a:p>
            <a:pPr lvl="0">
              <a:defRPr/>
            </a:pPr>
            <a:endParaRPr lang="en-US" dirty="0"/>
          </a:p>
          <a:p>
            <a:pPr defTabSz="914318">
              <a:buFont typeface="Wingdings"/>
              <a:buChar char="8"/>
              <a:defRPr/>
            </a:pPr>
            <a:r>
              <a:rPr lang="en-US" b="1" dirty="0"/>
              <a:t>DO</a:t>
            </a:r>
            <a:r>
              <a:rPr lang="en-US" dirty="0"/>
              <a:t>:</a:t>
            </a:r>
            <a:endParaRPr lang="en-US" b="1" dirty="0"/>
          </a:p>
          <a:p>
            <a:pPr marL="173038" indent="-173038">
              <a:buFont typeface="Arial" panose="020B0604020202020204" pitchFamily="34" charset="0"/>
              <a:buChar char="•"/>
              <a:defRPr/>
            </a:pPr>
            <a:r>
              <a:rPr lang="en-US" dirty="0"/>
              <a:t>Start this section by</a:t>
            </a:r>
            <a:r>
              <a:rPr lang="en-US" baseline="0" dirty="0"/>
              <a:t> asking the participants what they believe are the key reasons to interact with the client. Elicit responses from the participants. </a:t>
            </a:r>
            <a:endParaRPr lang="en-US" dirty="0"/>
          </a:p>
          <a:p>
            <a:pPr marL="173038" indent="-173038">
              <a:buFont typeface="Arial" panose="020B0604020202020204" pitchFamily="34" charset="0"/>
              <a:buChar char="•"/>
              <a:defRPr/>
            </a:pPr>
            <a:r>
              <a:rPr lang="en-US" dirty="0"/>
              <a:t>Use the points listed</a:t>
            </a:r>
            <a:r>
              <a:rPr lang="en-US" baseline="0" dirty="0"/>
              <a:t> on the slide to further support the discussion. </a:t>
            </a:r>
          </a:p>
          <a:p>
            <a:pPr lvl="0">
              <a:defRPr/>
            </a:pPr>
            <a:endParaRPr lang="en-US" dirty="0"/>
          </a:p>
          <a:p>
            <a:r>
              <a:rPr lang="en-US" b="1" dirty="0">
                <a:sym typeface="Wingdings 3"/>
              </a:rPr>
              <a:t></a:t>
            </a:r>
            <a:r>
              <a:rPr lang="en-US" b="1" dirty="0"/>
              <a:t>Transition</a:t>
            </a:r>
            <a:r>
              <a:rPr lang="en-US" dirty="0"/>
              <a:t>:</a:t>
            </a:r>
          </a:p>
          <a:p>
            <a:r>
              <a:rPr lang="en-US" dirty="0"/>
              <a:t>Let’s put this understanding to practice now.</a:t>
            </a:r>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57</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21BE9D0F-2762-4158-9258-79C41692C8CB}"/>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540110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spcAft>
                <a:spcPts val="0"/>
              </a:spcAft>
              <a:defRPr/>
            </a:pPr>
            <a:r>
              <a:rPr lang="en-US" b="1" dirty="0"/>
              <a:t>Duration</a:t>
            </a:r>
            <a:r>
              <a:rPr lang="en-US" dirty="0"/>
              <a:t>: 7 minutes (2 minutes for set up + 3 minutes for the role</a:t>
            </a:r>
            <a:r>
              <a:rPr lang="en-US" baseline="0" dirty="0"/>
              <a:t> </a:t>
            </a:r>
            <a:r>
              <a:rPr lang="en-US" dirty="0"/>
              <a:t>play+2 minutes to discuss)</a:t>
            </a:r>
          </a:p>
          <a:p>
            <a:pPr eaLnBrk="1" fontAlgn="auto" hangingPunct="1">
              <a:spcAft>
                <a:spcPts val="0"/>
              </a:spcAft>
              <a:defRPr/>
            </a:pPr>
            <a:endParaRPr lang="en-US" dirty="0"/>
          </a:p>
          <a:p>
            <a:pPr eaLnBrk="1" fontAlgn="auto" hangingPunct="1">
              <a:spcAft>
                <a:spcPts val="0"/>
              </a:spcAft>
              <a:defRPr/>
            </a:pPr>
            <a:r>
              <a:rPr lang="en-US" b="1" dirty="0"/>
              <a:t>Facilitator Notes</a:t>
            </a:r>
            <a:r>
              <a:rPr lang="en-US" dirty="0"/>
              <a:t>: In this activity, the participants will go through a scenario, enact it, and discuss it. The intent of this activity is to help the participants use the three techniques of powerful questioning, active listening, and paraphrasing to communicate effectively.</a:t>
            </a:r>
          </a:p>
          <a:p>
            <a:pPr lvl="0">
              <a:defRPr/>
            </a:pPr>
            <a:endParaRPr lang="en-US" dirty="0"/>
          </a:p>
          <a:p>
            <a:pPr defTabSz="914318">
              <a:buFont typeface="Wingdings"/>
              <a:buChar char="8"/>
              <a:defRPr/>
            </a:pPr>
            <a:r>
              <a:rPr lang="en-US" b="1" dirty="0"/>
              <a:t>DO</a:t>
            </a:r>
            <a:r>
              <a:rPr lang="en-US" dirty="0"/>
              <a:t>:</a:t>
            </a:r>
            <a:endParaRPr lang="en-US" b="1" dirty="0"/>
          </a:p>
          <a:p>
            <a:pPr marL="174708" indent="-174708" eaLnBrk="1" fontAlgn="auto" hangingPunct="1">
              <a:buFont typeface="Arial" panose="020B0604020202020204" pitchFamily="34" charset="0"/>
              <a:buChar char="•"/>
              <a:defRPr/>
            </a:pPr>
            <a:r>
              <a:rPr lang="en-US" dirty="0">
                <a:solidFill>
                  <a:srgbClr val="000000"/>
                </a:solidFill>
              </a:rPr>
              <a:t>Explain the scenario to the participants.</a:t>
            </a:r>
          </a:p>
          <a:p>
            <a:pPr marL="174708" indent="-174708" eaLnBrk="1" fontAlgn="auto" hangingPunct="1">
              <a:buFont typeface="Arial" panose="020B0604020202020204" pitchFamily="34" charset="0"/>
              <a:buChar char="•"/>
              <a:defRPr/>
            </a:pPr>
            <a:r>
              <a:rPr lang="en-US" dirty="0">
                <a:solidFill>
                  <a:srgbClr val="000000"/>
                </a:solidFill>
              </a:rPr>
              <a:t>Ask two participants to volunteer for the roles of Mohan and</a:t>
            </a:r>
            <a:r>
              <a:rPr lang="en-US" baseline="0" dirty="0">
                <a:solidFill>
                  <a:srgbClr val="000000"/>
                </a:solidFill>
              </a:rPr>
              <a:t> Susan</a:t>
            </a:r>
            <a:r>
              <a:rPr lang="en-US" dirty="0">
                <a:solidFill>
                  <a:srgbClr val="000000"/>
                </a:solidFill>
              </a:rPr>
              <a:t>. </a:t>
            </a:r>
          </a:p>
          <a:p>
            <a:pPr marL="174708" indent="-174708" eaLnBrk="1" fontAlgn="auto" hangingPunct="1">
              <a:buFont typeface="Arial" panose="020B0604020202020204" pitchFamily="34" charset="0"/>
              <a:buChar char="•"/>
              <a:defRPr/>
            </a:pPr>
            <a:r>
              <a:rPr lang="en-US" dirty="0">
                <a:solidFill>
                  <a:srgbClr val="000000"/>
                </a:solidFill>
              </a:rPr>
              <a:t>Provide tips to the volunteers on how to enact the scenario. Explain to the participant enacting the role of Mohan that the intent of the meeting is to use the three techniques (powerful questioning,</a:t>
            </a:r>
            <a:r>
              <a:rPr lang="en-US" baseline="0" dirty="0">
                <a:solidFill>
                  <a:srgbClr val="000000"/>
                </a:solidFill>
              </a:rPr>
              <a:t> active listening, and paraphrasing</a:t>
            </a:r>
            <a:r>
              <a:rPr lang="en-US" dirty="0">
                <a:solidFill>
                  <a:srgbClr val="000000"/>
                </a:solidFill>
              </a:rPr>
              <a:t>) to understand the client’s needs and expectations. He should be able to get the answers to all the questions that he has. The volunteer enacting the role of Susan should judge as a client whether Mohan will be able to deliver as per the requirement.</a:t>
            </a:r>
            <a:endParaRPr lang="en-US" dirty="0"/>
          </a:p>
          <a:p>
            <a:pPr marL="174708" indent="-174708" eaLnBrk="1" fontAlgn="auto" hangingPunct="1">
              <a:buFont typeface="Arial" panose="020B0604020202020204" pitchFamily="34" charset="0"/>
              <a:buChar char="•"/>
              <a:defRPr/>
            </a:pPr>
            <a:r>
              <a:rPr lang="en-US" dirty="0">
                <a:solidFill>
                  <a:srgbClr val="000000"/>
                </a:solidFill>
              </a:rPr>
              <a:t>Ask the remaining participants to carefully observe the role play and note their observations in their notepads.</a:t>
            </a:r>
          </a:p>
          <a:p>
            <a:pPr marL="174708" indent="-174708" eaLnBrk="1" fontAlgn="auto" hangingPunct="1">
              <a:buFont typeface="Arial" panose="020B0604020202020204" pitchFamily="34" charset="0"/>
              <a:buChar char="•"/>
              <a:defRPr/>
            </a:pPr>
            <a:r>
              <a:rPr lang="en-US" dirty="0">
                <a:solidFill>
                  <a:srgbClr val="000000"/>
                </a:solidFill>
              </a:rPr>
              <a:t>After the role play, ask the participants to respond to the questions in the green box.</a:t>
            </a:r>
          </a:p>
          <a:p>
            <a:pPr marL="228600">
              <a:defRPr/>
            </a:pPr>
            <a:endParaRPr lang="en-US" dirty="0"/>
          </a:p>
          <a:p>
            <a:r>
              <a:rPr lang="en-US" b="1" dirty="0">
                <a:sym typeface="Wingdings 3"/>
              </a:rPr>
              <a:t></a:t>
            </a:r>
            <a:r>
              <a:rPr lang="en-US" b="1" dirty="0"/>
              <a:t>Transition</a:t>
            </a:r>
            <a:r>
              <a:rPr lang="en-US" dirty="0"/>
              <a:t>:</a:t>
            </a:r>
          </a:p>
          <a:p>
            <a:r>
              <a:rPr lang="en-US" dirty="0"/>
              <a:t>Let us look at the key takeaways. </a:t>
            </a:r>
          </a:p>
        </p:txBody>
      </p:sp>
      <p:sp>
        <p:nvSpPr>
          <p:cNvPr id="6"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58</a:t>
            </a:fld>
            <a:endParaRPr lang="en-US" sz="900" dirty="0">
              <a:solidFill>
                <a:schemeClr val="bg1">
                  <a:lumMod val="50000"/>
                </a:schemeClr>
              </a:solidFill>
            </a:endParaRPr>
          </a:p>
        </p:txBody>
      </p:sp>
      <p:sp>
        <p:nvSpPr>
          <p:cNvPr id="7"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465271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spcAft>
                <a:spcPts val="0"/>
              </a:spcAft>
              <a:defRPr/>
            </a:pPr>
            <a:r>
              <a:rPr lang="en-US" b="1" dirty="0"/>
              <a:t>Duration</a:t>
            </a:r>
            <a:r>
              <a:rPr lang="en-US" dirty="0"/>
              <a:t>: 2 minutes</a:t>
            </a:r>
          </a:p>
          <a:p>
            <a:pPr eaLnBrk="1" fontAlgn="auto" hangingPunct="1">
              <a:spcAft>
                <a:spcPts val="0"/>
              </a:spcAft>
              <a:defRPr/>
            </a:pPr>
            <a:endParaRPr lang="en-US" dirty="0"/>
          </a:p>
          <a:p>
            <a:pPr eaLnBrk="1" fontAlgn="auto" hangingPunct="1">
              <a:spcAft>
                <a:spcPts val="0"/>
              </a:spcAft>
              <a:defRPr/>
            </a:pPr>
            <a:r>
              <a:rPr lang="en-US" b="1" dirty="0"/>
              <a:t>Facilitator Notes</a:t>
            </a:r>
            <a:r>
              <a:rPr lang="en-US" dirty="0"/>
              <a:t>: Use this slide to highlight the key takeaways from the role play.</a:t>
            </a:r>
          </a:p>
          <a:p>
            <a:pPr lvl="0">
              <a:defRPr/>
            </a:pPr>
            <a:endParaRPr lang="en-US" dirty="0"/>
          </a:p>
          <a:p>
            <a:pPr defTabSz="914318">
              <a:buFont typeface="Wingdings"/>
              <a:buChar char="8"/>
              <a:defRPr/>
            </a:pPr>
            <a:r>
              <a:rPr lang="en-US" b="1" dirty="0"/>
              <a:t>DO</a:t>
            </a:r>
            <a:r>
              <a:rPr lang="en-US" dirty="0"/>
              <a:t>:</a:t>
            </a:r>
            <a:endParaRPr lang="en-US" b="1" dirty="0"/>
          </a:p>
          <a:p>
            <a:r>
              <a:rPr lang="en-US" dirty="0"/>
              <a:t>Share content of the slides one after the other. </a:t>
            </a:r>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59</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1123839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57200" y="2955472"/>
            <a:ext cx="5943600" cy="5729741"/>
          </a:xfrm>
        </p:spPr>
        <p:txBody>
          <a:bodyPr/>
          <a:lstStyle/>
          <a:p>
            <a:pPr eaLnBrk="1" fontAlgn="auto" hangingPunct="1">
              <a:defRPr/>
            </a:pPr>
            <a:r>
              <a:rPr lang="en-US" i="1" dirty="0"/>
              <a:t>Continued from previous page</a:t>
            </a:r>
          </a:p>
          <a:p>
            <a:pPr eaLnBrk="1" fontAlgn="auto" hangingPunct="1">
              <a:defRPr/>
            </a:pPr>
            <a:endParaRPr lang="en-US" i="1" dirty="0"/>
          </a:p>
          <a:p>
            <a:pPr marL="174708" lvl="0" indent="-174708">
              <a:buFont typeface="Arial" panose="020B0604020202020204" pitchFamily="34" charset="0"/>
              <a:buChar char="•"/>
              <a:defRPr/>
            </a:pPr>
            <a:r>
              <a:rPr lang="en-US" dirty="0"/>
              <a:t>The quote speaks of the illusion that communication has occurred, but in actuality, it has not. Both people think they understand what has been passed between them, but the ideas they have are not the same. This is where the illusion of communication can be most damaging.</a:t>
            </a:r>
          </a:p>
          <a:p>
            <a:pPr marL="171450" indent="-171450">
              <a:buFont typeface="Arial" panose="020B0604020202020204" pitchFamily="34" charset="0"/>
              <a:buChar char="•"/>
            </a:pPr>
            <a:r>
              <a:rPr lang="en-US" dirty="0">
                <a:ea typeface="Batang"/>
                <a:cs typeface="Times New Roman" panose="02020603050405020304" pitchFamily="18" charset="0"/>
              </a:rPr>
              <a:t>Communication is about behavior. So, working on your communication is about changing behavior. And the best way to learn that is by doing, practicing, </a:t>
            </a:r>
            <a:r>
              <a:rPr lang="en-US" dirty="0"/>
              <a:t>discussing</a:t>
            </a:r>
            <a:r>
              <a:rPr lang="en-US" dirty="0">
                <a:ea typeface="Batang"/>
                <a:cs typeface="Times New Roman" panose="02020603050405020304" pitchFamily="18" charset="0"/>
              </a:rPr>
              <a:t>, experiencing, reflecting. </a:t>
            </a:r>
            <a:endParaRPr lang="en-US" b="1" dirty="0"/>
          </a:p>
          <a:p>
            <a:pPr marL="171450" indent="-171450">
              <a:buFont typeface="Arial" panose="020B0604020202020204" pitchFamily="34" charset="0"/>
              <a:buChar char="•"/>
            </a:pPr>
            <a:r>
              <a:rPr lang="en-US" dirty="0">
                <a:ea typeface="Batang"/>
                <a:cs typeface="Times New Roman" panose="02020603050405020304" pitchFamily="18" charset="0"/>
              </a:rPr>
              <a:t>What that means for each one of you is that over the next two days you are going to be “practicing” most of the time, coupled with a little bit of “watching” and “listening”. The amount of learning you will get out of this course depends on how you reflect on the “practice” you get throughout the workshop.</a:t>
            </a:r>
          </a:p>
          <a:p>
            <a:pPr marL="171450" indent="-171450">
              <a:buFont typeface="Arial" panose="020B0604020202020204" pitchFamily="34" charset="0"/>
              <a:buChar char="•"/>
            </a:pPr>
            <a:r>
              <a:rPr lang="en-US" dirty="0">
                <a:ea typeface="Batang"/>
                <a:cs typeface="Times New Roman" panose="02020603050405020304" pitchFamily="18" charset="0"/>
              </a:rPr>
              <a:t>What are your problems in communication that you wish to address in this course? What do you want to achieve? (Facilitator to list responses on the flipchart or on one side of the wipe board)</a:t>
            </a:r>
          </a:p>
          <a:p>
            <a:pPr lvl="0"/>
            <a:endParaRPr lang="en-US" b="1" dirty="0">
              <a:solidFill>
                <a:prstClr val="black"/>
              </a:solidFill>
              <a:sym typeface="Wingdings 3"/>
            </a:endParaRPr>
          </a:p>
          <a:p>
            <a:pPr lvl="0"/>
            <a:r>
              <a:rPr lang="en-US" b="1" dirty="0">
                <a:solidFill>
                  <a:prstClr val="black"/>
                </a:solidFill>
                <a:sym typeface="Wingdings 3"/>
              </a:rPr>
              <a:t></a:t>
            </a:r>
            <a:r>
              <a:rPr lang="en-US" b="1" dirty="0">
                <a:solidFill>
                  <a:prstClr val="black"/>
                </a:solidFill>
              </a:rPr>
              <a:t>Transition</a:t>
            </a:r>
            <a:r>
              <a:rPr lang="en-US" dirty="0">
                <a:solidFill>
                  <a:prstClr val="black"/>
                </a:solidFill>
              </a:rPr>
              <a:t>:</a:t>
            </a:r>
          </a:p>
          <a:p>
            <a:pPr lvl="0"/>
            <a:r>
              <a:rPr lang="en-US" dirty="0">
                <a:solidFill>
                  <a:prstClr val="black"/>
                </a:solidFill>
              </a:rPr>
              <a:t>Thank you. Let us take a look at what we will be covering in the next two days.</a:t>
            </a:r>
          </a:p>
          <a:p>
            <a:pPr marL="171450" indent="-171450">
              <a:buFont typeface="Arial" panose="020B0604020202020204" pitchFamily="34" charset="0"/>
              <a:buChar char="•"/>
            </a:pPr>
            <a:endParaRPr lang="en-US" dirty="0">
              <a:ea typeface="Batang"/>
              <a:cs typeface="Times New Roman" panose="02020603050405020304" pitchFamily="18" charset="0"/>
            </a:endParaRPr>
          </a:p>
        </p:txBody>
      </p:sp>
      <p:sp>
        <p:nvSpPr>
          <p:cNvPr id="10"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6</a:t>
            </a:fld>
            <a:endParaRPr lang="en-US" sz="900" dirty="0">
              <a:solidFill>
                <a:schemeClr val="bg1">
                  <a:lumMod val="50000"/>
                </a:schemeClr>
              </a:solidFill>
            </a:endParaRPr>
          </a:p>
        </p:txBody>
      </p:sp>
      <p:sp>
        <p:nvSpPr>
          <p:cNvPr id="11"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924500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a:defRPr/>
            </a:pPr>
            <a:r>
              <a:rPr lang="en-US" b="1" dirty="0"/>
              <a:t>Duration: </a:t>
            </a:r>
            <a:r>
              <a:rPr lang="en-US" dirty="0"/>
              <a:t>2 minutes</a:t>
            </a:r>
          </a:p>
          <a:p>
            <a:pPr>
              <a:spcAft>
                <a:spcPts val="0"/>
              </a:spcAft>
              <a:defRPr/>
            </a:pPr>
            <a:endParaRPr lang="en-US" dirty="0"/>
          </a:p>
          <a:p>
            <a:pPr>
              <a:defRPr/>
            </a:pPr>
            <a:r>
              <a:rPr lang="en-US" b="1" dirty="0"/>
              <a:t>Facilitator Notes:</a:t>
            </a:r>
            <a:r>
              <a:rPr lang="en-US" dirty="0"/>
              <a:t> This slide explains the common challenges faced when conversing with clients.</a:t>
            </a:r>
          </a:p>
          <a:p>
            <a:pPr lvl="0">
              <a:defRPr/>
            </a:pPr>
            <a:endParaRPr lang="en-US" dirty="0"/>
          </a:p>
          <a:p>
            <a:pPr defTabSz="914318">
              <a:buFont typeface="Wingdings"/>
              <a:buChar char="8"/>
              <a:defRPr/>
            </a:pPr>
            <a:r>
              <a:rPr lang="en-US" b="1" dirty="0"/>
              <a:t>DO</a:t>
            </a:r>
            <a:r>
              <a:rPr lang="en-US" dirty="0"/>
              <a:t>:</a:t>
            </a:r>
            <a:endParaRPr lang="en-US" b="1" dirty="0"/>
          </a:p>
          <a:p>
            <a:pPr marL="171450" indent="-171450">
              <a:buFont typeface="Arial" panose="020B0604020202020204" pitchFamily="34" charset="0"/>
              <a:buChar char="•"/>
              <a:defRPr/>
            </a:pPr>
            <a:r>
              <a:rPr lang="en-US" dirty="0"/>
              <a:t>Ask the participants to respond to the question presented on the slide. </a:t>
            </a:r>
          </a:p>
          <a:p>
            <a:pPr marL="171450" indent="-171450">
              <a:buFont typeface="Arial" panose="020B0604020202020204" pitchFamily="34" charset="0"/>
              <a:buChar char="•"/>
              <a:defRPr/>
            </a:pPr>
            <a:r>
              <a:rPr lang="en-US" dirty="0"/>
              <a:t>After receiving a few responses, reveal the content.</a:t>
            </a:r>
          </a:p>
          <a:p>
            <a:endParaRPr lang="en-IN" dirty="0">
              <a:solidFill>
                <a:prstClr val="black"/>
              </a:solidFill>
            </a:endParaRPr>
          </a:p>
          <a:p>
            <a:pPr marL="117475" indent="-117475">
              <a:buSzPct val="180000"/>
              <a:buBlip>
                <a:blip r:embed="rId3"/>
              </a:buBlip>
            </a:pPr>
            <a:r>
              <a:rPr lang="en-IN" b="1" dirty="0">
                <a:solidFill>
                  <a:prstClr val="black"/>
                </a:solidFill>
              </a:rPr>
              <a:t>In a Virtual Session</a:t>
            </a:r>
            <a:r>
              <a:rPr lang="en-IN" dirty="0">
                <a:solidFill>
                  <a:prstClr val="black"/>
                </a:solidFill>
              </a:rPr>
              <a:t>:</a:t>
            </a:r>
            <a:endParaRPr lang="en-IN" b="1" dirty="0">
              <a:solidFill>
                <a:prstClr val="black"/>
              </a:solidFill>
            </a:endParaRPr>
          </a:p>
          <a:p>
            <a:pPr>
              <a:defRPr/>
            </a:pPr>
            <a:r>
              <a:rPr lang="en-US" dirty="0"/>
              <a:t>Ask the participants to unmute themselves and share their responses.</a:t>
            </a:r>
          </a:p>
          <a:p>
            <a:pPr lvl="0">
              <a:defRPr/>
            </a:pPr>
            <a:endParaRPr lang="en-US" dirty="0"/>
          </a:p>
          <a:p>
            <a:pPr>
              <a:spcAft>
                <a:spcPts val="0"/>
              </a:spcAft>
              <a:buFont typeface="Webdings"/>
              <a:buChar char=""/>
            </a:pPr>
            <a:r>
              <a:rPr lang="en-US" b="1" dirty="0"/>
              <a:t> Explain</a:t>
            </a:r>
            <a:r>
              <a:rPr lang="en-US" dirty="0"/>
              <a:t>:</a:t>
            </a:r>
            <a:endParaRPr lang="en-GB" dirty="0"/>
          </a:p>
          <a:p>
            <a:pPr marL="171450" lvl="0" indent="-171450">
              <a:buFont typeface="Arial" panose="020B0604020202020204" pitchFamily="34" charset="0"/>
              <a:buChar char="•"/>
              <a:defRPr/>
            </a:pPr>
            <a:r>
              <a:rPr lang="en-US" dirty="0"/>
              <a:t>Difficult client conversations are situations that we always try to avoid. </a:t>
            </a:r>
          </a:p>
          <a:p>
            <a:pPr marL="171450" lvl="0" indent="-171450">
              <a:buFont typeface="Arial" panose="020B0604020202020204" pitchFamily="34" charset="0"/>
              <a:buChar char="•"/>
              <a:defRPr/>
            </a:pPr>
            <a:r>
              <a:rPr lang="en-US" dirty="0"/>
              <a:t>Some of the difficult client conversations can revolve around your performance, missing deadlines, or issues that occurred due to miscommunication. </a:t>
            </a:r>
          </a:p>
          <a:p>
            <a:pPr marL="171450" lvl="0" indent="-171450">
              <a:buFont typeface="Arial" panose="020B0604020202020204" pitchFamily="34" charset="0"/>
              <a:buChar char="•"/>
              <a:defRPr/>
            </a:pPr>
            <a:r>
              <a:rPr lang="en-US" dirty="0"/>
              <a:t>Other examples of difficult client conversations are:</a:t>
            </a:r>
          </a:p>
          <a:p>
            <a:pPr marL="342900" lvl="0" indent="-171450">
              <a:buFontTx/>
              <a:buChar char="-"/>
              <a:defRPr/>
            </a:pPr>
            <a:r>
              <a:rPr lang="en-US" dirty="0"/>
              <a:t>When you have to say ‘</a:t>
            </a:r>
            <a:r>
              <a:rPr lang="en-US" i="1" dirty="0"/>
              <a:t>No</a:t>
            </a:r>
            <a:r>
              <a:rPr lang="en-US" dirty="0"/>
              <a:t>’ to some demand made by the client</a:t>
            </a:r>
          </a:p>
          <a:p>
            <a:pPr marL="342900" lvl="0" indent="-171450">
              <a:buFontTx/>
              <a:buChar char="-"/>
              <a:defRPr/>
            </a:pPr>
            <a:r>
              <a:rPr lang="en-US" dirty="0"/>
              <a:t>When you have to highlight issues or risks</a:t>
            </a:r>
          </a:p>
          <a:p>
            <a:pPr marL="342900" lvl="0" indent="-171450">
              <a:buFontTx/>
              <a:buChar char="-"/>
              <a:defRPr/>
            </a:pPr>
            <a:r>
              <a:rPr lang="en-US" dirty="0"/>
              <a:t>When you have to point out the client’s slipups</a:t>
            </a:r>
          </a:p>
          <a:p>
            <a:pPr marL="342900" lvl="0" indent="-171450">
              <a:buFontTx/>
              <a:buChar char="-"/>
              <a:defRPr/>
            </a:pPr>
            <a:r>
              <a:rPr lang="en-US" dirty="0"/>
              <a:t>When you have to follow-up on an actionable from the client’s side</a:t>
            </a:r>
          </a:p>
          <a:p>
            <a:pPr marL="171450" lvl="0" indent="-171450">
              <a:buFont typeface="Arial" panose="020B0604020202020204" pitchFamily="34" charset="0"/>
              <a:buChar char="•"/>
              <a:defRPr/>
            </a:pPr>
            <a:r>
              <a:rPr lang="en-US" dirty="0"/>
              <a:t>None of us prefer to have a difficult conversation. A difficult client conversation is usually preceded by anxiety, fear, and distress.</a:t>
            </a:r>
          </a:p>
          <a:p>
            <a:pPr marL="171450" lvl="0" indent="-171450">
              <a:buFont typeface="Arial" panose="020B0604020202020204" pitchFamily="34" charset="0"/>
              <a:buChar char="•"/>
              <a:defRPr/>
            </a:pPr>
            <a:r>
              <a:rPr lang="en-US" dirty="0"/>
              <a:t>However, rather than avoiding it, it is best to face the difficult situation and resolve it with the client. </a:t>
            </a:r>
          </a:p>
          <a:p>
            <a:pPr>
              <a:spcAft>
                <a:spcPts val="0"/>
              </a:spcAft>
            </a:pPr>
            <a:endParaRPr lang="en-US" dirty="0"/>
          </a:p>
          <a:p>
            <a:pPr>
              <a:spcAft>
                <a:spcPts val="0"/>
              </a:spcAft>
            </a:pPr>
            <a:r>
              <a:rPr lang="en-US" b="1" dirty="0">
                <a:sym typeface="Wingdings 3"/>
              </a:rPr>
              <a:t></a:t>
            </a:r>
            <a:r>
              <a:rPr lang="en-US" b="1" dirty="0"/>
              <a:t>Transition</a:t>
            </a:r>
            <a:r>
              <a:rPr lang="en-US" dirty="0"/>
              <a:t>:</a:t>
            </a:r>
          </a:p>
          <a:p>
            <a:pPr>
              <a:spcAft>
                <a:spcPts val="0"/>
              </a:spcAft>
            </a:pPr>
            <a:r>
              <a:rPr lang="en-US" dirty="0"/>
              <a:t>Let’s look at how we can work on handling these difficult conversations.</a:t>
            </a:r>
            <a:endParaRPr lang="en-US" b="1"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60</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EA36B250-DCED-4235-AB16-B1CEEF889C11}"/>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31882594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a:defRPr/>
            </a:pPr>
            <a:r>
              <a:rPr lang="en-US" b="1" dirty="0"/>
              <a:t>Duration: </a:t>
            </a:r>
            <a:r>
              <a:rPr lang="en-US" dirty="0"/>
              <a:t>3 minutes</a:t>
            </a:r>
          </a:p>
          <a:p>
            <a:pPr>
              <a:spcAft>
                <a:spcPts val="0"/>
              </a:spcAft>
              <a:defRPr/>
            </a:pPr>
            <a:endParaRPr lang="en-US" dirty="0"/>
          </a:p>
          <a:p>
            <a:pPr lvl="0">
              <a:defRPr/>
            </a:pPr>
            <a:r>
              <a:rPr lang="en-US" b="1" dirty="0"/>
              <a:t>Facilitator Notes:</a:t>
            </a:r>
            <a:r>
              <a:rPr lang="en-US" dirty="0"/>
              <a:t> This slide covers some tips to handle a difficult client conversation.</a:t>
            </a:r>
          </a:p>
          <a:p>
            <a:pPr defTabSz="914318">
              <a:buFont typeface="Wingdings"/>
              <a:buChar char="8"/>
              <a:defRPr/>
            </a:pPr>
            <a:r>
              <a:rPr lang="en-US" b="1" dirty="0"/>
              <a:t>DO</a:t>
            </a:r>
            <a:r>
              <a:rPr lang="en-US" dirty="0"/>
              <a:t>:</a:t>
            </a:r>
            <a:endParaRPr lang="en-US" b="1" dirty="0"/>
          </a:p>
          <a:p>
            <a:pPr marL="171450" indent="-171450">
              <a:buFont typeface="Arial" panose="020B0604020202020204" pitchFamily="34" charset="0"/>
              <a:buChar char="•"/>
              <a:defRPr/>
            </a:pPr>
            <a:r>
              <a:rPr lang="en-US" dirty="0"/>
              <a:t>Tell the participants this is a takeaway slide from the video that they watched in the previous slide.</a:t>
            </a:r>
          </a:p>
          <a:p>
            <a:pPr marL="171450" indent="-171450">
              <a:buFont typeface="Arial" panose="020B0604020202020204" pitchFamily="34" charset="0"/>
              <a:buChar char="•"/>
              <a:defRPr/>
            </a:pPr>
            <a:r>
              <a:rPr lang="en-US" dirty="0"/>
              <a:t>Use the tips provided on the slide and explanation in the notes section to help the participants understand how to handle difficult client conversation effectively.</a:t>
            </a:r>
          </a:p>
          <a:p>
            <a:pPr lvl="0">
              <a:defRPr/>
            </a:pPr>
            <a:endParaRPr lang="en-US" dirty="0"/>
          </a:p>
          <a:p>
            <a:pPr>
              <a:spcAft>
                <a:spcPts val="0"/>
              </a:spcAft>
              <a:buFont typeface="Webdings"/>
              <a:buChar char=""/>
            </a:pPr>
            <a:r>
              <a:rPr lang="en-US" b="1" dirty="0"/>
              <a:t> Explain</a:t>
            </a:r>
            <a:r>
              <a:rPr lang="en-US" dirty="0"/>
              <a:t>:</a:t>
            </a:r>
          </a:p>
          <a:p>
            <a:pPr marL="171450" lvl="0" indent="-171450">
              <a:buFont typeface="Arial" panose="020B0604020202020204" pitchFamily="34" charset="0"/>
              <a:buChar char="•"/>
              <a:defRPr/>
            </a:pPr>
            <a:r>
              <a:rPr lang="en-US" b="1" dirty="0"/>
              <a:t>Act early and have a plan: </a:t>
            </a:r>
            <a:r>
              <a:rPr lang="en-US" dirty="0"/>
              <a:t>If you see a problem arising, tackle it and try to resolve it at the earliest.</a:t>
            </a:r>
          </a:p>
          <a:p>
            <a:pPr marL="171450" lvl="0" indent="-171450">
              <a:buFont typeface="Arial" panose="020B0604020202020204" pitchFamily="34" charset="0"/>
              <a:buChar char="•"/>
              <a:defRPr/>
            </a:pPr>
            <a:r>
              <a:rPr lang="en-US" b="1" dirty="0"/>
              <a:t>Have realistic goals: </a:t>
            </a:r>
            <a:r>
              <a:rPr lang="en-US" dirty="0"/>
              <a:t>Do not create a grand picture in front of your client, which cannot be fulfilled. Even if the client is inflexible, you need to place the reality in front of the client. You should stay focused on providing an achievable goal to your client. Spend your energy on preparation and focus on developing your specific script. </a:t>
            </a:r>
          </a:p>
          <a:p>
            <a:pPr marL="171450" lvl="0" indent="-171450">
              <a:buFont typeface="Arial" panose="020B0604020202020204" pitchFamily="34" charset="0"/>
              <a:buChar char="•"/>
              <a:defRPr/>
            </a:pPr>
            <a:r>
              <a:rPr lang="en-US" b="1" dirty="0"/>
              <a:t>Do not hesitate to give the bad news:</a:t>
            </a:r>
            <a:r>
              <a:rPr lang="en-US" dirty="0"/>
              <a:t> It is vital to show the real picture to your client, before he/she takes the expectations to an unknown level. Even if you have done a mistake or missed a deadline, it is better to keep the client informed about it at all times. This will save your relationship with the client in the long run and will help build trust.</a:t>
            </a:r>
          </a:p>
          <a:p>
            <a:pPr marL="171450" lvl="0" indent="-171450">
              <a:buFont typeface="Arial" panose="020B0604020202020204" pitchFamily="34" charset="0"/>
              <a:buChar char="•"/>
              <a:defRPr/>
            </a:pPr>
            <a:r>
              <a:rPr lang="en-US" b="1" dirty="0"/>
              <a:t>Adopt the ‘And’ stance: </a:t>
            </a:r>
            <a:r>
              <a:rPr lang="en-US" dirty="0"/>
              <a:t>Take control of the conversation by pre-empting distractions and objections by using ‘</a:t>
            </a:r>
            <a:r>
              <a:rPr lang="en-US" i="1" dirty="0"/>
              <a:t>and</a:t>
            </a:r>
            <a:r>
              <a:rPr lang="en-US" dirty="0"/>
              <a:t>’. For example, “</a:t>
            </a:r>
            <a:r>
              <a:rPr lang="en-US" i="1" dirty="0"/>
              <a:t>I know you worked all night, and I know you want to do well, and I know you just joined the company, and I know the graphics people sometimes get the data wrong, and I know I could have been clearer in my directions to you</a:t>
            </a:r>
            <a:r>
              <a:rPr lang="en-US" dirty="0"/>
              <a:t>….”</a:t>
            </a:r>
            <a:endParaRPr lang="en-US" b="1" dirty="0"/>
          </a:p>
          <a:p>
            <a:pPr marL="171450" lvl="0" indent="-171450">
              <a:buFont typeface="Arial" panose="020B0604020202020204" pitchFamily="34" charset="0"/>
              <a:buChar char="•"/>
              <a:defRPr/>
            </a:pPr>
            <a:r>
              <a:rPr lang="en-US" b="1" dirty="0"/>
              <a:t>Do not blame: </a:t>
            </a:r>
            <a:r>
              <a:rPr lang="en-US" dirty="0"/>
              <a:t>Everyone has their own reason and objective for doing or saying something. You should try to avoid the blame-game and instead focus on the solution and how to avoid errors in the future.</a:t>
            </a:r>
          </a:p>
          <a:p>
            <a:pPr algn="r">
              <a:defRPr/>
            </a:pPr>
            <a:r>
              <a:rPr lang="en-US" sz="1050" i="1" dirty="0">
                <a:sym typeface="Webdings"/>
              </a:rPr>
              <a:t>Continued on the next page.</a:t>
            </a:r>
            <a:endParaRPr lang="en-US" sz="1050" dirty="0"/>
          </a:p>
          <a:p>
            <a:pPr>
              <a:defRPr/>
            </a:pPr>
            <a:endParaRPr lang="en-US" dirty="0"/>
          </a:p>
          <a:p>
            <a:pPr lvl="0">
              <a:defRPr/>
            </a:pPr>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61</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a:solidFill>
                  <a:schemeClr val="bg1">
                    <a:lumMod val="50000"/>
                  </a:schemeClr>
                </a:solidFill>
              </a:rPr>
              <a:t>Copyright © 2017 Accenture. All rights reserved. For Accenture Internal Use Only.</a:t>
            </a:r>
            <a:endParaRPr lang="en-US" sz="900" dirty="0">
              <a:solidFill>
                <a:schemeClr val="bg1">
                  <a:lumMod val="50000"/>
                </a:schemeClr>
              </a:solidFill>
            </a:endParaRPr>
          </a:p>
        </p:txBody>
      </p:sp>
      <p:sp>
        <p:nvSpPr>
          <p:cNvPr id="6" name="Header Placeholder 8">
            <a:extLst>
              <a:ext uri="{FF2B5EF4-FFF2-40B4-BE49-F238E27FC236}">
                <a16:creationId xmlns:a16="http://schemas.microsoft.com/office/drawing/2014/main" id="{A5DC6513-EC33-4E92-96AE-DC5D727D6326}"/>
              </a:ext>
            </a:extLst>
          </p:cNvPr>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41410069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defRPr/>
            </a:pPr>
            <a:r>
              <a:rPr lang="en-US" b="1" dirty="0"/>
              <a:t>Duration: </a:t>
            </a:r>
            <a:r>
              <a:rPr lang="en-US" dirty="0"/>
              <a:t>5 minutes (2 minutes for set up + 3 minutes for the role play)</a:t>
            </a:r>
          </a:p>
          <a:p>
            <a:pPr>
              <a:spcAft>
                <a:spcPts val="0"/>
              </a:spcAft>
              <a:defRPr/>
            </a:pPr>
            <a:endParaRPr lang="en-US" dirty="0"/>
          </a:p>
          <a:p>
            <a:pPr>
              <a:defRPr/>
            </a:pPr>
            <a:r>
              <a:rPr lang="en-US" b="1" dirty="0"/>
              <a:t>Facilitator Notes:</a:t>
            </a:r>
            <a:r>
              <a:rPr lang="en-US" dirty="0"/>
              <a:t> This activity is the continuation of the previous role play in module two. It will help the participants understand that it is vital to build a good relationship with their client, in order to discuss critical situations and handle difficult conversations.</a:t>
            </a:r>
          </a:p>
          <a:p>
            <a:pPr lvl="0">
              <a:defRPr/>
            </a:pPr>
            <a:endParaRPr lang="en-US" dirty="0"/>
          </a:p>
          <a:p>
            <a:pPr defTabSz="914318">
              <a:buFont typeface="Wingdings"/>
              <a:buChar char="8"/>
              <a:defRPr/>
            </a:pPr>
            <a:r>
              <a:rPr lang="en-US" b="1" dirty="0"/>
              <a:t>DO</a:t>
            </a:r>
            <a:r>
              <a:rPr lang="en-US" dirty="0"/>
              <a:t>:</a:t>
            </a:r>
            <a:endParaRPr lang="en-US" b="1" dirty="0"/>
          </a:p>
          <a:p>
            <a:pPr marL="173038" indent="-173038">
              <a:buFont typeface="Arial" panose="020B0604020202020204" pitchFamily="34" charset="0"/>
              <a:buChar char="•"/>
              <a:defRPr/>
            </a:pPr>
            <a:r>
              <a:rPr lang="en-US" dirty="0"/>
              <a:t>Explain the scenario to the participants.</a:t>
            </a:r>
          </a:p>
          <a:p>
            <a:pPr marL="173038" indent="-173038">
              <a:buFont typeface="Arial" panose="020B0604020202020204" pitchFamily="34" charset="0"/>
              <a:buChar char="•"/>
              <a:defRPr/>
            </a:pPr>
            <a:r>
              <a:rPr lang="en-US" dirty="0"/>
              <a:t>Ask two participants from the audience to volunteer for the roles of Mohan and Susan. You can ask the same participants, as the previous role play, to volunteer.</a:t>
            </a:r>
          </a:p>
          <a:p>
            <a:pPr marL="173038" indent="-173038">
              <a:buFont typeface="Arial" panose="020B0604020202020204" pitchFamily="34" charset="0"/>
              <a:buChar char="•"/>
              <a:defRPr/>
            </a:pPr>
            <a:r>
              <a:rPr lang="en-US" dirty="0"/>
              <a:t>Provide tips to the volunteers on how to enact the scenario. Explain to the participant enacting the role of Mohan that the intent is not to be hostile to the client but resolve the issue. He has to present his issues, while not sounding aggressive. The objective of the meeting is to solve the issues as well as to retain the client relationship for future. </a:t>
            </a:r>
          </a:p>
          <a:p>
            <a:pPr marL="173038" indent="-173038">
              <a:buFont typeface="Arial" panose="020B0604020202020204" pitchFamily="34" charset="0"/>
              <a:buChar char="•"/>
              <a:defRPr/>
            </a:pPr>
            <a:r>
              <a:rPr lang="en-US" dirty="0"/>
              <a:t>Ask the remaining participants to carefully observe the role play and note their observations in their notepads</a:t>
            </a:r>
          </a:p>
          <a:p>
            <a:pPr marL="173038" indent="-173038">
              <a:buFont typeface="Arial" panose="020B0604020202020204" pitchFamily="34" charset="0"/>
              <a:buChar char="•"/>
              <a:defRPr/>
            </a:pPr>
            <a:r>
              <a:rPr lang="en-US" dirty="0">
                <a:solidFill>
                  <a:srgbClr val="000000"/>
                </a:solidFill>
              </a:rPr>
              <a:t>Once the role play is completed, discuss the questions on the slide. </a:t>
            </a:r>
          </a:p>
          <a:p>
            <a:pPr marL="171450" indent="-171450">
              <a:buFont typeface="Arial" panose="020B0604020202020204" pitchFamily="34" charset="0"/>
              <a:buChar char="•"/>
              <a:defRPr/>
            </a:pPr>
            <a:r>
              <a:rPr lang="en-US" dirty="0">
                <a:solidFill>
                  <a:srgbClr val="000000"/>
                </a:solidFill>
              </a:rPr>
              <a:t>Prompt the participants to think if Mohan did something extraordinary to handle the situation or committed a grave wrong in the way he conducted himself, which could have hampered his relationship with Susan.</a:t>
            </a:r>
          </a:p>
          <a:p>
            <a:pPr>
              <a:defRPr/>
            </a:pPr>
            <a:endParaRPr lang="en-US" dirty="0"/>
          </a:p>
          <a:p>
            <a:r>
              <a:rPr lang="en-US" b="1" dirty="0">
                <a:sym typeface="Wingdings 3"/>
              </a:rPr>
              <a:t></a:t>
            </a:r>
            <a:r>
              <a:rPr lang="en-US" b="1" dirty="0"/>
              <a:t>Transition</a:t>
            </a:r>
            <a:r>
              <a:rPr lang="en-US" dirty="0"/>
              <a:t>:</a:t>
            </a:r>
          </a:p>
          <a:p>
            <a:r>
              <a:rPr lang="en-US" dirty="0"/>
              <a:t>Lets</a:t>
            </a:r>
            <a:r>
              <a:rPr lang="en-US" baseline="0" dirty="0"/>
              <a:t> look at the key takeaways from this exercise.</a:t>
            </a:r>
            <a:endParaRPr lang="en-US" dirty="0"/>
          </a:p>
          <a:p>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62</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22226781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p:txBody>
          <a:bodyPr/>
          <a:lstStyle/>
          <a:p>
            <a:pPr eaLnBrk="1" fontAlgn="auto" hangingPunct="1">
              <a:defRPr/>
            </a:pPr>
            <a:r>
              <a:rPr lang="en-US" b="1" dirty="0"/>
              <a:t>Duration</a:t>
            </a:r>
            <a:r>
              <a:rPr lang="en-US" dirty="0"/>
              <a:t>: 3 minutes</a:t>
            </a:r>
          </a:p>
          <a:p>
            <a:pPr eaLnBrk="1" fontAlgn="auto" hangingPunct="1">
              <a:defRPr/>
            </a:pPr>
            <a:endParaRPr lang="en-US" dirty="0"/>
          </a:p>
          <a:p>
            <a:r>
              <a:rPr lang="en-US" b="1" dirty="0"/>
              <a:t>Facilitator Notes</a:t>
            </a:r>
            <a:r>
              <a:rPr lang="en-US" dirty="0"/>
              <a:t>: This slide provides the key takeaways.</a:t>
            </a:r>
          </a:p>
          <a:p>
            <a:pPr>
              <a:spcAft>
                <a:spcPts val="0"/>
              </a:spcAft>
            </a:pPr>
            <a:endParaRPr lang="en-US" dirty="0"/>
          </a:p>
          <a:p>
            <a:pPr>
              <a:spcAft>
                <a:spcPts val="0"/>
              </a:spcAft>
            </a:pPr>
            <a:r>
              <a:rPr lang="en-US" b="1" dirty="0">
                <a:sym typeface="Wingdings 3"/>
              </a:rPr>
              <a:t></a:t>
            </a:r>
            <a:r>
              <a:rPr lang="en-US" b="1" dirty="0"/>
              <a:t>Transition</a:t>
            </a:r>
            <a:r>
              <a:rPr lang="en-US" dirty="0"/>
              <a:t>:</a:t>
            </a:r>
          </a:p>
          <a:p>
            <a:pPr lvl="0">
              <a:defRPr/>
            </a:pPr>
            <a:r>
              <a:rPr lang="en-US" dirty="0"/>
              <a:t>We have reached the end of the Day 1 of our workshop.</a:t>
            </a:r>
          </a:p>
          <a:p>
            <a:pPr marL="228600" indent="-228600" algn="r">
              <a:defRPr/>
            </a:pPr>
            <a:endParaRPr lang="en-US" dirty="0"/>
          </a:p>
        </p:txBody>
      </p:sp>
      <p:sp>
        <p:nvSpPr>
          <p:cNvPr id="4" name="Slide Number Placeholder 3"/>
          <p:cNvSpPr>
            <a:spLocks noGrp="1"/>
          </p:cNvSpPr>
          <p:nvPr>
            <p:ph type="sldNum" sz="quarter" idx="10"/>
          </p:nvPr>
        </p:nvSpPr>
        <p:spPr/>
        <p:txBody>
          <a:bodyPr/>
          <a:lstStyle/>
          <a:p>
            <a:fld id="{CD5AF393-1FF3-46B8-919E-6585275A40F8}" type="slidenum">
              <a:rPr lang="en-US" sz="900" smtClean="0">
                <a:solidFill>
                  <a:schemeClr val="bg1">
                    <a:lumMod val="50000"/>
                  </a:schemeClr>
                </a:solidFill>
              </a:rPr>
              <a:pPr/>
              <a:t>63</a:t>
            </a:fld>
            <a:endParaRPr lang="en-US" sz="900" dirty="0">
              <a:solidFill>
                <a:schemeClr val="bg1">
                  <a:lumMod val="50000"/>
                </a:schemeClr>
              </a:solidFill>
            </a:endParaRPr>
          </a:p>
        </p:txBody>
      </p:sp>
      <p:sp>
        <p:nvSpPr>
          <p:cNvPr id="5" name="Footer Placeholder 4"/>
          <p:cNvSpPr>
            <a:spLocks noGrp="1"/>
          </p:cNvSpPr>
          <p:nvPr>
            <p:ph type="ftr" sz="quarter" idx="11"/>
          </p:nvPr>
        </p:nvSpPr>
        <p:spPr/>
        <p:txBody>
          <a:bodyPr/>
          <a:lstStyle/>
          <a:p>
            <a:r>
              <a:rPr lang="en-US" sz="900" dirty="0">
                <a:solidFill>
                  <a:schemeClr val="bg1">
                    <a:lumMod val="50000"/>
                  </a:schemeClr>
                </a:solidFill>
              </a:rPr>
              <a:t>Copyright © 2017 Accenture. All rights reserved. For Accenture Internal Use Only.</a:t>
            </a:r>
          </a:p>
        </p:txBody>
      </p:sp>
      <p:sp>
        <p:nvSpPr>
          <p:cNvPr id="6"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Tree>
    <p:extLst>
      <p:ext uri="{BB962C8B-B14F-4D97-AF65-F5344CB8AC3E}">
        <p14:creationId xmlns:p14="http://schemas.microsoft.com/office/powerpoint/2010/main" val="42091309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17474" cy="5754340"/>
          </a:xfrm>
        </p:spPr>
        <p:txBody>
          <a:bodyPr/>
          <a:lstStyle/>
          <a:p>
            <a:pPr eaLnBrk="1" fontAlgn="auto" hangingPunct="1">
              <a:buFont typeface="Wingdings"/>
              <a:buNone/>
              <a:defRPr/>
            </a:pPr>
            <a:r>
              <a:rPr lang="en-GB" sz="1200" b="1" dirty="0"/>
              <a:t>Duration:</a:t>
            </a:r>
            <a:r>
              <a:rPr lang="en-GB" sz="1200" b="0" dirty="0"/>
              <a:t> 2</a:t>
            </a:r>
            <a:r>
              <a:rPr lang="en-GB" sz="1200" b="0" baseline="0" dirty="0"/>
              <a:t> minutes</a:t>
            </a:r>
            <a:endParaRPr lang="en-GB" sz="1200" b="1" dirty="0"/>
          </a:p>
          <a:p>
            <a:pPr lvl="0">
              <a:defRPr/>
            </a:pPr>
            <a:endParaRPr lang="en-US" dirty="0"/>
          </a:p>
          <a:p>
            <a:pPr defTabSz="914318">
              <a:buFont typeface="Wingdings"/>
              <a:buChar char="8"/>
              <a:defRPr/>
            </a:pPr>
            <a:r>
              <a:rPr lang="en-US" b="1" dirty="0"/>
              <a:t>DO</a:t>
            </a:r>
            <a:r>
              <a:rPr lang="en-US" dirty="0"/>
              <a:t>:</a:t>
            </a:r>
            <a:endParaRPr lang="en-US" b="1" dirty="0"/>
          </a:p>
          <a:p>
            <a:pPr marL="171450" lvl="0" indent="-171450">
              <a:buFont typeface="Arial" panose="020B0604020202020204" pitchFamily="34" charset="0"/>
              <a:buChar char="•"/>
            </a:pPr>
            <a:r>
              <a:rPr lang="en-US" b="0" dirty="0">
                <a:solidFill>
                  <a:prstClr val="black"/>
                </a:solidFill>
                <a:sym typeface="Wingdings 3"/>
              </a:rPr>
              <a:t>Tell participants about tomorrow’s module Skills Practice Activity, in which they get to practice a challenging verbal communication situation, with a colleague playing their partner in the conversation, and another colleague observing and giving feedback. This is their chance to put into practice everything they have learnt today and tomorrow morning, practice a real-life situation and work on their effective communication skills.</a:t>
            </a:r>
          </a:p>
          <a:p>
            <a:pPr marL="171450" lvl="0" indent="-171450">
              <a:buFont typeface="Arial" panose="020B0604020202020204" pitchFamily="34" charset="0"/>
              <a:buChar char="•"/>
            </a:pPr>
            <a:r>
              <a:rPr lang="en-US" b="0" dirty="0">
                <a:solidFill>
                  <a:prstClr val="black"/>
                </a:solidFill>
                <a:sym typeface="Wingdings 3"/>
              </a:rPr>
              <a:t>Tell participants about tomorrow’s module Your Own Skills Practice Scenario, in which they get to practice a challenging verbal communication situation, with a colleague playing their partner in the conversation, and another colleague observing and giving feedback. This is their chance to put into practice everything they have learnt today and tomorrow morning, practice a real-life situation and work on their effective communication skills.</a:t>
            </a:r>
          </a:p>
          <a:p>
            <a:pPr marL="171450" lvl="0" indent="-171450">
              <a:buFont typeface="Arial" panose="020B0604020202020204" pitchFamily="34" charset="0"/>
              <a:buChar char="•"/>
            </a:pPr>
            <a:r>
              <a:rPr lang="en-US" b="0" dirty="0">
                <a:solidFill>
                  <a:prstClr val="black"/>
                </a:solidFill>
                <a:sym typeface="Wingdings 3"/>
              </a:rPr>
              <a:t>Participants take the time to pick a communication situation that they find challenging and wish to practice. For example, this can be:</a:t>
            </a:r>
          </a:p>
          <a:p>
            <a:pPr marL="171450" lvl="0" indent="-171450">
              <a:buFont typeface="Arial" panose="020B0604020202020204" pitchFamily="34" charset="0"/>
              <a:buChar char="•"/>
            </a:pPr>
            <a:r>
              <a:rPr lang="en-US" b="0" dirty="0">
                <a:solidFill>
                  <a:prstClr val="black"/>
                </a:solidFill>
                <a:sym typeface="Wingdings 3"/>
              </a:rPr>
              <a:t>A future communication situation that will take place soon</a:t>
            </a:r>
          </a:p>
          <a:p>
            <a:pPr marL="400050" lvl="1" indent="-171450">
              <a:buFont typeface="Symbol" panose="05050102010706020507" pitchFamily="18" charset="2"/>
              <a:buChar char="-"/>
            </a:pPr>
            <a:r>
              <a:rPr lang="en-US" dirty="0">
                <a:solidFill>
                  <a:srgbClr val="000000"/>
                </a:solidFill>
                <a:sym typeface="Wingdings 3"/>
              </a:rPr>
              <a:t>A communication situation from the past that didn’t go well and they wish to practice that particular situation for the future</a:t>
            </a:r>
          </a:p>
          <a:p>
            <a:pPr marL="400050" lvl="1" indent="-171450">
              <a:buFont typeface="Symbol" panose="05050102010706020507" pitchFamily="18" charset="2"/>
              <a:buChar char="-"/>
            </a:pPr>
            <a:r>
              <a:rPr lang="en-US" dirty="0">
                <a:solidFill>
                  <a:srgbClr val="000000"/>
                </a:solidFill>
                <a:sym typeface="Wingdings 3"/>
              </a:rPr>
              <a:t>A typical communication situation which they know is always challenging for them, perhaps related to their own personal style and dealing with styles of others</a:t>
            </a:r>
          </a:p>
          <a:p>
            <a:pPr marL="171450" lvl="0" indent="-171450">
              <a:buFont typeface="Arial" panose="020B0604020202020204" pitchFamily="34" charset="0"/>
              <a:buChar char="•"/>
            </a:pPr>
            <a:r>
              <a:rPr lang="en-US" b="0" dirty="0">
                <a:solidFill>
                  <a:prstClr val="black"/>
                </a:solidFill>
                <a:sym typeface="Wingdings 3"/>
              </a:rPr>
              <a:t>To ensure that the role play tomorrow is as helpful as possible, participants need to fill out a form in which they describe the situation:</a:t>
            </a:r>
          </a:p>
          <a:p>
            <a:pPr marL="171450" lvl="0" indent="-171450">
              <a:buFont typeface="Arial" panose="020B0604020202020204" pitchFamily="34" charset="0"/>
              <a:buChar char="•"/>
            </a:pPr>
            <a:r>
              <a:rPr lang="en-US" b="0" dirty="0">
                <a:solidFill>
                  <a:prstClr val="black"/>
                </a:solidFill>
                <a:sym typeface="Wingdings 3"/>
              </a:rPr>
              <a:t>What is the communication challenge they wish to practice</a:t>
            </a:r>
          </a:p>
          <a:p>
            <a:pPr marL="400050" lvl="1" indent="-171450">
              <a:buFont typeface="Symbol" panose="05050102010706020507" pitchFamily="18" charset="2"/>
              <a:buChar char="-"/>
            </a:pPr>
            <a:r>
              <a:rPr lang="en-US" dirty="0">
                <a:solidFill>
                  <a:srgbClr val="000000"/>
                </a:solidFill>
                <a:sym typeface="Wingdings 3"/>
              </a:rPr>
              <a:t>Background and context of the role-play situation</a:t>
            </a:r>
          </a:p>
          <a:p>
            <a:pPr marL="400050" lvl="1" indent="-171450">
              <a:buFont typeface="Symbol" panose="05050102010706020507" pitchFamily="18" charset="2"/>
              <a:buChar char="-"/>
            </a:pPr>
            <a:r>
              <a:rPr lang="en-US" dirty="0">
                <a:solidFill>
                  <a:srgbClr val="000000"/>
                </a:solidFill>
                <a:sym typeface="Wingdings 3"/>
              </a:rPr>
              <a:t>Brief instructions on how they want their role-play partner to act</a:t>
            </a:r>
          </a:p>
          <a:p>
            <a:pPr marL="400050" lvl="1" indent="-171450">
              <a:buFont typeface="Symbol" panose="05050102010706020507" pitchFamily="18" charset="2"/>
              <a:buChar char="-"/>
            </a:pPr>
            <a:r>
              <a:rPr lang="en-US" dirty="0">
                <a:solidFill>
                  <a:srgbClr val="000000"/>
                </a:solidFill>
                <a:sym typeface="Wingdings 3"/>
              </a:rPr>
              <a:t>Instructions on what they want their observer to pay attention to and provide feedback on</a:t>
            </a:r>
            <a:endParaRPr lang="en-US" dirty="0"/>
          </a:p>
          <a:p>
            <a:pPr lvl="0"/>
            <a:endParaRPr lang="en-US" dirty="0"/>
          </a:p>
          <a:p>
            <a:pPr lvl="0" algn="r"/>
            <a:r>
              <a:rPr lang="en-US" i="1" dirty="0"/>
              <a:t>Continued on next page.</a:t>
            </a:r>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64</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39980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57200" y="2955925"/>
            <a:ext cx="5969726" cy="57292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Duration:</a:t>
            </a:r>
            <a:r>
              <a:rPr lang="en-US" dirty="0"/>
              <a:t> 1 to 2 minutes</a:t>
            </a:r>
          </a:p>
          <a:p>
            <a:endParaRPr lang="en-US" dirty="0"/>
          </a:p>
          <a:p>
            <a:r>
              <a:rPr lang="en-US" b="1" dirty="0"/>
              <a:t>Facilitator Notes</a:t>
            </a:r>
            <a:r>
              <a:rPr lang="en-US" dirty="0"/>
              <a:t>: </a:t>
            </a:r>
          </a:p>
          <a:p>
            <a:pPr marL="171450" indent="-171450">
              <a:buFont typeface="Arial" panose="020B0604020202020204" pitchFamily="34" charset="0"/>
              <a:buChar char="•"/>
            </a:pPr>
            <a:r>
              <a:rPr lang="en-US" dirty="0"/>
              <a:t>Use this slide to highlight the high level course objectives for the two day workshop. You can either read it yourself or invite one of the participants to read off the slide.</a:t>
            </a:r>
          </a:p>
          <a:p>
            <a:pPr marL="171450" indent="-171450">
              <a:buFont typeface="Arial" panose="020B0604020202020204" pitchFamily="34" charset="0"/>
              <a:buChar char="•"/>
            </a:pPr>
            <a:r>
              <a:rPr lang="en-US" dirty="0"/>
              <a:t>Instruct that this is a workshop on Effective Communication skills and will be a successful workshop only if there is a two way participation through out.</a:t>
            </a:r>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7</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09787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57200" y="2955925"/>
            <a:ext cx="5969726" cy="57292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Duration:</a:t>
            </a:r>
            <a:r>
              <a:rPr lang="en-US" dirty="0"/>
              <a:t> 1 to 2 minutes</a:t>
            </a:r>
          </a:p>
          <a:p>
            <a:endParaRPr lang="en-US" dirty="0"/>
          </a:p>
          <a:p>
            <a:r>
              <a:rPr lang="en-US" b="1" dirty="0"/>
              <a:t>Facilitator Notes</a:t>
            </a:r>
            <a:r>
              <a:rPr lang="en-US" dirty="0"/>
              <a:t>: </a:t>
            </a:r>
          </a:p>
          <a:p>
            <a:pPr marL="171450" indent="-171450">
              <a:buFont typeface="Arial" panose="020B0604020202020204" pitchFamily="34" charset="0"/>
              <a:buChar char="•"/>
            </a:pPr>
            <a:r>
              <a:rPr lang="en-US" dirty="0"/>
              <a:t>Use this slide to highlight the high level course objectives for the two day workshop. You can either read it yourself or invite one of the participants to read off the slide.</a:t>
            </a:r>
          </a:p>
          <a:p>
            <a:pPr marL="171450" indent="-171450">
              <a:buFont typeface="Arial" panose="020B0604020202020204" pitchFamily="34" charset="0"/>
              <a:buChar char="•"/>
            </a:pPr>
            <a:r>
              <a:rPr lang="en-US" dirty="0"/>
              <a:t>Instruct that this is a workshop on Effective Communication skills and will be a successful workshop only if there is a two way participation through out.</a:t>
            </a:r>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7"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8</a:t>
            </a:fld>
            <a:endParaRPr lang="en-US" sz="900" dirty="0">
              <a:solidFill>
                <a:schemeClr val="bg1">
                  <a:lumMod val="50000"/>
                </a:schemeClr>
              </a:solidFill>
            </a:endParaRPr>
          </a:p>
        </p:txBody>
      </p:sp>
      <p:sp>
        <p:nvSpPr>
          <p:cNvPr id="9"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356762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89075" y="750888"/>
            <a:ext cx="3919538" cy="2205037"/>
          </a:xfrm>
        </p:spPr>
      </p:sp>
      <p:sp>
        <p:nvSpPr>
          <p:cNvPr id="3" name="Notes Placeholder 2"/>
          <p:cNvSpPr>
            <a:spLocks noGrp="1"/>
          </p:cNvSpPr>
          <p:nvPr>
            <p:ph type="body" idx="1"/>
          </p:nvPr>
        </p:nvSpPr>
        <p:spPr>
          <a:xfrm>
            <a:off x="483326" y="2955925"/>
            <a:ext cx="5943600" cy="5754340"/>
          </a:xfrm>
        </p:spPr>
        <p:txBody>
          <a:bodyPr/>
          <a:lstStyle/>
          <a:p>
            <a:r>
              <a:rPr lang="en-US" b="1" dirty="0"/>
              <a:t>Duration:</a:t>
            </a:r>
            <a:r>
              <a:rPr lang="en-US" dirty="0"/>
              <a:t> 1 or 2 minutes</a:t>
            </a:r>
          </a:p>
          <a:p>
            <a:endParaRPr lang="en-US" b="1" dirty="0"/>
          </a:p>
          <a:p>
            <a:r>
              <a:rPr lang="en-US" b="1" dirty="0"/>
              <a:t>Facilitator Notes</a:t>
            </a:r>
            <a:r>
              <a:rPr lang="en-US" dirty="0"/>
              <a:t>: Use this space to pause and check if participants have any questions based on the content covered so far. Address questions that are critical and those that will be addressed later in the course, ensure to park them some place such as a portion of your wipe/white board or a flipchart specially assigned for parking questions.</a:t>
            </a:r>
          </a:p>
          <a:p>
            <a:endParaRPr lang="en-US" dirty="0"/>
          </a:p>
          <a:p>
            <a:r>
              <a:rPr lang="en-US" b="1" dirty="0">
                <a:sym typeface="Wingdings 3"/>
              </a:rPr>
              <a:t></a:t>
            </a:r>
            <a:r>
              <a:rPr lang="en-US" b="1" dirty="0"/>
              <a:t>Transition</a:t>
            </a:r>
            <a:r>
              <a:rPr lang="en-US" dirty="0"/>
              <a:t>:</a:t>
            </a:r>
          </a:p>
          <a:p>
            <a:pPr>
              <a:defRPr/>
            </a:pPr>
            <a:r>
              <a:rPr lang="en-US" dirty="0"/>
              <a:t>So let’s get started with Module One.</a:t>
            </a:r>
          </a:p>
          <a:p>
            <a:endParaRPr lang="en-US" dirty="0"/>
          </a:p>
        </p:txBody>
      </p:sp>
      <p:sp>
        <p:nvSpPr>
          <p:cNvPr id="8" name="Header Placeholder 8"/>
          <p:cNvSpPr>
            <a:spLocks noGrp="1"/>
          </p:cNvSpPr>
          <p:nvPr>
            <p:ph type="hdr" sz="quarter"/>
          </p:nvPr>
        </p:nvSpPr>
        <p:spPr>
          <a:xfrm>
            <a:off x="1282700" y="0"/>
            <a:ext cx="4292600" cy="533400"/>
          </a:xfrm>
        </p:spPr>
        <p:txBody>
          <a:bodyPr/>
          <a:lstStyle/>
          <a:p>
            <a:r>
              <a:rPr lang="en-US" sz="1100" b="1" dirty="0">
                <a:solidFill>
                  <a:schemeClr val="bg1">
                    <a:lumMod val="50000"/>
                  </a:schemeClr>
                </a:solidFill>
              </a:rPr>
              <a:t>Effective Verbal and Written Communication (EVWC) Workshop</a:t>
            </a:r>
          </a:p>
        </p:txBody>
      </p:sp>
      <p:sp>
        <p:nvSpPr>
          <p:cNvPr id="9" name="Slide Number Placeholder 3"/>
          <p:cNvSpPr>
            <a:spLocks noGrp="1"/>
          </p:cNvSpPr>
          <p:nvPr>
            <p:ph type="sldNum" sz="quarter" idx="5"/>
          </p:nvPr>
        </p:nvSpPr>
        <p:spPr>
          <a:xfrm>
            <a:off x="3884613" y="8685213"/>
            <a:ext cx="2751318" cy="458787"/>
          </a:xfrm>
          <a:prstGeom prst="rect">
            <a:avLst/>
          </a:prstGeom>
        </p:spPr>
        <p:txBody>
          <a:bodyPr/>
          <a:lstStyle>
            <a:lvl1pPr algn="r">
              <a:defRPr/>
            </a:lvl1pPr>
          </a:lstStyle>
          <a:p>
            <a:fld id="{CD5AF393-1FF3-46B8-919E-6585275A40F8}" type="slidenum">
              <a:rPr lang="en-US" sz="900" smtClean="0">
                <a:solidFill>
                  <a:schemeClr val="bg1">
                    <a:lumMod val="50000"/>
                  </a:schemeClr>
                </a:solidFill>
              </a:rPr>
              <a:pPr/>
              <a:t>9</a:t>
            </a:fld>
            <a:endParaRPr lang="en-US" sz="900" dirty="0">
              <a:solidFill>
                <a:schemeClr val="bg1">
                  <a:lumMod val="50000"/>
                </a:schemeClr>
              </a:solidFill>
            </a:endParaRPr>
          </a:p>
        </p:txBody>
      </p:sp>
      <p:sp>
        <p:nvSpPr>
          <p:cNvPr id="10" name="Footer Placeholder 4"/>
          <p:cNvSpPr>
            <a:spLocks noGrp="1"/>
          </p:cNvSpPr>
          <p:nvPr>
            <p:ph type="ftr" sz="quarter" idx="4"/>
          </p:nvPr>
        </p:nvSpPr>
        <p:spPr>
          <a:xfrm>
            <a:off x="91439" y="8685213"/>
            <a:ext cx="4036423" cy="458787"/>
          </a:xfrm>
          <a:prstGeom prst="rect">
            <a:avLst/>
          </a:prstGeom>
        </p:spPr>
        <p:txBody>
          <a:bodyPr/>
          <a:lstStyle/>
          <a:p>
            <a:r>
              <a:rPr lang="en-US" sz="900" dirty="0">
                <a:solidFill>
                  <a:schemeClr val="bg1">
                    <a:lumMod val="50000"/>
                  </a:schemeClr>
                </a:solidFill>
              </a:rPr>
              <a:t>Copyright © 2017 Accenture. All rights reserved. For Accenture Internal Use Only.</a:t>
            </a:r>
          </a:p>
        </p:txBody>
      </p:sp>
    </p:spTree>
    <p:extLst>
      <p:ext uri="{BB962C8B-B14F-4D97-AF65-F5344CB8AC3E}">
        <p14:creationId xmlns:p14="http://schemas.microsoft.com/office/powerpoint/2010/main" val="138293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 Id="rId5" Type="http://schemas.openxmlformats.org/officeDocument/2006/relationships/image" Target="../media/image42.emf"/><Relationship Id="rId4" Type="http://schemas.openxmlformats.org/officeDocument/2006/relationships/image" Target="../media/image4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153175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9612032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33668903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171324672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91354516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6816915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4604941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2572397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11560766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15010166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Master: Dar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flipH="1">
            <a:off x="-1" y="0"/>
            <a:ext cx="12192001" cy="6858000"/>
          </a:xfrm>
          <a:prstGeom prst="rect">
            <a:avLst/>
          </a:prstGeom>
        </p:spPr>
      </p:pic>
      <p:sp>
        <p:nvSpPr>
          <p:cNvPr id="5" name="Rectangle 4"/>
          <p:cNvSpPr/>
          <p:nvPr userDrawn="1"/>
        </p:nvSpPr>
        <p:spPr>
          <a:xfrm>
            <a:off x="0" y="0"/>
            <a:ext cx="12192000" cy="687536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p:cNvSpPr/>
          <p:nvPr userDrawn="1"/>
        </p:nvSpPr>
        <p:spPr>
          <a:xfrm>
            <a:off x="0" y="0"/>
            <a:ext cx="12192000" cy="6874924"/>
          </a:xfrm>
          <a:prstGeom prst="rect">
            <a:avLst/>
          </a:prstGeom>
          <a:gradFill>
            <a:gsLst>
              <a:gs pos="0">
                <a:schemeClr val="bg1">
                  <a:alpha val="48000"/>
                  <a:lumMod val="20000"/>
                  <a:lumOff val="80000"/>
                </a:schemeClr>
              </a:gs>
              <a:gs pos="100000">
                <a:schemeClr val="bg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ctrTitle" hasCustomPrompt="1"/>
          </p:nvPr>
        </p:nvSpPr>
        <p:spPr>
          <a:xfrm>
            <a:off x="381000" y="457200"/>
            <a:ext cx="11420855" cy="1984248"/>
          </a:xfrm>
        </p:spPr>
        <p:txBody>
          <a:bodyPr lIns="0" tIns="0" rIns="0" bIns="0" anchor="t" anchorCtr="0">
            <a:noAutofit/>
          </a:bodyPr>
          <a:lstStyle>
            <a:lvl1pPr algn="l">
              <a:lnSpc>
                <a:spcPct val="80000"/>
              </a:lnSpc>
              <a:defRPr sz="5400">
                <a:solidFill>
                  <a:schemeClr val="tx1"/>
                </a:solidFill>
              </a:defRPr>
            </a:lvl1pPr>
          </a:lstStyle>
          <a:p>
            <a:r>
              <a:rPr lang="en-US" dirty="0"/>
              <a:t>Click to edit title</a:t>
            </a:r>
          </a:p>
        </p:txBody>
      </p:sp>
      <p:sp>
        <p:nvSpPr>
          <p:cNvPr id="4" name="Text Placeholder 3"/>
          <p:cNvSpPr>
            <a:spLocks noGrp="1"/>
          </p:cNvSpPr>
          <p:nvPr>
            <p:ph type="body" sz="quarter" idx="10" hasCustomPrompt="1"/>
          </p:nvPr>
        </p:nvSpPr>
        <p:spPr>
          <a:xfrm>
            <a:off x="380999" y="2587625"/>
            <a:ext cx="11420577" cy="549275"/>
          </a:xfrm>
        </p:spPr>
        <p:txBody>
          <a:bodyPr lIns="0" tIns="0" rIns="0" bIns="0">
            <a:normAutofit/>
          </a:bodyPr>
          <a:lstStyle>
            <a:lvl1pPr algn="l">
              <a:defRPr sz="2800" b="1" cap="all" baseline="0">
                <a:latin typeface="+mj-lt"/>
              </a:defRPr>
            </a:lvl1pPr>
          </a:lstStyle>
          <a:p>
            <a:pPr lvl="0"/>
            <a:r>
              <a:rPr lang="en-US" dirty="0"/>
              <a:t>Click to edit subtitle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36864" y="456762"/>
            <a:ext cx="3319100" cy="578475"/>
          </a:xfrm>
          <a:prstGeom prst="rect">
            <a:avLst/>
          </a:prstGeom>
        </p:spPr>
      </p:pic>
    </p:spTree>
    <p:extLst>
      <p:ext uri="{BB962C8B-B14F-4D97-AF65-F5344CB8AC3E}">
        <p14:creationId xmlns:p14="http://schemas.microsoft.com/office/powerpoint/2010/main" val="4055032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381000" y="1014986"/>
            <a:ext cx="11430000" cy="395908"/>
          </a:xfrm>
          <a:prstGeom prst="rect">
            <a:avLst/>
          </a:prstGeom>
        </p:spPr>
        <p:txBody>
          <a:bodyPr lIns="0">
            <a:noAutofit/>
          </a:bodyPr>
          <a:lstStyle>
            <a:lvl1pPr marL="0" indent="0">
              <a:spcBef>
                <a:spcPts val="0"/>
              </a:spcBef>
              <a:buNone/>
              <a:defRPr sz="2000" b="1">
                <a:solidFill>
                  <a:schemeClr val="accent5">
                    <a:lumMod val="7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381000" y="1410894"/>
            <a:ext cx="11430000" cy="5053914"/>
          </a:xfrm>
        </p:spPr>
        <p:txBody>
          <a:bodyPr/>
          <a:lstStyle>
            <a:lvl1pPr marL="0" indent="0">
              <a:defRPr b="0">
                <a:solidFill>
                  <a:schemeClr val="tx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381000" y="2"/>
            <a:ext cx="11430000" cy="1014984"/>
          </a:xfrm>
        </p:spPr>
        <p:txBody>
          <a:bodyPr/>
          <a:lstStyle/>
          <a:p>
            <a:r>
              <a:rPr lang="en-US" dirty="0"/>
              <a:t>Click to edit Master title style</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9"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392077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9825935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a:xfrm>
            <a:off x="381000" y="0"/>
            <a:ext cx="11430000" cy="1014984"/>
          </a:xfrm>
        </p:spPr>
        <p:txBody>
          <a:bodyPr/>
          <a:lstStyle/>
          <a:p>
            <a:r>
              <a:rPr lang="en-US" dirty="0"/>
              <a:t>Click to edit Master title style</a:t>
            </a:r>
            <a:endParaRPr lang="en-AU" dirty="0"/>
          </a:p>
        </p:txBody>
      </p:sp>
      <p:sp>
        <p:nvSpPr>
          <p:cNvPr id="10" name="Content Placeholder 9"/>
          <p:cNvSpPr>
            <a:spLocks noGrp="1"/>
          </p:cNvSpPr>
          <p:nvPr>
            <p:ph sz="quarter" idx="14"/>
          </p:nvPr>
        </p:nvSpPr>
        <p:spPr>
          <a:xfrm>
            <a:off x="381000" y="1014984"/>
            <a:ext cx="11430000" cy="5376672"/>
          </a:xfrm>
        </p:spPr>
        <p:txBody>
          <a:bodyPr/>
          <a:lstStyle>
            <a:lvl1pPr marL="0" indent="0">
              <a:defRPr>
                <a:solidFill>
                  <a:schemeClr val="tx1"/>
                </a:solidFill>
                <a:latin typeface="+mn-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633048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1"/>
            <a:ext cx="11430000" cy="1014983"/>
          </a:xfrm>
        </p:spPr>
        <p:txBody>
          <a:bodyPr/>
          <a:lstStyle/>
          <a:p>
            <a:r>
              <a:rPr lang="en-US" dirty="0"/>
              <a:t>Click to edit Master title style</a:t>
            </a:r>
            <a:endParaRPr lang="en-AU" dirty="0"/>
          </a:p>
        </p:txBody>
      </p:sp>
      <p:sp>
        <p:nvSpPr>
          <p:cNvPr id="6" name="Text Placeholder 16"/>
          <p:cNvSpPr>
            <a:spLocks noGrp="1"/>
          </p:cNvSpPr>
          <p:nvPr>
            <p:ph type="body" sz="quarter" idx="10"/>
          </p:nvPr>
        </p:nvSpPr>
        <p:spPr>
          <a:xfrm>
            <a:off x="381000" y="1014984"/>
            <a:ext cx="11430000" cy="395908"/>
          </a:xfrm>
          <a:prstGeom prst="rect">
            <a:avLst/>
          </a:prstGeom>
        </p:spPr>
        <p:txBody>
          <a:bodyPr lIns="0">
            <a:noAutofit/>
          </a:bodyPr>
          <a:lstStyle>
            <a:lvl1pPr marL="0" indent="0">
              <a:spcBef>
                <a:spcPts val="0"/>
              </a:spcBef>
              <a:buNone/>
              <a:defRPr sz="2000" b="1">
                <a:solidFill>
                  <a:schemeClr val="accent5">
                    <a:lumMod val="75000"/>
                  </a:schemeClr>
                </a:solidFill>
                <a:latin typeface="+mn-lt"/>
              </a:defRPr>
            </a:lvl1pPr>
            <a:lvl2pPr>
              <a:defRPr sz="3499"/>
            </a:lvl2pPr>
            <a:lvl3pPr>
              <a:defRPr sz="3199"/>
            </a:lvl3pPr>
            <a:lvl4pPr>
              <a:defRPr sz="2899"/>
            </a:lvl4pPr>
            <a:lvl5pPr>
              <a:defRPr sz="2699"/>
            </a:lvl5pPr>
          </a:lstStyle>
          <a:p>
            <a:pPr lvl="0"/>
            <a:r>
              <a:rPr lang="en-US" dirty="0"/>
              <a:t>Click to edit Master text styles</a:t>
            </a:r>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33793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11430000" cy="1014984"/>
          </a:xfrm>
        </p:spPr>
        <p:txBody>
          <a:bodyPr/>
          <a:lstStyle>
            <a:lvl1pPr>
              <a:lnSpc>
                <a:spcPct val="70000"/>
              </a:lnSpc>
              <a:defRPr/>
            </a:lvl1pPr>
          </a:lstStyle>
          <a:p>
            <a:r>
              <a:rPr lang="en-US"/>
              <a:t>Click to edit Master title style</a:t>
            </a:r>
            <a:endParaRPr lang="en-AU"/>
          </a:p>
        </p:txBody>
      </p:sp>
      <p:sp>
        <p:nvSpPr>
          <p:cNvPr id="7"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8"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25950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233362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4" y="-1"/>
            <a:ext cx="12196574" cy="6860573"/>
          </a:xfrm>
          <a:prstGeom prst="rect">
            <a:avLst/>
          </a:prstGeom>
        </p:spPr>
      </p:pic>
      <p:sp>
        <p:nvSpPr>
          <p:cNvPr id="6" name="Rectangle 5"/>
          <p:cNvSpPr/>
          <p:nvPr userDrawn="1"/>
        </p:nvSpPr>
        <p:spPr>
          <a:xfrm>
            <a:off x="-4574" y="-1"/>
            <a:ext cx="12196574" cy="4818889"/>
          </a:xfrm>
          <a:prstGeom prst="rect">
            <a:avLst/>
          </a:prstGeom>
          <a:gradFill>
            <a:gsLst>
              <a:gs pos="0">
                <a:schemeClr val="bg1">
                  <a:alpha val="0"/>
                </a:schemeClr>
              </a:gs>
              <a:gs pos="100000">
                <a:schemeClr val="tx1">
                  <a:alpha val="57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6434806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descr="Stocksy_txp98a5733alqH100_Large_575304.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56" y="0"/>
            <a:ext cx="12203456" cy="6859589"/>
          </a:xfrm>
          <a:prstGeom prst="rect">
            <a:avLst/>
          </a:prstGeom>
        </p:spPr>
      </p:pic>
      <p:sp>
        <p:nvSpPr>
          <p:cNvPr id="6" name="Rectangle 5"/>
          <p:cNvSpPr/>
          <p:nvPr userDrawn="1"/>
        </p:nvSpPr>
        <p:spPr>
          <a:xfrm>
            <a:off x="-11456" y="-1274"/>
            <a:ext cx="12203456" cy="6859589"/>
          </a:xfrm>
          <a:prstGeom prst="rect">
            <a:avLst/>
          </a:prstGeom>
          <a:gradFill>
            <a:gsLst>
              <a:gs pos="0">
                <a:schemeClr val="accent5">
                  <a:alpha val="76000"/>
                  <a:lumMod val="88000"/>
                </a:schemeClr>
              </a:gs>
              <a:gs pos="100000">
                <a:schemeClr val="accent4">
                  <a:alpha val="74000"/>
                  <a:lumMod val="62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solidFill>
                <a:latin typeface="+mn-lt"/>
              </a:defRPr>
            </a:lvl1pPr>
          </a:lstStyle>
          <a:p>
            <a:r>
              <a:rPr lang="en-US" dirty="0"/>
              <a:t>Copyright © 2017 Accenture  All rights reserved.</a:t>
            </a:r>
          </a:p>
        </p:txBody>
      </p:sp>
      <p:sp>
        <p:nvSpPr>
          <p:cNvPr id="7"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070516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382"/>
            <a:ext cx="12192000" cy="6871081"/>
          </a:xfrm>
          <a:prstGeom prst="rect">
            <a:avLst/>
          </a:prstGeom>
        </p:spPr>
      </p:pic>
      <p:sp>
        <p:nvSpPr>
          <p:cNvPr id="2" name="Title 1"/>
          <p:cNvSpPr>
            <a:spLocks noGrp="1"/>
          </p:cNvSpPr>
          <p:nvPr>
            <p:ph type="ctrTitle" hasCustomPrompt="1"/>
          </p:nvPr>
        </p:nvSpPr>
        <p:spPr>
          <a:xfrm>
            <a:off x="399288" y="4306824"/>
            <a:ext cx="7269480" cy="1161492"/>
          </a:xfrm>
          <a:prstGeom prst="rect">
            <a:avLst/>
          </a:prstGeom>
        </p:spPr>
        <p:txBody>
          <a:bodyPr lIns="0" tIns="0" anchor="b" anchorCtr="0">
            <a:noAutofit/>
          </a:bodyPr>
          <a:lstStyle>
            <a:lvl1pPr algn="l">
              <a:lnSpc>
                <a:spcPct val="80000"/>
              </a:lnSpc>
              <a:defRPr sz="4400" b="0" spc="0" baseline="0">
                <a:solidFill>
                  <a:schemeClr val="tx1"/>
                </a:solidFill>
                <a:latin typeface="+mj-lt"/>
                <a:cs typeface="Arial" pitchFamily="34" charset="0"/>
              </a:defRPr>
            </a:lvl1pPr>
          </a:lstStyle>
          <a:p>
            <a:r>
              <a:rPr lang="en-US" dirty="0"/>
              <a:t>Click to edit Master title style </a:t>
            </a:r>
            <a:endParaRPr lang="en-GB" dirty="0"/>
          </a:p>
        </p:txBody>
      </p:sp>
    </p:spTree>
    <p:extLst>
      <p:ext uri="{BB962C8B-B14F-4D97-AF65-F5344CB8AC3E}">
        <p14:creationId xmlns:p14="http://schemas.microsoft.com/office/powerpoint/2010/main" val="1389034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Copyright © 2017 Accenture  All rights reserved.</a:t>
            </a:r>
          </a:p>
        </p:txBody>
      </p:sp>
      <p:sp>
        <p:nvSpPr>
          <p:cNvPr id="6" name="Slide Number Placeholder 5"/>
          <p:cNvSpPr>
            <a:spLocks noGrp="1"/>
          </p:cNvSpPr>
          <p:nvPr>
            <p:ph type="sldNum" sz="quarter" idx="12"/>
          </p:nvPr>
        </p:nvSpPr>
        <p:spPr/>
        <p:txBody>
          <a:bodyPr/>
          <a:lstStyle/>
          <a:p>
            <a:fld id="{DA01F329-B1AF-4732-9783-CEBA59ED66F5}" type="slidenum">
              <a:rPr lang="en-US" smtClean="0"/>
              <a:t>‹#›</a:t>
            </a:fld>
            <a:endParaRPr lang="en-US" dirty="0"/>
          </a:p>
        </p:txBody>
      </p:sp>
    </p:spTree>
    <p:extLst>
      <p:ext uri="{BB962C8B-B14F-4D97-AF65-F5344CB8AC3E}">
        <p14:creationId xmlns:p14="http://schemas.microsoft.com/office/powerpoint/2010/main" val="2278983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pSp>
        <p:nvGrpSpPr>
          <p:cNvPr id="5" name="Group 4"/>
          <p:cNvGrpSpPr/>
          <p:nvPr userDrawn="1"/>
        </p:nvGrpSpPr>
        <p:grpSpPr>
          <a:xfrm>
            <a:off x="0" y="-8477"/>
            <a:ext cx="12192000" cy="6866477"/>
            <a:chOff x="0" y="-8477"/>
            <a:chExt cx="12192000" cy="6866477"/>
          </a:xfrm>
        </p:grpSpPr>
        <p:grpSp>
          <p:nvGrpSpPr>
            <p:cNvPr id="6" name="Group 5"/>
            <p:cNvGrpSpPr/>
            <p:nvPr/>
          </p:nvGrpSpPr>
          <p:grpSpPr>
            <a:xfrm>
              <a:off x="1" y="-8477"/>
              <a:ext cx="8236132" cy="5234512"/>
              <a:chOff x="1" y="-8477"/>
              <a:chExt cx="8236132" cy="5234512"/>
            </a:xfrm>
            <a:solidFill>
              <a:schemeClr val="accent3">
                <a:lumMod val="50000"/>
                <a:alpha val="82000"/>
              </a:schemeClr>
            </a:solidFill>
          </p:grpSpPr>
          <p:pic>
            <p:nvPicPr>
              <p:cNvPr id="22" name="Picture 2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 y="0"/>
                <a:ext cx="8234706" cy="5226035"/>
              </a:xfrm>
              <a:custGeom>
                <a:avLst/>
                <a:gdLst>
                  <a:gd name="connsiteX0" fmla="*/ 0 w 8234706"/>
                  <a:gd name="connsiteY0" fmla="*/ 0 h 5226035"/>
                  <a:gd name="connsiteX1" fmla="*/ 8234706 w 8234706"/>
                  <a:gd name="connsiteY1" fmla="*/ 0 h 5226035"/>
                  <a:gd name="connsiteX2" fmla="*/ 0 w 8234706"/>
                  <a:gd name="connsiteY2" fmla="*/ 5226035 h 5226035"/>
                </a:gdLst>
                <a:ahLst/>
                <a:cxnLst>
                  <a:cxn ang="0">
                    <a:pos x="connsiteX0" y="connsiteY0"/>
                  </a:cxn>
                  <a:cxn ang="0">
                    <a:pos x="connsiteX1" y="connsiteY1"/>
                  </a:cxn>
                  <a:cxn ang="0">
                    <a:pos x="connsiteX2" y="connsiteY2"/>
                  </a:cxn>
                </a:cxnLst>
                <a:rect l="l" t="t" r="r" b="b"/>
                <a:pathLst>
                  <a:path w="8234706" h="5226035">
                    <a:moveTo>
                      <a:pt x="0" y="0"/>
                    </a:moveTo>
                    <a:lnTo>
                      <a:pt x="8234706" y="0"/>
                    </a:lnTo>
                    <a:lnTo>
                      <a:pt x="0" y="5226035"/>
                    </a:lnTo>
                    <a:close/>
                  </a:path>
                </a:pathLst>
              </a:custGeom>
              <a:grpFill/>
            </p:spPr>
          </p:pic>
          <p:sp>
            <p:nvSpPr>
              <p:cNvPr id="23" name="Right Triangle 41"/>
              <p:cNvSpPr/>
              <p:nvPr/>
            </p:nvSpPr>
            <p:spPr>
              <a:xfrm flipV="1">
                <a:off x="1427" y="-8477"/>
                <a:ext cx="8234706" cy="5226035"/>
              </a:xfrm>
              <a:custGeom>
                <a:avLst/>
                <a:gdLst>
                  <a:gd name="connsiteX0" fmla="*/ 0 w 5226035"/>
                  <a:gd name="connsiteY0" fmla="*/ 5226035 h 5226035"/>
                  <a:gd name="connsiteX1" fmla="*/ 0 w 5226035"/>
                  <a:gd name="connsiteY1" fmla="*/ 0 h 5226035"/>
                  <a:gd name="connsiteX2" fmla="*/ 5226035 w 5226035"/>
                  <a:gd name="connsiteY2" fmla="*/ 5226035 h 5226035"/>
                  <a:gd name="connsiteX3" fmla="*/ 0 w 5226035"/>
                  <a:gd name="connsiteY3" fmla="*/ 5226035 h 5226035"/>
                  <a:gd name="connsiteX0" fmla="*/ 0 w 8234706"/>
                  <a:gd name="connsiteY0" fmla="*/ 5226035 h 5226035"/>
                  <a:gd name="connsiteX1" fmla="*/ 0 w 8234706"/>
                  <a:gd name="connsiteY1" fmla="*/ 0 h 5226035"/>
                  <a:gd name="connsiteX2" fmla="*/ 8234706 w 8234706"/>
                  <a:gd name="connsiteY2" fmla="*/ 5226035 h 5226035"/>
                  <a:gd name="connsiteX3" fmla="*/ 0 w 8234706"/>
                  <a:gd name="connsiteY3" fmla="*/ 5226035 h 5226035"/>
                </a:gdLst>
                <a:ahLst/>
                <a:cxnLst>
                  <a:cxn ang="0">
                    <a:pos x="connsiteX0" y="connsiteY0"/>
                  </a:cxn>
                  <a:cxn ang="0">
                    <a:pos x="connsiteX1" y="connsiteY1"/>
                  </a:cxn>
                  <a:cxn ang="0">
                    <a:pos x="connsiteX2" y="connsiteY2"/>
                  </a:cxn>
                  <a:cxn ang="0">
                    <a:pos x="connsiteX3" y="connsiteY3"/>
                  </a:cxn>
                </a:cxnLst>
                <a:rect l="l" t="t" r="r" b="b"/>
                <a:pathLst>
                  <a:path w="8234706" h="5226035">
                    <a:moveTo>
                      <a:pt x="0" y="5226035"/>
                    </a:moveTo>
                    <a:lnTo>
                      <a:pt x="0" y="0"/>
                    </a:lnTo>
                    <a:lnTo>
                      <a:pt x="8234706" y="5226035"/>
                    </a:lnTo>
                    <a:lnTo>
                      <a:pt x="0" y="522603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7" name="Freeform: Shape 6"/>
            <p:cNvSpPr/>
            <p:nvPr userDrawn="1"/>
          </p:nvSpPr>
          <p:spPr>
            <a:xfrm>
              <a:off x="0" y="1"/>
              <a:ext cx="12192000" cy="6857999"/>
            </a:xfrm>
            <a:custGeom>
              <a:avLst/>
              <a:gdLst>
                <a:gd name="connsiteX0" fmla="*/ 9181229 w 12192000"/>
                <a:gd name="connsiteY0" fmla="*/ 0 h 6857999"/>
                <a:gd name="connsiteX1" fmla="*/ 12191999 w 12192000"/>
                <a:gd name="connsiteY1" fmla="*/ 0 h 6857999"/>
                <a:gd name="connsiteX2" fmla="*/ 12192000 w 12192000"/>
                <a:gd name="connsiteY2" fmla="*/ 388 h 6857999"/>
                <a:gd name="connsiteX3" fmla="*/ 12192000 w 12192000"/>
                <a:gd name="connsiteY3" fmla="*/ 6857999 h 6857999"/>
                <a:gd name="connsiteX4" fmla="*/ 0 w 12192000"/>
                <a:gd name="connsiteY4" fmla="*/ 6857999 h 6857999"/>
                <a:gd name="connsiteX5" fmla="*/ 0 w 12192000"/>
                <a:gd name="connsiteY5" fmla="*/ 583390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7999">
                  <a:moveTo>
                    <a:pt x="9181229" y="0"/>
                  </a:moveTo>
                  <a:lnTo>
                    <a:pt x="12191999" y="0"/>
                  </a:lnTo>
                  <a:lnTo>
                    <a:pt x="12192000" y="388"/>
                  </a:lnTo>
                  <a:lnTo>
                    <a:pt x="12192000" y="6857999"/>
                  </a:lnTo>
                  <a:lnTo>
                    <a:pt x="0" y="6857999"/>
                  </a:lnTo>
                  <a:lnTo>
                    <a:pt x="0" y="583390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ight Triangle 8"/>
            <p:cNvSpPr/>
            <p:nvPr/>
          </p:nvSpPr>
          <p:spPr>
            <a:xfrm flipH="1">
              <a:off x="11085870" y="5751870"/>
              <a:ext cx="1106129" cy="1106129"/>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 name="Group 9"/>
            <p:cNvGrpSpPr/>
            <p:nvPr/>
          </p:nvGrpSpPr>
          <p:grpSpPr>
            <a:xfrm>
              <a:off x="9432315" y="482790"/>
              <a:ext cx="2535622" cy="1412598"/>
              <a:chOff x="9446829" y="193596"/>
              <a:chExt cx="2535622" cy="1412598"/>
            </a:xfrm>
          </p:grpSpPr>
          <p:sp>
            <p:nvSpPr>
              <p:cNvPr id="20" name="Freeform: Shape 19"/>
              <p:cNvSpPr/>
              <p:nvPr/>
            </p:nvSpPr>
            <p:spPr>
              <a:xfrm>
                <a:off x="9446829" y="193596"/>
                <a:ext cx="2535622" cy="1186499"/>
              </a:xfrm>
              <a:custGeom>
                <a:avLst/>
                <a:gdLst>
                  <a:gd name="connsiteX0" fmla="*/ 2904848 w 3944567"/>
                  <a:gd name="connsiteY0" fmla="*/ 0 h 1845789"/>
                  <a:gd name="connsiteX1" fmla="*/ 3944567 w 3944567"/>
                  <a:gd name="connsiteY1" fmla="*/ 0 h 1845789"/>
                  <a:gd name="connsiteX2" fmla="*/ 1039720 w 3944567"/>
                  <a:gd name="connsiteY2" fmla="*/ 1845789 h 1845789"/>
                  <a:gd name="connsiteX3" fmla="*/ 0 w 3944567"/>
                  <a:gd name="connsiteY3" fmla="*/ 1845789 h 1845789"/>
                </a:gdLst>
                <a:ahLst/>
                <a:cxnLst>
                  <a:cxn ang="0">
                    <a:pos x="connsiteX0" y="connsiteY0"/>
                  </a:cxn>
                  <a:cxn ang="0">
                    <a:pos x="connsiteX1" y="connsiteY1"/>
                  </a:cxn>
                  <a:cxn ang="0">
                    <a:pos x="connsiteX2" y="connsiteY2"/>
                  </a:cxn>
                  <a:cxn ang="0">
                    <a:pos x="connsiteX3" y="connsiteY3"/>
                  </a:cxn>
                </a:cxnLst>
                <a:rect l="l" t="t" r="r" b="b"/>
                <a:pathLst>
                  <a:path w="3944567" h="1845789">
                    <a:moveTo>
                      <a:pt x="2904848" y="0"/>
                    </a:moveTo>
                    <a:lnTo>
                      <a:pt x="3944567" y="0"/>
                    </a:lnTo>
                    <a:lnTo>
                      <a:pt x="1039720" y="1845789"/>
                    </a:lnTo>
                    <a:lnTo>
                      <a:pt x="0" y="18457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1" name="Straight Connector 20"/>
              <p:cNvCxnSpPr/>
              <p:nvPr/>
            </p:nvCxnSpPr>
            <p:spPr>
              <a:xfrm flipH="1">
                <a:off x="10244137" y="678299"/>
                <a:ext cx="1368425" cy="92789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776272" y="4357727"/>
              <a:ext cx="3668792" cy="2338643"/>
              <a:chOff x="4740843" y="4341122"/>
              <a:chExt cx="3668792" cy="2338643"/>
            </a:xfrm>
          </p:grpSpPr>
          <p:sp>
            <p:nvSpPr>
              <p:cNvPr id="16" name="Freeform: Shape 15"/>
              <p:cNvSpPr/>
              <p:nvPr/>
            </p:nvSpPr>
            <p:spPr>
              <a:xfrm rot="19617841" flipH="1">
                <a:off x="5922252" y="4341122"/>
                <a:ext cx="2487383" cy="1163927"/>
              </a:xfrm>
              <a:custGeom>
                <a:avLst/>
                <a:gdLst>
                  <a:gd name="connsiteX0" fmla="*/ 2904848 w 3944567"/>
                  <a:gd name="connsiteY0" fmla="*/ 0 h 1845789"/>
                  <a:gd name="connsiteX1" fmla="*/ 3944567 w 3944567"/>
                  <a:gd name="connsiteY1" fmla="*/ 0 h 1845789"/>
                  <a:gd name="connsiteX2" fmla="*/ 1039720 w 3944567"/>
                  <a:gd name="connsiteY2" fmla="*/ 1845789 h 1845789"/>
                  <a:gd name="connsiteX3" fmla="*/ 0 w 3944567"/>
                  <a:gd name="connsiteY3" fmla="*/ 1845789 h 1845789"/>
                </a:gdLst>
                <a:ahLst/>
                <a:cxnLst>
                  <a:cxn ang="0">
                    <a:pos x="connsiteX0" y="connsiteY0"/>
                  </a:cxn>
                  <a:cxn ang="0">
                    <a:pos x="connsiteX1" y="connsiteY1"/>
                  </a:cxn>
                  <a:cxn ang="0">
                    <a:pos x="connsiteX2" y="connsiteY2"/>
                  </a:cxn>
                  <a:cxn ang="0">
                    <a:pos x="connsiteX3" y="connsiteY3"/>
                  </a:cxn>
                </a:cxnLst>
                <a:rect l="l" t="t" r="r" b="b"/>
                <a:pathLst>
                  <a:path w="3944567" h="1845789">
                    <a:moveTo>
                      <a:pt x="2904848" y="0"/>
                    </a:moveTo>
                    <a:lnTo>
                      <a:pt x="3944567" y="0"/>
                    </a:lnTo>
                    <a:lnTo>
                      <a:pt x="1039720" y="1845789"/>
                    </a:lnTo>
                    <a:lnTo>
                      <a:pt x="0" y="1845789"/>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7" name="Group 16"/>
              <p:cNvGrpSpPr/>
              <p:nvPr/>
            </p:nvGrpSpPr>
            <p:grpSpPr>
              <a:xfrm>
                <a:off x="4740843" y="4965644"/>
                <a:ext cx="2940355" cy="1714121"/>
                <a:chOff x="4740843" y="4965644"/>
                <a:chExt cx="2940355" cy="1714121"/>
              </a:xfrm>
            </p:grpSpPr>
            <p:cxnSp>
              <p:nvCxnSpPr>
                <p:cNvPr id="18" name="Straight Connector 17"/>
                <p:cNvCxnSpPr/>
                <p:nvPr/>
              </p:nvCxnSpPr>
              <p:spPr>
                <a:xfrm flipH="1">
                  <a:off x="4740843" y="5751870"/>
                  <a:ext cx="1368425" cy="927895"/>
                </a:xfrm>
                <a:prstGeom prst="line">
                  <a:avLst/>
                </a:prstGeom>
                <a:ln w="12700">
                  <a:solidFill>
                    <a:schemeClr val="accent1">
                      <a:alpha val="46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5715215" y="4965644"/>
                  <a:ext cx="1965983" cy="1333086"/>
                </a:xfrm>
                <a:prstGeom prst="line">
                  <a:avLst/>
                </a:prstGeom>
                <a:ln w="12700">
                  <a:solidFill>
                    <a:schemeClr val="accent1">
                      <a:alpha val="46000"/>
                    </a:schemeClr>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81354" y="435750"/>
              <a:ext cx="6492915" cy="3657254"/>
              <a:chOff x="5489536" y="193596"/>
              <a:chExt cx="6492915" cy="3657254"/>
            </a:xfrm>
          </p:grpSpPr>
          <p:sp>
            <p:nvSpPr>
              <p:cNvPr id="14" name="Freeform: Shape 13"/>
              <p:cNvSpPr/>
              <p:nvPr/>
            </p:nvSpPr>
            <p:spPr>
              <a:xfrm>
                <a:off x="9446829" y="193596"/>
                <a:ext cx="2535622" cy="1186499"/>
              </a:xfrm>
              <a:custGeom>
                <a:avLst/>
                <a:gdLst>
                  <a:gd name="connsiteX0" fmla="*/ 2904848 w 3944567"/>
                  <a:gd name="connsiteY0" fmla="*/ 0 h 1845789"/>
                  <a:gd name="connsiteX1" fmla="*/ 3944567 w 3944567"/>
                  <a:gd name="connsiteY1" fmla="*/ 0 h 1845789"/>
                  <a:gd name="connsiteX2" fmla="*/ 1039720 w 3944567"/>
                  <a:gd name="connsiteY2" fmla="*/ 1845789 h 1845789"/>
                  <a:gd name="connsiteX3" fmla="*/ 0 w 3944567"/>
                  <a:gd name="connsiteY3" fmla="*/ 1845789 h 1845789"/>
                </a:gdLst>
                <a:ahLst/>
                <a:cxnLst>
                  <a:cxn ang="0">
                    <a:pos x="connsiteX0" y="connsiteY0"/>
                  </a:cxn>
                  <a:cxn ang="0">
                    <a:pos x="connsiteX1" y="connsiteY1"/>
                  </a:cxn>
                  <a:cxn ang="0">
                    <a:pos x="connsiteX2" y="connsiteY2"/>
                  </a:cxn>
                  <a:cxn ang="0">
                    <a:pos x="connsiteX3" y="connsiteY3"/>
                  </a:cxn>
                </a:cxnLst>
                <a:rect l="l" t="t" r="r" b="b"/>
                <a:pathLst>
                  <a:path w="3944567" h="1845789">
                    <a:moveTo>
                      <a:pt x="2904848" y="0"/>
                    </a:moveTo>
                    <a:lnTo>
                      <a:pt x="3944567" y="0"/>
                    </a:lnTo>
                    <a:lnTo>
                      <a:pt x="1039720" y="1845789"/>
                    </a:lnTo>
                    <a:lnTo>
                      <a:pt x="0" y="1845789"/>
                    </a:ln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5" name="Straight Connector 14"/>
              <p:cNvCxnSpPr/>
              <p:nvPr/>
            </p:nvCxnSpPr>
            <p:spPr>
              <a:xfrm flipH="1">
                <a:off x="5489536" y="973877"/>
                <a:ext cx="4242853" cy="2876973"/>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5524207" y="3059849"/>
            <a:ext cx="6286793" cy="990601"/>
          </a:xfrm>
        </p:spPr>
        <p:txBody>
          <a:bodyPr>
            <a:noAutofit/>
          </a:bodyPr>
          <a:lstStyle>
            <a:lvl1pPr algn="r">
              <a:defRPr sz="5400" cap="all" baseline="0">
                <a:solidFill>
                  <a:schemeClr val="bg1"/>
                </a:solidFill>
                <a:latin typeface="+mj-lt"/>
              </a:defRPr>
            </a:lvl1pPr>
          </a:lstStyle>
          <a:p>
            <a:r>
              <a:rPr lang="en-US" dirty="0"/>
              <a:t>CLICK TO EDIT MASTER TITLE STYLE</a:t>
            </a:r>
          </a:p>
        </p:txBody>
      </p:sp>
      <p:sp>
        <p:nvSpPr>
          <p:cNvPr id="25" name="Text Placeholder 24"/>
          <p:cNvSpPr>
            <a:spLocks noGrp="1"/>
          </p:cNvSpPr>
          <p:nvPr>
            <p:ph type="body" sz="quarter" idx="10"/>
          </p:nvPr>
        </p:nvSpPr>
        <p:spPr>
          <a:xfrm>
            <a:off x="2400299" y="5351760"/>
            <a:ext cx="9410701" cy="400110"/>
          </a:xfrm>
        </p:spPr>
        <p:txBody>
          <a:bodyPr wrap="square">
            <a:spAutoFit/>
          </a:bodyPr>
          <a:lstStyle>
            <a:lvl1pPr algn="r">
              <a:defRPr b="0">
                <a:solidFill>
                  <a:schemeClr val="bg1"/>
                </a:solidFill>
                <a:latin typeface="+mn-lt"/>
              </a:defRPr>
            </a:lvl1pPr>
            <a:lvl2pPr marL="55562" indent="0">
              <a:buNone/>
              <a:defRPr/>
            </a:lvl2pPr>
          </a:lstStyle>
          <a:p>
            <a:pPr lvl="0"/>
            <a:r>
              <a:rPr lang="en-US" dirty="0"/>
              <a:t>Edit Master text styles</a:t>
            </a:r>
          </a:p>
        </p:txBody>
      </p:sp>
    </p:spTree>
    <p:extLst>
      <p:ext uri="{BB962C8B-B14F-4D97-AF65-F5344CB8AC3E}">
        <p14:creationId xmlns:p14="http://schemas.microsoft.com/office/powerpoint/2010/main" val="4012578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le only black">
    <p:bg>
      <p:bgPr>
        <a:solidFill>
          <a:srgbClr val="A905C8"/>
        </a:solidFill>
        <a:effectLst/>
      </p:bgPr>
    </p:bg>
    <p:spTree>
      <p:nvGrpSpPr>
        <p:cNvPr id="1" name=""/>
        <p:cNvGrpSpPr/>
        <p:nvPr/>
      </p:nvGrpSpPr>
      <p:grpSpPr>
        <a:xfrm>
          <a:off x="0" y="0"/>
          <a:ext cx="0" cy="0"/>
          <a:chOff x="0" y="0"/>
          <a:chExt cx="0" cy="0"/>
        </a:xfrm>
      </p:grpSpPr>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9"/>
            <a:ext cx="5750984" cy="875339"/>
          </a:xfrm>
        </p:spPr>
        <p:txBody>
          <a:bodyPr/>
          <a:lstStyle>
            <a:lvl1pPr>
              <a:lnSpc>
                <a:spcPct val="80000"/>
              </a:lnSpc>
              <a:defRPr sz="5867" cap="all" baseline="0">
                <a:solidFill>
                  <a:schemeClr val="tx1"/>
                </a:solidFill>
              </a:defRPr>
            </a:lvl1pPr>
          </a:lstStyle>
          <a:p>
            <a:r>
              <a:rPr lang="en-US" dirty="0"/>
              <a:t>discussion</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2"/>
          <p:cNvSpPr>
            <a:spLocks noGrp="1"/>
          </p:cNvSpPr>
          <p:nvPr>
            <p:ph type="sldNum" sz="quarter" idx="10"/>
          </p:nvPr>
        </p:nvSpPr>
        <p:spPr>
          <a:xfrm>
            <a:off x="11072619" y="6372161"/>
            <a:ext cx="770951" cy="192287"/>
          </a:xfrm>
        </p:spPr>
        <p:txBody>
          <a:bodyPr/>
          <a:lstStyle/>
          <a:p>
            <a:fld id="{0D558541-60C9-42A2-8392-FF12533A6B7A}" type="slidenum">
              <a:rPr lang="en-US" smtClean="0"/>
              <a:pPr/>
              <a:t>‹#›</a:t>
            </a:fld>
            <a:endParaRPr lang="en-US" dirty="0"/>
          </a:p>
        </p:txBody>
      </p:sp>
      <p:sp>
        <p:nvSpPr>
          <p:cNvPr id="14" name="Rectangle 13"/>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85519879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908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Slide Number Placeholder 2"/>
          <p:cNvSpPr>
            <a:spLocks noGrp="1"/>
          </p:cNvSpPr>
          <p:nvPr>
            <p:ph type="sldNum" sz="quarter" idx="10"/>
          </p:nvPr>
        </p:nvSpPr>
        <p:spPr>
          <a:xfrm>
            <a:off x="11072619" y="6372161"/>
            <a:ext cx="770951" cy="192287"/>
          </a:xfrm>
          <a:solidFill>
            <a:schemeClr val="bg1"/>
          </a:solidFill>
        </p:spPr>
        <p:txBody>
          <a:bodyPr/>
          <a:lstStyle/>
          <a:p>
            <a:fld id="{0D558541-60C9-42A2-8392-FF12533A6B7A}" type="slidenum">
              <a:rPr lang="en-US" smtClean="0"/>
              <a:pPr/>
              <a:t>‹#›</a:t>
            </a:fld>
            <a:endParaRPr lang="en-US" dirty="0"/>
          </a:p>
        </p:txBody>
      </p:sp>
      <p:sp>
        <p:nvSpPr>
          <p:cNvPr id="12" name="Rectangle 11"/>
          <p:cNvSpPr/>
          <p:nvPr userDrawn="1"/>
        </p:nvSpPr>
        <p:spPr>
          <a:xfrm>
            <a:off x="6333067" y="6372161"/>
            <a:ext cx="4504267" cy="198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71379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Title only black">
    <p:bg>
      <p:bgPr>
        <a:solidFill>
          <a:srgbClr val="2B00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activity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13778192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lvl1pPr>
          </a:lstStyle>
          <a:p>
            <a:r>
              <a:rPr lang="en-US" dirty="0"/>
              <a:t>SECTION INTRO</a:t>
            </a:r>
          </a:p>
        </p:txBody>
      </p:sp>
      <p:sp>
        <p:nvSpPr>
          <p:cNvPr id="8" name="Text Placeholder 7"/>
          <p:cNvSpPr>
            <a:spLocks noGrp="1"/>
          </p:cNvSpPr>
          <p:nvPr>
            <p:ph type="body" sz="quarter" idx="11"/>
          </p:nvPr>
        </p:nvSpPr>
        <p:spPr>
          <a:xfrm>
            <a:off x="6248401" y="1772304"/>
            <a:ext cx="5565529"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621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345018" y="1769805"/>
            <a:ext cx="8500668" cy="4269659"/>
          </a:xfrm>
        </p:spPr>
        <p:txBody>
          <a:bodyPr vert="horz" lIns="0" tIns="0" rIns="0" bIns="0" rtlCol="0">
            <a:noAutofit/>
          </a:bodyPr>
          <a:lstStyle>
            <a:lvl1pPr>
              <a:defRPr lang="en-US" dirty="0" smtClean="0"/>
            </a:lvl1pPr>
            <a:lvl2pPr marL="182875">
              <a:defRPr lang="en-US" dirty="0" smtClean="0"/>
            </a:lvl2pPr>
            <a:lvl3pPr marL="365751">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9554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lvl1pPr>
          </a:lstStyle>
          <a:p>
            <a:r>
              <a:rPr lang="en-US" dirty="0"/>
              <a:t>SECTION INTRO</a:t>
            </a:r>
          </a:p>
        </p:txBody>
      </p:sp>
      <p:sp>
        <p:nvSpPr>
          <p:cNvPr id="8" name="Text Placeholder 7"/>
          <p:cNvSpPr>
            <a:spLocks noGrp="1"/>
          </p:cNvSpPr>
          <p:nvPr>
            <p:ph type="body" sz="quarter" idx="11"/>
          </p:nvPr>
        </p:nvSpPr>
        <p:spPr>
          <a:xfrm>
            <a:off x="6248401" y="1772304"/>
            <a:ext cx="5565529"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7270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intr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8" y="1803400"/>
            <a:ext cx="5565529" cy="1422400"/>
          </a:xfrm>
        </p:spPr>
        <p:txBody>
          <a:bodyPr/>
          <a:lstStyle>
            <a:lvl1pPr>
              <a:lnSpc>
                <a:spcPct val="80000"/>
              </a:lnSpc>
              <a:defRPr sz="5067" cap="all" baseline="0">
                <a:solidFill>
                  <a:schemeClr val="bg1"/>
                </a:solidFill>
              </a:defRPr>
            </a:lvl1pPr>
          </a:lstStyle>
          <a:p>
            <a:r>
              <a:rPr lang="en-US" dirty="0"/>
              <a:t>SECTION INTRO</a:t>
            </a:r>
          </a:p>
        </p:txBody>
      </p:sp>
      <p:sp>
        <p:nvSpPr>
          <p:cNvPr id="8" name="Text Placeholder 7"/>
          <p:cNvSpPr>
            <a:spLocks noGrp="1"/>
          </p:cNvSpPr>
          <p:nvPr>
            <p:ph type="body" sz="quarter" idx="11"/>
          </p:nvPr>
        </p:nvSpPr>
        <p:spPr>
          <a:xfrm>
            <a:off x="345020" y="3327400"/>
            <a:ext cx="5565529" cy="2743200"/>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3" name="Slide Number Placeholder 5"/>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09B994-C7F2-445C-810D-EAB98C2AD909}" type="slidenum">
              <a:rPr lang="en-US" smtClean="0">
                <a:solidFill>
                  <a:schemeClr val="bg1"/>
                </a:solidFill>
                <a:latin typeface="Calibri" panose="020F0502020204030204"/>
              </a:rPr>
              <a:pPr/>
              <a:t>‹#›</a:t>
            </a:fld>
            <a:endParaRPr lang="en-US" dirty="0">
              <a:solidFill>
                <a:schemeClr val="bg1"/>
              </a:solidFill>
              <a:latin typeface="Calibri" panose="020F0502020204030204"/>
            </a:endParaRPr>
          </a:p>
        </p:txBody>
      </p:sp>
      <p:sp>
        <p:nvSpPr>
          <p:cNvPr id="14" name="Rectangle 13"/>
          <p:cNvSpPr/>
          <p:nvPr userDrawn="1"/>
        </p:nvSpPr>
        <p:spPr>
          <a:xfrm>
            <a:off x="6333067" y="6372161"/>
            <a:ext cx="4504267" cy="198020"/>
          </a:xfrm>
          <a:prstGeom prst="rect">
            <a:avLst/>
          </a:prstGeom>
          <a:noFill/>
          <a:ln w="12700" cap="flat" cmpd="sng" algn="ctr">
            <a:noFill/>
            <a:prstDash val="solid"/>
            <a:miter lim="800000"/>
          </a:ln>
          <a:effectLst/>
        </p:spPr>
        <p:txBody>
          <a:bodyPr lIns="0" rtlCol="0" anchor="ctr"/>
          <a:lstStyle/>
          <a:p>
            <a:pPr marL="0" marR="0" lvl="0" indent="0" defTabSz="1087106" eaLnBrk="1" fontAlgn="auto" latinLnBrk="0" hangingPunct="1">
              <a:lnSpc>
                <a:spcPct val="100000"/>
              </a:lnSpc>
              <a:spcBef>
                <a:spcPts val="0"/>
              </a:spcBef>
              <a:spcAft>
                <a:spcPts val="0"/>
              </a:spcAft>
              <a:buClrTx/>
              <a:buSzTx/>
              <a:buFontTx/>
              <a:buNone/>
              <a:tabLst/>
              <a:defRPr/>
            </a:pPr>
            <a:r>
              <a:rPr kumimoji="0" lang="en-US" sz="933" b="0" i="0" u="none" strike="noStrike" kern="0" cap="none" spc="0" normalizeH="0" baseline="0" noProof="0" dirty="0">
                <a:ln>
                  <a:noFill/>
                </a:ln>
                <a:solidFill>
                  <a:schemeClr val="bg1"/>
                </a:solidFill>
                <a:effectLst/>
                <a:uLnTx/>
                <a:uFillTx/>
                <a:latin typeface="Calibri" panose="020F0502020204030204"/>
                <a:ea typeface="+mn-ea"/>
                <a:cs typeface="Arial" pitchFamily="34" charset="0"/>
              </a:rPr>
              <a:t>Copyright © 2017 Accenture. All rights reserved. </a:t>
            </a:r>
            <a:r>
              <a:rPr kumimoji="0" lang="en-US" sz="933" b="0" i="0" u="none" strike="noStrike" kern="0" cap="none" spc="0" normalizeH="0" baseline="0" noProof="0" dirty="0">
                <a:ln>
                  <a:noFill/>
                </a:ln>
                <a:solidFill>
                  <a:schemeClr val="bg1"/>
                </a:solidFill>
                <a:effectLst/>
                <a:uLnTx/>
                <a:uFillTx/>
                <a:latin typeface="Calibri" panose="020F0502020204030204"/>
                <a:ea typeface="+mn-ea"/>
                <a:cs typeface="+mn-cs"/>
              </a:rPr>
              <a:t>For Accenture Internal Use Only.</a:t>
            </a:r>
          </a:p>
        </p:txBody>
      </p:sp>
    </p:spTree>
    <p:extLst>
      <p:ext uri="{BB962C8B-B14F-4D97-AF65-F5344CB8AC3E}">
        <p14:creationId xmlns:p14="http://schemas.microsoft.com/office/powerpoint/2010/main" val="1142739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intr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7"/>
          <p:cNvSpPr>
            <a:spLocks noGrp="1"/>
          </p:cNvSpPr>
          <p:nvPr>
            <p:ph type="body" sz="quarter" idx="11"/>
          </p:nvPr>
        </p:nvSpPr>
        <p:spPr>
          <a:xfrm>
            <a:off x="345018" y="1795292"/>
            <a:ext cx="5565529"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
          <p:cNvSpPr>
            <a:spLocks noGrp="1"/>
          </p:cNvSpPr>
          <p:nvPr>
            <p:ph type="title"/>
          </p:nvPr>
        </p:nvSpPr>
        <p:spPr>
          <a:xfrm>
            <a:off x="345018" y="332076"/>
            <a:ext cx="4701007" cy="776139"/>
          </a:xfrm>
        </p:spPr>
        <p:txBody>
          <a:bodyPr/>
          <a:lstStyle/>
          <a:p>
            <a:r>
              <a:rPr lang="en-US" dirty="0"/>
              <a:t>Click to edit Master title style</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6" name="Slide Number Placeholder 5"/>
          <p:cNvSpPr>
            <a:spLocks noGrp="1"/>
          </p:cNvSpPr>
          <p:nvPr>
            <p:ph type="sldNum" sz="quarter" idx="4"/>
          </p:nvPr>
        </p:nvSpPr>
        <p:spPr>
          <a:xfrm>
            <a:off x="8763000" y="65087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9B994-C7F2-445C-810D-EAB98C2AD909}" type="slidenum">
              <a:rPr lang="en-US" smtClean="0"/>
              <a:t>‹#›</a:t>
            </a:fld>
            <a:endParaRPr lang="en-US" dirty="0"/>
          </a:p>
        </p:txBody>
      </p:sp>
    </p:spTree>
    <p:extLst>
      <p:ext uri="{BB962C8B-B14F-4D97-AF65-F5344CB8AC3E}">
        <p14:creationId xmlns:p14="http://schemas.microsoft.com/office/powerpoint/2010/main" val="2509310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Slide Number Placeholder 5"/>
          <p:cNvSpPr>
            <a:spLocks noGrp="1"/>
          </p:cNvSpPr>
          <p:nvPr>
            <p:ph type="sldNum" sz="quarter" idx="12"/>
          </p:nvPr>
        </p:nvSpPr>
        <p:spPr>
          <a:xfrm>
            <a:off x="8610600" y="6356350"/>
            <a:ext cx="2743200" cy="365125"/>
          </a:xfrm>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576821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3522133"/>
            <a:ext cx="5465637" cy="2548467"/>
          </a:xfrm>
        </p:spPr>
        <p:txBody>
          <a:bodyPr/>
          <a:lstStyle>
            <a:lvl1pPr>
              <a:lnSpc>
                <a:spcPct val="80000"/>
              </a:lnSpc>
              <a:defRPr sz="5067" cap="all" baseline="0"/>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8" name="Text Placeholder 7"/>
          <p:cNvSpPr>
            <a:spLocks noGrp="1"/>
          </p:cNvSpPr>
          <p:nvPr>
            <p:ph type="body" sz="quarter" idx="11"/>
          </p:nvPr>
        </p:nvSpPr>
        <p:spPr>
          <a:xfrm>
            <a:off x="6248401" y="3522133"/>
            <a:ext cx="5565529" cy="2556283"/>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864559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603111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48042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1510431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intr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633855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Section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940969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Section intr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accent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5876189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6" name="Rectangle 5"/>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837992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Section intr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9" y="1803400"/>
            <a:ext cx="5465637" cy="4267200"/>
          </a:xfrm>
        </p:spPr>
        <p:txBody>
          <a:bodyPr/>
          <a:lstStyle>
            <a:lvl1pPr>
              <a:lnSpc>
                <a:spcPct val="80000"/>
              </a:lnSpc>
              <a:defRPr sz="5067" cap="all" baseline="0">
                <a:solidFill>
                  <a:schemeClr val="tx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6" name="Rectangle 5"/>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695321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4"/>
          </p:nvPr>
        </p:nvSpPr>
        <p:spPr>
          <a:xfrm>
            <a:off x="6248400" y="1766027"/>
            <a:ext cx="558800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264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2956681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297635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Callout &amp; cop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11"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2"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1168240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10"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1"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451612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388626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7045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62537" y="332075"/>
            <a:ext cx="4894443" cy="6525924"/>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5014565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Callout &amp; cop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790" b="4639"/>
          <a:stretch/>
        </p:blipFill>
        <p:spPr>
          <a:xfrm>
            <a:off x="6091335" y="-1"/>
            <a:ext cx="6100667" cy="6868511"/>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2767217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Callout &amp; copy">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22316" r="17196" b="8744"/>
          <a:stretch/>
        </p:blipFill>
        <p:spPr>
          <a:xfrm>
            <a:off x="6083301" y="0"/>
            <a:ext cx="6096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591924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Callout &amp;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02442" y="437176"/>
            <a:ext cx="3455652" cy="6420824"/>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4949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Callout &amp; cop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9888" y="392056"/>
            <a:ext cx="1505445" cy="5881744"/>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22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36019154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allout &amp; cop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8434915"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0253" y="626533"/>
            <a:ext cx="1887840" cy="5613400"/>
          </a:xfrm>
          <a:prstGeom prst="rect">
            <a:avLst/>
          </a:prstGeom>
        </p:spPr>
      </p:pic>
    </p:spTree>
    <p:extLst>
      <p:ext uri="{BB962C8B-B14F-4D97-AF65-F5344CB8AC3E}">
        <p14:creationId xmlns:p14="http://schemas.microsoft.com/office/powerpoint/2010/main" val="18665156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0"/>
            <a:ext cx="6087533"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6507121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Callout &amp; cop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0227" r="2494"/>
          <a:stretch/>
        </p:blipFill>
        <p:spPr>
          <a:xfrm>
            <a:off x="6096000" y="0"/>
            <a:ext cx="6096000" cy="6858000"/>
          </a:xfrm>
          <a:prstGeom prst="rect">
            <a:avLst/>
          </a:prstGeom>
        </p:spPr>
      </p:pic>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9" y="1772304"/>
            <a:ext cx="551751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951817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allout &amp; 2 column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37913" y="1772304"/>
            <a:ext cx="354278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10"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5"/>
          </p:nvPr>
        </p:nvSpPr>
        <p:spPr>
          <a:xfrm>
            <a:off x="4326728"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40718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allout &amp; 2 columns">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4267" y="321733"/>
            <a:ext cx="3420533" cy="5948827"/>
          </a:xfrm>
          <a:prstGeom prst="rect">
            <a:avLst/>
          </a:prstGeom>
        </p:spPr>
      </p:pic>
      <p:sp>
        <p:nvSpPr>
          <p:cNvPr id="7" name="Text Placeholder 6"/>
          <p:cNvSpPr>
            <a:spLocks noGrp="1"/>
          </p:cNvSpPr>
          <p:nvPr>
            <p:ph type="body" sz="quarter" idx="13"/>
          </p:nvPr>
        </p:nvSpPr>
        <p:spPr>
          <a:xfrm>
            <a:off x="337913" y="1772304"/>
            <a:ext cx="3542787" cy="430611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10"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87917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llout &amp; 2 column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37913" y="1772304"/>
            <a:ext cx="3542787" cy="4306112"/>
          </a:xfrm>
        </p:spPr>
        <p:txBody>
          <a:bodyPr vert="horz" lIns="0" tIns="0" rIns="0" bIns="0" rtlCol="0">
            <a:noAutofit/>
          </a:bodyPr>
          <a:lstStyle>
            <a:lvl1pPr>
              <a:defRPr lang="en-US" sz="1867"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dirty="0"/>
              <a:t>Click to edit Master title style</a:t>
            </a:r>
          </a:p>
        </p:txBody>
      </p:sp>
      <p:sp>
        <p:nvSpPr>
          <p:cNvPr id="10"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5"/>
          </p:nvPr>
        </p:nvSpPr>
        <p:spPr>
          <a:xfrm>
            <a:off x="4326728"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8568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4"/>
          </p:nvPr>
        </p:nvSpPr>
        <p:spPr>
          <a:xfrm>
            <a:off x="8308437"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5"/>
          </p:nvPr>
        </p:nvSpPr>
        <p:spPr>
          <a:xfrm>
            <a:off x="4326728"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6"/>
          </p:nvPr>
        </p:nvSpPr>
        <p:spPr>
          <a:xfrm>
            <a:off x="345019" y="1766027"/>
            <a:ext cx="353568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3334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4"/>
          </p:nvPr>
        </p:nvSpPr>
        <p:spPr>
          <a:xfrm>
            <a:off x="3312809"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5"/>
          </p:nvPr>
        </p:nvSpPr>
        <p:spPr>
          <a:xfrm>
            <a:off x="345016"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6"/>
          </p:nvPr>
        </p:nvSpPr>
        <p:spPr>
          <a:xfrm>
            <a:off x="9210653"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7"/>
          </p:nvPr>
        </p:nvSpPr>
        <p:spPr>
          <a:xfrm>
            <a:off x="6261099"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93680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14" name="Content Placeholder 13"/>
          <p:cNvSpPr>
            <a:spLocks noGrp="1"/>
          </p:cNvSpPr>
          <p:nvPr>
            <p:ph sz="quarter" idx="18"/>
          </p:nvPr>
        </p:nvSpPr>
        <p:spPr>
          <a:xfrm>
            <a:off x="3308577" y="1803400"/>
            <a:ext cx="8519356" cy="4275016"/>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9" name="Text Placeholder 7"/>
          <p:cNvSpPr>
            <a:spLocks noGrp="1"/>
          </p:cNvSpPr>
          <p:nvPr>
            <p:ph type="body" sz="quarter" idx="15"/>
          </p:nvPr>
        </p:nvSpPr>
        <p:spPr>
          <a:xfrm>
            <a:off x="345017" y="1766027"/>
            <a:ext cx="2560320" cy="4319083"/>
          </a:xfrm>
        </p:spPr>
        <p:txBody>
          <a:bodyPr vert="horz" lIns="0" tIns="0" rIns="0" bIns="0" rtlCol="0">
            <a:noAutofit/>
          </a:bodyPr>
          <a:lstStyle>
            <a:lvl1pPr>
              <a:defRPr lang="en-US" sz="1867" b="1" dirty="0" smtClean="0"/>
            </a:lvl1pPr>
            <a:lvl2pPr>
              <a:defRPr lang="en-US" sz="1867" b="1" dirty="0" smtClean="0"/>
            </a:lvl2pPr>
            <a:lvl3pPr>
              <a:defRPr lang="en-US" sz="1867" b="1" dirty="0" smtClean="0"/>
            </a:lvl3pPr>
            <a:lvl4pPr>
              <a:defRPr lang="en-US" sz="1867" b="1" dirty="0" smtClean="0"/>
            </a:lvl4pPr>
            <a:lvl5pPr>
              <a:defRPr lang="en-US" sz="1867" b="1"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13669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p>
        </p:txBody>
      </p:sp>
      <p:sp>
        <p:nvSpPr>
          <p:cNvPr id="5" name="Text Placeholder 6"/>
          <p:cNvSpPr>
            <a:spLocks noGrp="1"/>
          </p:cNvSpPr>
          <p:nvPr>
            <p:ph type="body" sz="quarter" idx="14"/>
          </p:nvPr>
        </p:nvSpPr>
        <p:spPr>
          <a:xfrm>
            <a:off x="6248400" y="312992"/>
            <a:ext cx="5564717" cy="81133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level0</a:t>
            </a:r>
            <a:endParaRPr lang="en-US" dirty="0"/>
          </a:p>
        </p:txBody>
      </p:sp>
      <p:sp>
        <p:nvSpPr>
          <p:cNvPr id="3" name="Content Placeholder 2"/>
          <p:cNvSpPr>
            <a:spLocks noGrp="1"/>
          </p:cNvSpPr>
          <p:nvPr>
            <p:ph sz="quarter" idx="15" hasCustomPrompt="1"/>
          </p:nvPr>
        </p:nvSpPr>
        <p:spPr>
          <a:xfrm>
            <a:off x="345018" y="1803400"/>
            <a:ext cx="11468100" cy="4216400"/>
          </a:xfrm>
        </p:spPr>
        <p:txBody>
          <a:bodyPr/>
          <a:lstStyle>
            <a:lvl1pPr>
              <a:defRPr sz="1867" baseline="0"/>
            </a:lvl1pPr>
          </a:lstStyle>
          <a:p>
            <a:pPr lvl="0"/>
            <a:r>
              <a:rPr lang="en-US" dirty="0"/>
              <a:t>Content: chart, graph, picture.</a:t>
            </a:r>
          </a:p>
        </p:txBody>
      </p:sp>
    </p:spTree>
    <p:extLst>
      <p:ext uri="{BB962C8B-B14F-4D97-AF65-F5344CB8AC3E}">
        <p14:creationId xmlns:p14="http://schemas.microsoft.com/office/powerpoint/2010/main" val="1377141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17942754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33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072619" y="6372161"/>
            <a:ext cx="770951" cy="192287"/>
          </a:xfrm>
          <a:prstGeom prst="rect">
            <a:avLst/>
          </a:prstGeom>
        </p:spPr>
        <p:txBody>
          <a:bodyPr/>
          <a:lstStyle/>
          <a:p>
            <a:fld id="{0D558541-60C9-42A2-8392-FF12533A6B7A}" type="slidenum">
              <a:rPr lang="en-US" smtClean="0"/>
              <a:t>‹#›</a:t>
            </a:fld>
            <a:endParaRPr lang="en-US" dirty="0"/>
          </a:p>
        </p:txBody>
      </p:sp>
      <p:sp>
        <p:nvSpPr>
          <p:cNvPr id="3" name="Title 2"/>
          <p:cNvSpPr>
            <a:spLocks noGrp="1"/>
          </p:cNvSpPr>
          <p:nvPr>
            <p:ph type="title"/>
          </p:nvPr>
        </p:nvSpPr>
        <p:spPr/>
        <p:txBody>
          <a:bodyPr/>
          <a:lstStyle/>
          <a:p>
            <a:r>
              <a:rPr lang="en-US"/>
              <a:t>Click to edit Master title style</a:t>
            </a:r>
          </a:p>
        </p:txBody>
      </p:sp>
      <p:grpSp>
        <p:nvGrpSpPr>
          <p:cNvPr id="2" name="Group 4"/>
          <p:cNvGrpSpPr>
            <a:grpSpLocks noChangeAspect="1"/>
          </p:cNvGrpSpPr>
          <p:nvPr userDrawn="1"/>
        </p:nvGrpSpPr>
        <p:grpSpPr bwMode="auto">
          <a:xfrm>
            <a:off x="1458385" y="1557866"/>
            <a:ext cx="7177617" cy="4910667"/>
            <a:chOff x="689" y="736"/>
            <a:chExt cx="3391" cy="2320"/>
          </a:xfrm>
        </p:grpSpPr>
        <p:sp>
          <p:nvSpPr>
            <p:cNvPr id="6" name="AutoShape 3"/>
            <p:cNvSpPr>
              <a:spLocks noChangeAspect="1" noChangeArrowheads="1" noTextEdit="1"/>
            </p:cNvSpPr>
            <p:nvPr userDrawn="1"/>
          </p:nvSpPr>
          <p:spPr bwMode="auto">
            <a:xfrm>
              <a:off x="689" y="738"/>
              <a:ext cx="3390" cy="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pic>
          <p:nvPicPr>
            <p:cNvPr id="1029" name="Picture 5"/>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89" y="1322"/>
              <a:ext cx="1532"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89" y="1924"/>
              <a:ext cx="1532"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689" y="736"/>
              <a:ext cx="1532"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689" y="2526"/>
              <a:ext cx="1532"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9"/>
            <p:cNvSpPr>
              <a:spLocks noChangeArrowheads="1"/>
            </p:cNvSpPr>
            <p:nvPr userDrawn="1"/>
          </p:nvSpPr>
          <p:spPr bwMode="auto">
            <a:xfrm>
              <a:off x="2334" y="737"/>
              <a:ext cx="526" cy="526"/>
            </a:xfrm>
            <a:prstGeom prst="rect">
              <a:avLst/>
            </a:prstGeom>
            <a:solidFill>
              <a:srgbClr val="2B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Rectangle 10"/>
            <p:cNvSpPr>
              <a:spLocks noChangeArrowheads="1"/>
            </p:cNvSpPr>
            <p:nvPr userDrawn="1"/>
          </p:nvSpPr>
          <p:spPr bwMode="auto">
            <a:xfrm>
              <a:off x="2938" y="737"/>
              <a:ext cx="526" cy="526"/>
            </a:xfrm>
            <a:prstGeom prst="rect">
              <a:avLst/>
            </a:prstGeom>
            <a:solidFill>
              <a:srgbClr val="00C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Rectangle 11"/>
            <p:cNvSpPr>
              <a:spLocks noChangeArrowheads="1"/>
            </p:cNvSpPr>
            <p:nvPr userDrawn="1"/>
          </p:nvSpPr>
          <p:spPr bwMode="auto">
            <a:xfrm>
              <a:off x="2334" y="2530"/>
              <a:ext cx="526" cy="526"/>
            </a:xfrm>
            <a:prstGeom prst="rect">
              <a:avLst/>
            </a:prstGeom>
            <a:solidFill>
              <a:srgbClr val="7E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Rectangle 12"/>
            <p:cNvSpPr>
              <a:spLocks noChangeArrowheads="1"/>
            </p:cNvSpPr>
            <p:nvPr userDrawn="1"/>
          </p:nvSpPr>
          <p:spPr bwMode="auto">
            <a:xfrm>
              <a:off x="2938" y="2530"/>
              <a:ext cx="526" cy="526"/>
            </a:xfrm>
            <a:prstGeom prst="rect">
              <a:avLst/>
            </a:prstGeom>
            <a:solidFill>
              <a:srgbClr val="A905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Rectangle 13"/>
            <p:cNvSpPr>
              <a:spLocks noChangeArrowheads="1"/>
            </p:cNvSpPr>
            <p:nvPr userDrawn="1"/>
          </p:nvSpPr>
          <p:spPr bwMode="auto">
            <a:xfrm>
              <a:off x="2334" y="1929"/>
              <a:ext cx="526" cy="526"/>
            </a:xfrm>
            <a:prstGeom prst="rect">
              <a:avLst/>
            </a:prstGeom>
            <a:solidFill>
              <a:srgbClr val="50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Rectangle 14"/>
            <p:cNvSpPr>
              <a:spLocks noChangeArrowheads="1"/>
            </p:cNvSpPr>
            <p:nvPr userDrawn="1"/>
          </p:nvSpPr>
          <p:spPr bwMode="auto">
            <a:xfrm>
              <a:off x="2938" y="1929"/>
              <a:ext cx="526" cy="52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Rectangle 15"/>
            <p:cNvSpPr>
              <a:spLocks noChangeArrowheads="1"/>
            </p:cNvSpPr>
            <p:nvPr userDrawn="1"/>
          </p:nvSpPr>
          <p:spPr bwMode="auto">
            <a:xfrm>
              <a:off x="2334" y="1327"/>
              <a:ext cx="526" cy="526"/>
            </a:xfrm>
            <a:prstGeom prst="rect">
              <a:avLst/>
            </a:prstGeom>
            <a:solidFill>
              <a:srgbClr val="FF6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Rectangle 16"/>
            <p:cNvSpPr>
              <a:spLocks noChangeArrowheads="1"/>
            </p:cNvSpPr>
            <p:nvPr userDrawn="1"/>
          </p:nvSpPr>
          <p:spPr bwMode="auto">
            <a:xfrm>
              <a:off x="2938" y="1327"/>
              <a:ext cx="526" cy="526"/>
            </a:xfrm>
            <a:prstGeom prst="rect">
              <a:avLst/>
            </a:prstGeom>
            <a:solidFill>
              <a:srgbClr val="FFC8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Rectangle 17"/>
            <p:cNvSpPr>
              <a:spLocks noChangeArrowheads="1"/>
            </p:cNvSpPr>
            <p:nvPr userDrawn="1"/>
          </p:nvSpPr>
          <p:spPr bwMode="auto">
            <a:xfrm>
              <a:off x="3554" y="737"/>
              <a:ext cx="526" cy="526"/>
            </a:xfrm>
            <a:prstGeom prst="rect">
              <a:avLst/>
            </a:prstGeom>
            <a:solidFill>
              <a:srgbClr val="00F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Rectangle 18"/>
            <p:cNvSpPr>
              <a:spLocks noChangeArrowheads="1"/>
            </p:cNvSpPr>
            <p:nvPr userDrawn="1"/>
          </p:nvSpPr>
          <p:spPr bwMode="auto">
            <a:xfrm>
              <a:off x="3554" y="2530"/>
              <a:ext cx="526" cy="526"/>
            </a:xfrm>
            <a:prstGeom prst="rect">
              <a:avLst/>
            </a:prstGeom>
            <a:solidFill>
              <a:srgbClr val="E906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Rectangle 19"/>
            <p:cNvSpPr>
              <a:spLocks noChangeArrowheads="1"/>
            </p:cNvSpPr>
            <p:nvPr userDrawn="1"/>
          </p:nvSpPr>
          <p:spPr bwMode="auto">
            <a:xfrm>
              <a:off x="3554" y="1929"/>
              <a:ext cx="526" cy="526"/>
            </a:xfrm>
            <a:prstGeom prst="rect">
              <a:avLst/>
            </a:prstGeom>
            <a:solidFill>
              <a:srgbClr val="DBFD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Rectangle 20"/>
            <p:cNvSpPr>
              <a:spLocks noChangeArrowheads="1"/>
            </p:cNvSpPr>
            <p:nvPr userDrawn="1"/>
          </p:nvSpPr>
          <p:spPr bwMode="auto">
            <a:xfrm>
              <a:off x="3554" y="1327"/>
              <a:ext cx="526" cy="526"/>
            </a:xfrm>
            <a:prstGeom prst="rect">
              <a:avLst/>
            </a:prstGeom>
            <a:solidFill>
              <a:srgbClr val="FFE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Rectangle 21"/>
            <p:cNvSpPr>
              <a:spLocks noChangeArrowheads="1"/>
            </p:cNvSpPr>
            <p:nvPr userDrawn="1"/>
          </p:nvSpPr>
          <p:spPr bwMode="auto">
            <a:xfrm>
              <a:off x="816" y="840"/>
              <a:ext cx="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0" name="Rectangle 22"/>
            <p:cNvSpPr>
              <a:spLocks noChangeArrowheads="1"/>
            </p:cNvSpPr>
            <p:nvPr userDrawn="1"/>
          </p:nvSpPr>
          <p:spPr bwMode="auto">
            <a:xfrm>
              <a:off x="896" y="840"/>
              <a:ext cx="21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1" name="Rectangle 23"/>
            <p:cNvSpPr>
              <a:spLocks noChangeArrowheads="1"/>
            </p:cNvSpPr>
            <p:nvPr userDrawn="1"/>
          </p:nvSpPr>
          <p:spPr bwMode="auto">
            <a:xfrm>
              <a:off x="1113" y="840"/>
              <a:ext cx="10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2" name="Rectangle 24"/>
            <p:cNvSpPr>
              <a:spLocks noChangeArrowheads="1"/>
            </p:cNvSpPr>
            <p:nvPr userDrawn="1"/>
          </p:nvSpPr>
          <p:spPr bwMode="auto">
            <a:xfrm>
              <a:off x="1219" y="840"/>
              <a:ext cx="33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S 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3" name="Rectangle 25"/>
            <p:cNvSpPr>
              <a:spLocks noChangeArrowheads="1"/>
            </p:cNvSpPr>
            <p:nvPr userDrawn="1"/>
          </p:nvSpPr>
          <p:spPr bwMode="auto">
            <a:xfrm>
              <a:off x="816" y="964"/>
              <a:ext cx="9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4" name="Rectangle 26"/>
            <p:cNvSpPr>
              <a:spLocks noChangeArrowheads="1"/>
            </p:cNvSpPr>
            <p:nvPr userDrawn="1"/>
          </p:nvSpPr>
          <p:spPr bwMode="auto">
            <a:xfrm>
              <a:off x="903" y="964"/>
              <a:ext cx="2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5" name="Rectangle 27"/>
            <p:cNvSpPr>
              <a:spLocks noChangeArrowheads="1"/>
            </p:cNvSpPr>
            <p:nvPr userDrawn="1"/>
          </p:nvSpPr>
          <p:spPr bwMode="auto">
            <a:xfrm>
              <a:off x="1122" y="964"/>
              <a:ext cx="9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R</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6" name="Rectangle 28"/>
            <p:cNvSpPr>
              <a:spLocks noChangeArrowheads="1"/>
            </p:cNvSpPr>
            <p:nvPr userDrawn="1"/>
          </p:nvSpPr>
          <p:spPr bwMode="auto">
            <a:xfrm>
              <a:off x="1219" y="964"/>
              <a:ext cx="33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SELF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7" name="Rectangle 29"/>
            <p:cNvSpPr>
              <a:spLocks noChangeArrowheads="1"/>
            </p:cNvSpPr>
            <p:nvPr userDrawn="1"/>
          </p:nvSpPr>
          <p:spPr bwMode="auto">
            <a:xfrm>
              <a:off x="816" y="1431"/>
              <a:ext cx="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8" name="Rectangle 30"/>
            <p:cNvSpPr>
              <a:spLocks noChangeArrowheads="1"/>
            </p:cNvSpPr>
            <p:nvPr userDrawn="1"/>
          </p:nvSpPr>
          <p:spPr bwMode="auto">
            <a:xfrm>
              <a:off x="896" y="1431"/>
              <a:ext cx="21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9" name="Rectangle 31"/>
            <p:cNvSpPr>
              <a:spLocks noChangeArrowheads="1"/>
            </p:cNvSpPr>
            <p:nvPr userDrawn="1"/>
          </p:nvSpPr>
          <p:spPr bwMode="auto">
            <a:xfrm>
              <a:off x="1113" y="1431"/>
              <a:ext cx="10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U</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0" name="Rectangle 32"/>
            <p:cNvSpPr>
              <a:spLocks noChangeArrowheads="1"/>
            </p:cNvSpPr>
            <p:nvPr userDrawn="1"/>
          </p:nvSpPr>
          <p:spPr bwMode="auto">
            <a:xfrm>
              <a:off x="1219" y="1431"/>
              <a:ext cx="33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S 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1" name="Rectangle 33"/>
            <p:cNvSpPr>
              <a:spLocks noChangeArrowheads="1"/>
            </p:cNvSpPr>
            <p:nvPr userDrawn="1"/>
          </p:nvSpPr>
          <p:spPr bwMode="auto">
            <a:xfrm>
              <a:off x="816" y="1554"/>
              <a:ext cx="9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4" name="Rectangle 34"/>
            <p:cNvSpPr>
              <a:spLocks noChangeArrowheads="1"/>
            </p:cNvSpPr>
            <p:nvPr userDrawn="1"/>
          </p:nvSpPr>
          <p:spPr bwMode="auto">
            <a:xfrm>
              <a:off x="903" y="1554"/>
              <a:ext cx="75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OUR TEAM</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5" name="Rectangle 35"/>
            <p:cNvSpPr>
              <a:spLocks noChangeArrowheads="1"/>
            </p:cNvSpPr>
            <p:nvPr userDrawn="1"/>
          </p:nvSpPr>
          <p:spPr bwMode="auto">
            <a:xfrm>
              <a:off x="816" y="2032"/>
              <a:ext cx="8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6" name="Rectangle 36"/>
            <p:cNvSpPr>
              <a:spLocks noChangeArrowheads="1"/>
            </p:cNvSpPr>
            <p:nvPr userDrawn="1"/>
          </p:nvSpPr>
          <p:spPr bwMode="auto">
            <a:xfrm>
              <a:off x="895" y="2032"/>
              <a:ext cx="29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AKE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7" name="Rectangle 37"/>
            <p:cNvSpPr>
              <a:spLocks noChangeArrowheads="1"/>
            </p:cNvSpPr>
            <p:nvPr userDrawn="1"/>
          </p:nvSpPr>
          <p:spPr bwMode="auto">
            <a:xfrm>
              <a:off x="1214" y="2032"/>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28" name="Rectangle 38"/>
            <p:cNvSpPr>
              <a:spLocks noChangeArrowheads="1"/>
            </p:cNvSpPr>
            <p:nvPr userDrawn="1"/>
          </p:nvSpPr>
          <p:spPr bwMode="auto">
            <a:xfrm>
              <a:off x="1314" y="2032"/>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3" name="Rectangle 39"/>
            <p:cNvSpPr>
              <a:spLocks noChangeArrowheads="1"/>
            </p:cNvSpPr>
            <p:nvPr userDrawn="1"/>
          </p:nvSpPr>
          <p:spPr bwMode="auto">
            <a:xfrm>
              <a:off x="1417" y="2032"/>
              <a:ext cx="4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TIONS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4" name="Rectangle 40"/>
            <p:cNvSpPr>
              <a:spLocks noChangeArrowheads="1"/>
            </p:cNvSpPr>
            <p:nvPr userDrawn="1"/>
          </p:nvSpPr>
          <p:spPr bwMode="auto">
            <a:xfrm>
              <a:off x="816" y="2156"/>
              <a:ext cx="8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5" name="Rectangle 41"/>
            <p:cNvSpPr>
              <a:spLocks noChangeArrowheads="1"/>
            </p:cNvSpPr>
            <p:nvPr userDrawn="1"/>
          </p:nvSpPr>
          <p:spPr bwMode="auto">
            <a:xfrm>
              <a:off x="900" y="2156"/>
              <a:ext cx="24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 G</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6" name="Rectangle 42"/>
            <p:cNvSpPr>
              <a:spLocks noChangeArrowheads="1"/>
            </p:cNvSpPr>
            <p:nvPr userDrawn="1"/>
          </p:nvSpPr>
          <p:spPr bwMode="auto">
            <a:xfrm>
              <a:off x="1148" y="2156"/>
              <a:ext cx="9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R</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7" name="Rectangle 43"/>
            <p:cNvSpPr>
              <a:spLocks noChangeArrowheads="1"/>
            </p:cNvSpPr>
            <p:nvPr userDrawn="1"/>
          </p:nvSpPr>
          <p:spPr bwMode="auto">
            <a:xfrm>
              <a:off x="1244" y="2156"/>
              <a:ext cx="11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8" name="Rectangle 44"/>
            <p:cNvSpPr>
              <a:spLocks noChangeArrowheads="1"/>
            </p:cNvSpPr>
            <p:nvPr userDrawn="1"/>
          </p:nvSpPr>
          <p:spPr bwMode="auto">
            <a:xfrm>
              <a:off x="1353" y="2156"/>
              <a:ext cx="13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W</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39" name="Rectangle 45"/>
            <p:cNvSpPr>
              <a:spLocks noChangeArrowheads="1"/>
            </p:cNvSpPr>
            <p:nvPr userDrawn="1"/>
          </p:nvSpPr>
          <p:spPr bwMode="auto">
            <a:xfrm>
              <a:off x="816" y="2634"/>
              <a:ext cx="35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FEED</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0" name="Rectangle 46"/>
            <p:cNvSpPr>
              <a:spLocks noChangeArrowheads="1"/>
            </p:cNvSpPr>
            <p:nvPr userDrawn="1"/>
          </p:nvSpPr>
          <p:spPr bwMode="auto">
            <a:xfrm>
              <a:off x="1172" y="2634"/>
              <a:ext cx="9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B</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1" name="Rectangle 47"/>
            <p:cNvSpPr>
              <a:spLocks noChangeArrowheads="1"/>
            </p:cNvSpPr>
            <p:nvPr userDrawn="1"/>
          </p:nvSpPr>
          <p:spPr bwMode="auto">
            <a:xfrm>
              <a:off x="1265" y="2634"/>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2" name="Rectangle 48"/>
            <p:cNvSpPr>
              <a:spLocks noChangeArrowheads="1"/>
            </p:cNvSpPr>
            <p:nvPr userDrawn="1"/>
          </p:nvSpPr>
          <p:spPr bwMode="auto">
            <a:xfrm>
              <a:off x="1364" y="2634"/>
              <a:ext cx="10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3" name="Rectangle 49"/>
            <p:cNvSpPr>
              <a:spLocks noChangeArrowheads="1"/>
            </p:cNvSpPr>
            <p:nvPr userDrawn="1"/>
          </p:nvSpPr>
          <p:spPr bwMode="auto">
            <a:xfrm>
              <a:off x="1469" y="2634"/>
              <a:ext cx="10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K</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4" name="Rectangle 50"/>
            <p:cNvSpPr>
              <a:spLocks noChangeArrowheads="1"/>
            </p:cNvSpPr>
            <p:nvPr userDrawn="1"/>
          </p:nvSpPr>
          <p:spPr bwMode="auto">
            <a:xfrm>
              <a:off x="1564" y="2634"/>
              <a:ext cx="8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5" name="Rectangle 51"/>
            <p:cNvSpPr>
              <a:spLocks noChangeArrowheads="1"/>
            </p:cNvSpPr>
            <p:nvPr userDrawn="1"/>
          </p:nvSpPr>
          <p:spPr bwMode="auto">
            <a:xfrm>
              <a:off x="816" y="2758"/>
              <a:ext cx="106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ONGOING CON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6" name="Rectangle 52"/>
            <p:cNvSpPr>
              <a:spLocks noChangeArrowheads="1"/>
            </p:cNvSpPr>
            <p:nvPr userDrawn="1"/>
          </p:nvSpPr>
          <p:spPr bwMode="auto">
            <a:xfrm>
              <a:off x="1877" y="2758"/>
              <a:ext cx="10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V</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047" name="Rectangle 53"/>
            <p:cNvSpPr>
              <a:spLocks noChangeArrowheads="1"/>
            </p:cNvSpPr>
            <p:nvPr userDrawn="1"/>
          </p:nvSpPr>
          <p:spPr bwMode="auto">
            <a:xfrm>
              <a:off x="1974" y="2758"/>
              <a:ext cx="11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219170" rtl="0" eaLnBrk="0" fontAlgn="base" latinLnBrk="0" hangingPunct="0">
                <a:lnSpc>
                  <a:spcPct val="100000"/>
                </a:lnSpc>
                <a:spcBef>
                  <a:spcPct val="0"/>
                </a:spcBef>
                <a:spcAft>
                  <a:spcPct val="0"/>
                </a:spcAft>
                <a:buClrTx/>
                <a:buSzTx/>
                <a:buFontTx/>
                <a:buNone/>
                <a:tabLst/>
              </a:pPr>
              <a:r>
                <a:rPr kumimoji="0" lang="en-US" altLang="en-US" sz="2267" b="1" i="0" u="none" strike="noStrike" cap="none" normalizeH="0" baseline="0" dirty="0">
                  <a:ln>
                    <a:noFill/>
                  </a:ln>
                  <a:solidFill>
                    <a:srgbClr val="FFFFFF"/>
                  </a:solidFill>
                  <a:effectLst/>
                  <a:latin typeface="Graphik Black" panose="020B0A03030202060203" pitchFamily="34" charset="0"/>
                </a:rPr>
                <a:t>O</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1583599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black">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344241212"/>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Title only black">
    <p:bg>
      <p:bgPr>
        <a:solidFill>
          <a:srgbClr val="2B00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activity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329891417"/>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6_Title only black">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activity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4161314955"/>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itle only black">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8"/>
            <a:ext cx="4572765" cy="901617"/>
          </a:xfrm>
        </p:spPr>
        <p:txBody>
          <a:bodyPr/>
          <a:lstStyle>
            <a:lvl1pPr>
              <a:lnSpc>
                <a:spcPct val="80000"/>
              </a:lnSpc>
              <a:defRPr sz="5867" cap="all" baseline="0">
                <a:solidFill>
                  <a:schemeClr val="tx1"/>
                </a:solidFill>
              </a:defRPr>
            </a:lvl1pPr>
          </a:lstStyle>
          <a:p>
            <a:r>
              <a:rPr lang="en-US" dirty="0"/>
              <a:t>debrief</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795783572"/>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_Title only black">
    <p:bg>
      <p:bgPr>
        <a:solidFill>
          <a:srgbClr val="A905C8"/>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3233059"/>
            <a:ext cx="5750984" cy="875339"/>
          </a:xfrm>
        </p:spPr>
        <p:txBody>
          <a:bodyPr/>
          <a:lstStyle>
            <a:lvl1pPr>
              <a:lnSpc>
                <a:spcPct val="80000"/>
              </a:lnSpc>
              <a:defRPr sz="5867" cap="all" baseline="0">
                <a:solidFill>
                  <a:schemeClr val="tx1"/>
                </a:solidFill>
              </a:defRPr>
            </a:lvl1pPr>
          </a:lstStyle>
          <a:p>
            <a:r>
              <a:rPr lang="en-US" dirty="0"/>
              <a:t>discussion</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4116831086"/>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_Title only black">
    <p:bg>
      <p:bgPr>
        <a:solidFill>
          <a:srgbClr val="50E600"/>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br>
              <a:rPr lang="en-US" dirty="0"/>
            </a:br>
            <a:r>
              <a:rPr lang="en-US" dirty="0"/>
              <a:t>reflection</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929457369"/>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5_Title only black">
    <p:bg>
      <p:bgPr>
        <a:solidFill>
          <a:schemeClr val="tx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56948378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072619" y="6372161"/>
            <a:ext cx="770951" cy="192287"/>
          </a:xfrm>
          <a:prstGeom prst="rect">
            <a:avLst/>
          </a:prstGeo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50703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30783902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8" y="1803400"/>
            <a:ext cx="5565529" cy="14224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8" name="Text Placeholder 7"/>
          <p:cNvSpPr>
            <a:spLocks noGrp="1"/>
          </p:cNvSpPr>
          <p:nvPr>
            <p:ph type="body" sz="quarter" idx="11"/>
          </p:nvPr>
        </p:nvSpPr>
        <p:spPr>
          <a:xfrm>
            <a:off x="345020" y="3327400"/>
            <a:ext cx="5565529" cy="2743200"/>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7607508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ection intr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45018" y="1803400"/>
            <a:ext cx="5565529" cy="1422400"/>
          </a:xfrm>
        </p:spPr>
        <p:txBody>
          <a:bodyPr/>
          <a:lstStyle>
            <a:lvl1pPr>
              <a:lnSpc>
                <a:spcPct val="80000"/>
              </a:lnSpc>
              <a:defRPr sz="5067" cap="all" baseline="0">
                <a:solidFill>
                  <a:schemeClr val="bg1"/>
                </a:solidFill>
              </a:defRPr>
            </a:lvl1pPr>
          </a:lstStyle>
          <a:p>
            <a:r>
              <a:rPr lang="en-US" dirty="0"/>
              <a:t>SECTION INTRO</a:t>
            </a:r>
          </a:p>
        </p:txBody>
      </p:sp>
      <p:sp>
        <p:nvSpPr>
          <p:cNvPr id="3" name="Slide Number Placeholder 2"/>
          <p:cNvSpPr>
            <a:spLocks noGrp="1"/>
          </p:cNvSpPr>
          <p:nvPr>
            <p:ph type="sldNum" sz="quarter" idx="10"/>
          </p:nvPr>
        </p:nvSpPr>
        <p:spPr>
          <a:xfrm>
            <a:off x="11072619" y="6372161"/>
            <a:ext cx="770951" cy="192287"/>
          </a:xfrm>
          <a:prstGeom prst="rect">
            <a:avLst/>
          </a:prstGeom>
        </p:spPr>
        <p:txBody>
          <a:bodyPr/>
          <a:lstStyle>
            <a:lvl1pPr>
              <a:defRPr>
                <a:solidFill>
                  <a:schemeClr val="bg1"/>
                </a:solidFill>
              </a:defRPr>
            </a:lvl1pPr>
          </a:lstStyle>
          <a:p>
            <a:fld id="{0D558541-60C9-42A2-8392-FF12533A6B7A}" type="slidenum">
              <a:rPr lang="en-US" smtClean="0"/>
              <a:pPr/>
              <a:t>‹#›</a:t>
            </a:fld>
            <a:endParaRPr lang="en-US" dirty="0"/>
          </a:p>
        </p:txBody>
      </p:sp>
      <p:sp>
        <p:nvSpPr>
          <p:cNvPr id="8" name="Text Placeholder 7"/>
          <p:cNvSpPr>
            <a:spLocks noGrp="1"/>
          </p:cNvSpPr>
          <p:nvPr>
            <p:ph type="body" sz="quarter" idx="11"/>
          </p:nvPr>
        </p:nvSpPr>
        <p:spPr>
          <a:xfrm>
            <a:off x="345020" y="3327400"/>
            <a:ext cx="5565529" cy="2743200"/>
          </a:xfrm>
        </p:spPr>
        <p:txBody>
          <a:bodyPr vert="horz" lIns="0" tIns="0" rIns="0" bIns="0"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9"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41145599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7_Title only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2515839204"/>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8_Title only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135501935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9_Title only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072619" y="6372161"/>
            <a:ext cx="770951" cy="192287"/>
          </a:xfrm>
          <a:prstGeom prst="rect">
            <a:avLst/>
          </a:prstGeom>
        </p:spPr>
        <p:txBody>
          <a:bodyPr/>
          <a:lstStyle>
            <a:lvl1pPr>
              <a:defRPr>
                <a:solidFill>
                  <a:schemeClr val="tx1"/>
                </a:solidFill>
              </a:defRPr>
            </a:lvl1pPr>
          </a:lstStyle>
          <a:p>
            <a:fld id="{0D558541-60C9-42A2-8392-FF12533A6B7A}" type="slidenum">
              <a:rPr lang="en-US" smtClean="0"/>
              <a:pPr/>
              <a:t>‹#›</a:t>
            </a:fld>
            <a:endParaRPr lang="en-US"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Title 2"/>
          <p:cNvSpPr>
            <a:spLocks noGrp="1"/>
          </p:cNvSpPr>
          <p:nvPr>
            <p:ph type="title" hasCustomPrompt="1"/>
          </p:nvPr>
        </p:nvSpPr>
        <p:spPr>
          <a:xfrm>
            <a:off x="345016" y="2535527"/>
            <a:ext cx="5750984" cy="2270404"/>
          </a:xfrm>
        </p:spPr>
        <p:txBody>
          <a:bodyPr/>
          <a:lstStyle>
            <a:lvl1pPr>
              <a:lnSpc>
                <a:spcPct val="80000"/>
              </a:lnSpc>
              <a:defRPr sz="5867" cap="all" baseline="0">
                <a:solidFill>
                  <a:schemeClr val="tx1"/>
                </a:solidFill>
              </a:defRPr>
            </a:lvl1pPr>
          </a:lstStyle>
          <a:p>
            <a:r>
              <a:rPr lang="en-US" dirty="0"/>
              <a:t>Section</a:t>
            </a:r>
            <a:br>
              <a:rPr lang="en-US" dirty="0"/>
            </a:br>
            <a:r>
              <a:rPr lang="en-US" dirty="0"/>
              <a:t>Summary</a:t>
            </a:r>
          </a:p>
        </p:txBody>
      </p:sp>
      <p:sp>
        <p:nvSpPr>
          <p:cNvPr id="12" name="Text Placeholder 6"/>
          <p:cNvSpPr>
            <a:spLocks noGrp="1"/>
          </p:cNvSpPr>
          <p:nvPr>
            <p:ph type="body" sz="quarter" idx="13"/>
          </p:nvPr>
        </p:nvSpPr>
        <p:spPr>
          <a:xfrm>
            <a:off x="6307667" y="330200"/>
            <a:ext cx="4900616" cy="4269659"/>
          </a:xfrm>
        </p:spPr>
        <p:txBody>
          <a:bodyPr vert="horz" lIns="0" tIns="0" rIns="0" bIns="0" rtlCol="0">
            <a:noAutofit/>
          </a:bodyPr>
          <a:lstStyle>
            <a:lvl1pPr>
              <a:defRPr lang="en-US" dirty="0" smtClean="0">
                <a:solidFill>
                  <a:schemeClr val="tx1"/>
                </a:solidFill>
              </a:defRPr>
            </a:lvl1pPr>
            <a:lvl2pPr marL="182875">
              <a:defRPr lang="en-US" dirty="0" smtClean="0">
                <a:solidFill>
                  <a:schemeClr val="tx1"/>
                </a:solidFill>
              </a:defRPr>
            </a:lvl2pPr>
            <a:lvl3pPr marL="365751">
              <a:defRPr lang="en-US"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4002309648"/>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720D69-8149-427F-8B1C-EA5797BDE96A}"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633C90-F4AF-4018-933A-A0DDEED512E6}" type="slidenum">
              <a:rPr lang="en-US" smtClean="0"/>
              <a:t>‹#›</a:t>
            </a:fld>
            <a:endParaRPr lang="en-US" dirty="0"/>
          </a:p>
        </p:txBody>
      </p:sp>
    </p:spTree>
    <p:extLst>
      <p:ext uri="{BB962C8B-B14F-4D97-AF65-F5344CB8AC3E}">
        <p14:creationId xmlns:p14="http://schemas.microsoft.com/office/powerpoint/2010/main" val="41990547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Full Picture">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6858000"/>
          </a:xfrm>
        </p:spPr>
        <p:txBody>
          <a:bodyPr/>
          <a:lstStyle/>
          <a:p>
            <a:endParaRPr lang="en-US" dirty="0"/>
          </a:p>
        </p:txBody>
      </p:sp>
      <p:sp>
        <p:nvSpPr>
          <p:cNvPr id="6" name="Footer Placeholder 5"/>
          <p:cNvSpPr>
            <a:spLocks noGrp="1"/>
          </p:cNvSpPr>
          <p:nvPr>
            <p:ph type="ftr" sz="quarter" idx="11"/>
          </p:nvPr>
        </p:nvSpPr>
        <p:spPr/>
        <p:txBody>
          <a:bodyPr/>
          <a:lstStyle/>
          <a:p>
            <a:r>
              <a:rPr lang="en-US" dirty="0"/>
              <a:t>Copyright © 2017 Accenture. All rights reserved.</a:t>
            </a:r>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3656186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AE7C91-98B9-414B-AAD4-5629D5A58CFD}" type="datetimeFigureOut">
              <a:rPr lang="en-US" smtClean="0"/>
              <a:t>3/16/2018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F53DBB-5648-43A0-8B09-AD9E34A61DBC}" type="slidenum">
              <a:rPr lang="en-US" smtClean="0"/>
              <a:t>‹#›</a:t>
            </a:fld>
            <a:endParaRPr lang="en-US" dirty="0"/>
          </a:p>
        </p:txBody>
      </p:sp>
    </p:spTree>
    <p:extLst>
      <p:ext uri="{BB962C8B-B14F-4D97-AF65-F5344CB8AC3E}">
        <p14:creationId xmlns:p14="http://schemas.microsoft.com/office/powerpoint/2010/main" val="12112963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0D3F939-6E70-2443-80F9-893D30A4483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2893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Cover Slide_Bottom">
    <p:spTree>
      <p:nvGrpSpPr>
        <p:cNvPr id="1" name=""/>
        <p:cNvGrpSpPr/>
        <p:nvPr/>
      </p:nvGrpSpPr>
      <p:grpSpPr>
        <a:xfrm>
          <a:off x="0" y="0"/>
          <a:ext cx="0" cy="0"/>
          <a:chOff x="0" y="0"/>
          <a:chExt cx="0" cy="0"/>
        </a:xfrm>
      </p:grpSpPr>
      <p:pic>
        <p:nvPicPr>
          <p:cNvPr id="2050" name="Picture 2" descr="\\JBWServer\Shared\Clients\Presentations\Accenture\Kanisha Gulwadi - 14-4051 - Template Creation for L&amp;PD Courses\Working Files\Final Images\478481241_R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r="-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userDrawn="1"/>
        </p:nvSpPr>
        <p:spPr>
          <a:xfrm>
            <a:off x="1" y="3994700"/>
            <a:ext cx="12191999" cy="2863301"/>
          </a:xfrm>
          <a:prstGeom prst="rect">
            <a:avLst/>
          </a:prstGeom>
          <a:gradFill flip="none" rotWithShape="1">
            <a:gsLst>
              <a:gs pos="44975">
                <a:srgbClr val="FFFFFF">
                  <a:alpha val="50000"/>
                </a:srgbClr>
              </a:gs>
              <a:gs pos="29000">
                <a:schemeClr val="bg1">
                  <a:alpha val="30000"/>
                </a:schemeClr>
              </a:gs>
              <a:gs pos="100000">
                <a:schemeClr val="bg1">
                  <a:alpha val="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latin typeface="MS PGothic" pitchFamily="34" charset="-128"/>
            </a:endParaRPr>
          </a:p>
        </p:txBody>
      </p:sp>
      <p:cxnSp>
        <p:nvCxnSpPr>
          <p:cNvPr id="26" name="Straight Connector 25"/>
          <p:cNvCxnSpPr/>
          <p:nvPr userDrawn="1"/>
        </p:nvCxnSpPr>
        <p:spPr>
          <a:xfrm>
            <a:off x="607485" y="6570921"/>
            <a:ext cx="11584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609603" y="5859441"/>
            <a:ext cx="2910215" cy="633434"/>
            <a:chOff x="457202" y="420673"/>
            <a:chExt cx="2182661" cy="633434"/>
          </a:xfrm>
        </p:grpSpPr>
        <p:sp>
          <p:nvSpPr>
            <p:cNvPr id="15"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sp>
          <p:nvSpPr>
            <p:cNvPr id="16" name="Freeform 15"/>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grpSp>
      <p:sp>
        <p:nvSpPr>
          <p:cNvPr id="18" name="Freeform 16"/>
          <p:cNvSpPr>
            <a:spLocks noEditPoints="1"/>
          </p:cNvSpPr>
          <p:nvPr userDrawn="1"/>
        </p:nvSpPr>
        <p:spPr bwMode="auto">
          <a:xfrm>
            <a:off x="6656839" y="6293246"/>
            <a:ext cx="4986528" cy="221780"/>
          </a:xfrm>
          <a:custGeom>
            <a:avLst/>
            <a:gdLst>
              <a:gd name="T0" fmla="*/ 27 w 1199"/>
              <a:gd name="T1" fmla="*/ 3 h 71"/>
              <a:gd name="T2" fmla="*/ 1 w 1199"/>
              <a:gd name="T3" fmla="*/ 53 h 71"/>
              <a:gd name="T4" fmla="*/ 41 w 1199"/>
              <a:gd name="T5" fmla="*/ 19 h 71"/>
              <a:gd name="T6" fmla="*/ 51 w 1199"/>
              <a:gd name="T7" fmla="*/ 50 h 71"/>
              <a:gd name="T8" fmla="*/ 79 w 1199"/>
              <a:gd name="T9" fmla="*/ 18 h 71"/>
              <a:gd name="T10" fmla="*/ 91 w 1199"/>
              <a:gd name="T11" fmla="*/ 55 h 71"/>
              <a:gd name="T12" fmla="*/ 107 w 1199"/>
              <a:gd name="T13" fmla="*/ 29 h 71"/>
              <a:gd name="T14" fmla="*/ 99 w 1199"/>
              <a:gd name="T15" fmla="*/ 38 h 71"/>
              <a:gd name="T16" fmla="*/ 121 w 1199"/>
              <a:gd name="T17" fmla="*/ 10 h 71"/>
              <a:gd name="T18" fmla="*/ 135 w 1199"/>
              <a:gd name="T19" fmla="*/ 50 h 71"/>
              <a:gd name="T20" fmla="*/ 145 w 1199"/>
              <a:gd name="T21" fmla="*/ 33 h 71"/>
              <a:gd name="T22" fmla="*/ 160 w 1199"/>
              <a:gd name="T23" fmla="*/ 29 h 71"/>
              <a:gd name="T24" fmla="*/ 193 w 1199"/>
              <a:gd name="T25" fmla="*/ 19 h 71"/>
              <a:gd name="T26" fmla="*/ 193 w 1199"/>
              <a:gd name="T27" fmla="*/ 47 h 71"/>
              <a:gd name="T28" fmla="*/ 204 w 1199"/>
              <a:gd name="T29" fmla="*/ 19 h 71"/>
              <a:gd name="T30" fmla="*/ 259 w 1199"/>
              <a:gd name="T31" fmla="*/ 71 h 71"/>
              <a:gd name="T32" fmla="*/ 326 w 1199"/>
              <a:gd name="T33" fmla="*/ 28 h 71"/>
              <a:gd name="T34" fmla="*/ 302 w 1199"/>
              <a:gd name="T35" fmla="*/ 8 h 71"/>
              <a:gd name="T36" fmla="*/ 334 w 1199"/>
              <a:gd name="T37" fmla="*/ 9 h 71"/>
              <a:gd name="T38" fmla="*/ 361 w 1199"/>
              <a:gd name="T39" fmla="*/ 54 h 71"/>
              <a:gd name="T40" fmla="*/ 361 w 1199"/>
              <a:gd name="T41" fmla="*/ 69 h 71"/>
              <a:gd name="T42" fmla="*/ 355 w 1199"/>
              <a:gd name="T43" fmla="*/ 37 h 71"/>
              <a:gd name="T44" fmla="*/ 387 w 1199"/>
              <a:gd name="T45" fmla="*/ 54 h 71"/>
              <a:gd name="T46" fmla="*/ 406 w 1199"/>
              <a:gd name="T47" fmla="*/ 23 h 71"/>
              <a:gd name="T48" fmla="*/ 421 w 1199"/>
              <a:gd name="T49" fmla="*/ 23 h 71"/>
              <a:gd name="T50" fmla="*/ 445 w 1199"/>
              <a:gd name="T51" fmla="*/ 49 h 71"/>
              <a:gd name="T52" fmla="*/ 438 w 1199"/>
              <a:gd name="T53" fmla="*/ 18 h 71"/>
              <a:gd name="T54" fmla="*/ 445 w 1199"/>
              <a:gd name="T55" fmla="*/ 38 h 71"/>
              <a:gd name="T56" fmla="*/ 498 w 1199"/>
              <a:gd name="T57" fmla="*/ 0 h 71"/>
              <a:gd name="T58" fmla="*/ 556 w 1199"/>
              <a:gd name="T59" fmla="*/ 3 h 71"/>
              <a:gd name="T60" fmla="*/ 571 w 1199"/>
              <a:gd name="T61" fmla="*/ 18 h 71"/>
              <a:gd name="T62" fmla="*/ 578 w 1199"/>
              <a:gd name="T63" fmla="*/ 29 h 71"/>
              <a:gd name="T64" fmla="*/ 616 w 1199"/>
              <a:gd name="T65" fmla="*/ 29 h 71"/>
              <a:gd name="T66" fmla="*/ 643 w 1199"/>
              <a:gd name="T67" fmla="*/ 34 h 71"/>
              <a:gd name="T68" fmla="*/ 628 w 1199"/>
              <a:gd name="T69" fmla="*/ 27 h 71"/>
              <a:gd name="T70" fmla="*/ 664 w 1199"/>
              <a:gd name="T71" fmla="*/ 39 h 71"/>
              <a:gd name="T72" fmla="*/ 684 w 1199"/>
              <a:gd name="T73" fmla="*/ 29 h 71"/>
              <a:gd name="T74" fmla="*/ 716 w 1199"/>
              <a:gd name="T75" fmla="*/ 36 h 71"/>
              <a:gd name="T76" fmla="*/ 735 w 1199"/>
              <a:gd name="T77" fmla="*/ 54 h 71"/>
              <a:gd name="T78" fmla="*/ 759 w 1199"/>
              <a:gd name="T79" fmla="*/ 22 h 71"/>
              <a:gd name="T80" fmla="*/ 791 w 1199"/>
              <a:gd name="T81" fmla="*/ 18 h 71"/>
              <a:gd name="T82" fmla="*/ 781 w 1199"/>
              <a:gd name="T83" fmla="*/ 63 h 71"/>
              <a:gd name="T84" fmla="*/ 801 w 1199"/>
              <a:gd name="T85" fmla="*/ 36 h 71"/>
              <a:gd name="T86" fmla="*/ 842 w 1199"/>
              <a:gd name="T87" fmla="*/ 19 h 71"/>
              <a:gd name="T88" fmla="*/ 899 w 1199"/>
              <a:gd name="T89" fmla="*/ 28 h 71"/>
              <a:gd name="T90" fmla="*/ 917 w 1199"/>
              <a:gd name="T91" fmla="*/ 50 h 71"/>
              <a:gd name="T92" fmla="*/ 970 w 1199"/>
              <a:gd name="T93" fmla="*/ 36 h 71"/>
              <a:gd name="T94" fmla="*/ 949 w 1199"/>
              <a:gd name="T95" fmla="*/ 36 h 71"/>
              <a:gd name="T96" fmla="*/ 1003 w 1199"/>
              <a:gd name="T97" fmla="*/ 33 h 71"/>
              <a:gd name="T98" fmla="*/ 983 w 1199"/>
              <a:gd name="T99" fmla="*/ 29 h 71"/>
              <a:gd name="T100" fmla="*/ 1028 w 1199"/>
              <a:gd name="T101" fmla="*/ 23 h 71"/>
              <a:gd name="T102" fmla="*/ 1031 w 1199"/>
              <a:gd name="T103" fmla="*/ 45 h 71"/>
              <a:gd name="T104" fmla="*/ 1056 w 1199"/>
              <a:gd name="T105" fmla="*/ 54 h 71"/>
              <a:gd name="T106" fmla="*/ 1084 w 1199"/>
              <a:gd name="T107" fmla="*/ 54 h 71"/>
              <a:gd name="T108" fmla="*/ 1075 w 1199"/>
              <a:gd name="T109" fmla="*/ 7 h 71"/>
              <a:gd name="T110" fmla="*/ 1084 w 1199"/>
              <a:gd name="T111" fmla="*/ 54 h 71"/>
              <a:gd name="T112" fmla="*/ 1096 w 1199"/>
              <a:gd name="T113" fmla="*/ 19 h 71"/>
              <a:gd name="T114" fmla="*/ 1129 w 1199"/>
              <a:gd name="T115" fmla="*/ 36 h 71"/>
              <a:gd name="T116" fmla="*/ 1148 w 1199"/>
              <a:gd name="T117" fmla="*/ 39 h 71"/>
              <a:gd name="T118" fmla="*/ 1168 w 1199"/>
              <a:gd name="T119" fmla="*/ 29 h 71"/>
              <a:gd name="T120" fmla="*/ 1176 w 1199"/>
              <a:gd name="T121" fmla="*/ 27 h 71"/>
              <a:gd name="T122" fmla="*/ 1199 w 1199"/>
              <a:gd name="T123"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9" h="71">
                <a:moveTo>
                  <a:pt x="1" y="47"/>
                </a:moveTo>
                <a:cubicBezTo>
                  <a:pt x="5" y="49"/>
                  <a:pt x="9" y="50"/>
                  <a:pt x="13" y="50"/>
                </a:cubicBezTo>
                <a:cubicBezTo>
                  <a:pt x="19" y="50"/>
                  <a:pt x="24" y="47"/>
                  <a:pt x="24" y="41"/>
                </a:cubicBezTo>
                <a:cubicBezTo>
                  <a:pt x="24" y="35"/>
                  <a:pt x="20" y="33"/>
                  <a:pt x="16" y="31"/>
                </a:cubicBezTo>
                <a:cubicBezTo>
                  <a:pt x="11" y="28"/>
                  <a:pt x="11" y="28"/>
                  <a:pt x="11" y="28"/>
                </a:cubicBezTo>
                <a:cubicBezTo>
                  <a:pt x="6" y="25"/>
                  <a:pt x="0" y="22"/>
                  <a:pt x="0" y="15"/>
                </a:cubicBezTo>
                <a:cubicBezTo>
                  <a:pt x="0" y="6"/>
                  <a:pt x="8" y="2"/>
                  <a:pt x="17" y="2"/>
                </a:cubicBezTo>
                <a:cubicBezTo>
                  <a:pt x="20" y="2"/>
                  <a:pt x="24" y="3"/>
                  <a:pt x="27" y="3"/>
                </a:cubicBezTo>
                <a:cubicBezTo>
                  <a:pt x="27" y="9"/>
                  <a:pt x="27" y="9"/>
                  <a:pt x="27" y="9"/>
                </a:cubicBezTo>
                <a:cubicBezTo>
                  <a:pt x="24" y="8"/>
                  <a:pt x="20" y="7"/>
                  <a:pt x="16" y="7"/>
                </a:cubicBezTo>
                <a:cubicBezTo>
                  <a:pt x="11" y="7"/>
                  <a:pt x="7" y="9"/>
                  <a:pt x="7" y="15"/>
                </a:cubicBezTo>
                <a:cubicBezTo>
                  <a:pt x="7" y="19"/>
                  <a:pt x="11" y="22"/>
                  <a:pt x="15" y="24"/>
                </a:cubicBezTo>
                <a:cubicBezTo>
                  <a:pt x="20" y="26"/>
                  <a:pt x="20" y="26"/>
                  <a:pt x="20" y="26"/>
                </a:cubicBezTo>
                <a:cubicBezTo>
                  <a:pt x="26" y="30"/>
                  <a:pt x="31" y="33"/>
                  <a:pt x="31" y="40"/>
                </a:cubicBezTo>
                <a:cubicBezTo>
                  <a:pt x="31" y="51"/>
                  <a:pt x="22" y="55"/>
                  <a:pt x="13" y="55"/>
                </a:cubicBezTo>
                <a:cubicBezTo>
                  <a:pt x="9" y="55"/>
                  <a:pt x="5" y="54"/>
                  <a:pt x="1" y="53"/>
                </a:cubicBezTo>
                <a:lnTo>
                  <a:pt x="1" y="47"/>
                </a:lnTo>
                <a:close/>
                <a:moveTo>
                  <a:pt x="55" y="54"/>
                </a:moveTo>
                <a:cubicBezTo>
                  <a:pt x="53" y="55"/>
                  <a:pt x="52" y="55"/>
                  <a:pt x="50" y="55"/>
                </a:cubicBezTo>
                <a:cubicBezTo>
                  <a:pt x="44" y="55"/>
                  <a:pt x="41" y="52"/>
                  <a:pt x="41" y="46"/>
                </a:cubicBezTo>
                <a:cubicBezTo>
                  <a:pt x="41" y="23"/>
                  <a:pt x="41" y="23"/>
                  <a:pt x="41" y="23"/>
                </a:cubicBezTo>
                <a:cubicBezTo>
                  <a:pt x="35" y="23"/>
                  <a:pt x="35" y="23"/>
                  <a:pt x="35" y="23"/>
                </a:cubicBezTo>
                <a:cubicBezTo>
                  <a:pt x="35" y="19"/>
                  <a:pt x="35" y="19"/>
                  <a:pt x="35" y="19"/>
                </a:cubicBezTo>
                <a:cubicBezTo>
                  <a:pt x="41" y="19"/>
                  <a:pt x="41" y="19"/>
                  <a:pt x="41" y="19"/>
                </a:cubicBezTo>
                <a:cubicBezTo>
                  <a:pt x="41" y="10"/>
                  <a:pt x="41" y="10"/>
                  <a:pt x="41" y="10"/>
                </a:cubicBezTo>
                <a:cubicBezTo>
                  <a:pt x="46" y="7"/>
                  <a:pt x="46" y="7"/>
                  <a:pt x="46" y="7"/>
                </a:cubicBezTo>
                <a:cubicBezTo>
                  <a:pt x="46" y="19"/>
                  <a:pt x="46" y="19"/>
                  <a:pt x="46" y="19"/>
                </a:cubicBezTo>
                <a:cubicBezTo>
                  <a:pt x="55" y="19"/>
                  <a:pt x="55" y="19"/>
                  <a:pt x="55" y="19"/>
                </a:cubicBezTo>
                <a:cubicBezTo>
                  <a:pt x="55" y="23"/>
                  <a:pt x="55" y="23"/>
                  <a:pt x="55" y="23"/>
                </a:cubicBezTo>
                <a:cubicBezTo>
                  <a:pt x="46" y="23"/>
                  <a:pt x="46" y="23"/>
                  <a:pt x="46" y="23"/>
                </a:cubicBezTo>
                <a:cubicBezTo>
                  <a:pt x="46" y="45"/>
                  <a:pt x="46" y="45"/>
                  <a:pt x="46" y="45"/>
                </a:cubicBezTo>
                <a:cubicBezTo>
                  <a:pt x="46" y="48"/>
                  <a:pt x="47" y="50"/>
                  <a:pt x="51" y="50"/>
                </a:cubicBezTo>
                <a:cubicBezTo>
                  <a:pt x="53" y="50"/>
                  <a:pt x="54" y="50"/>
                  <a:pt x="55" y="50"/>
                </a:cubicBezTo>
                <a:lnTo>
                  <a:pt x="55" y="54"/>
                </a:lnTo>
                <a:close/>
                <a:moveTo>
                  <a:pt x="62" y="54"/>
                </a:moveTo>
                <a:cubicBezTo>
                  <a:pt x="62" y="19"/>
                  <a:pt x="62" y="19"/>
                  <a:pt x="62" y="19"/>
                </a:cubicBezTo>
                <a:cubicBezTo>
                  <a:pt x="67" y="19"/>
                  <a:pt x="67" y="19"/>
                  <a:pt x="67" y="19"/>
                </a:cubicBezTo>
                <a:cubicBezTo>
                  <a:pt x="67" y="25"/>
                  <a:pt x="67" y="25"/>
                  <a:pt x="67" y="25"/>
                </a:cubicBezTo>
                <a:cubicBezTo>
                  <a:pt x="67" y="25"/>
                  <a:pt x="67" y="25"/>
                  <a:pt x="67" y="25"/>
                </a:cubicBezTo>
                <a:cubicBezTo>
                  <a:pt x="69" y="20"/>
                  <a:pt x="73" y="18"/>
                  <a:pt x="79" y="18"/>
                </a:cubicBezTo>
                <a:cubicBezTo>
                  <a:pt x="79" y="23"/>
                  <a:pt x="79" y="23"/>
                  <a:pt x="79" y="23"/>
                </a:cubicBezTo>
                <a:cubicBezTo>
                  <a:pt x="70" y="23"/>
                  <a:pt x="67" y="32"/>
                  <a:pt x="67" y="39"/>
                </a:cubicBezTo>
                <a:cubicBezTo>
                  <a:pt x="67" y="54"/>
                  <a:pt x="67" y="54"/>
                  <a:pt x="67" y="54"/>
                </a:cubicBezTo>
                <a:lnTo>
                  <a:pt x="62" y="54"/>
                </a:lnTo>
                <a:close/>
                <a:moveTo>
                  <a:pt x="102" y="54"/>
                </a:moveTo>
                <a:cubicBezTo>
                  <a:pt x="102" y="49"/>
                  <a:pt x="102" y="49"/>
                  <a:pt x="102" y="49"/>
                </a:cubicBezTo>
                <a:cubicBezTo>
                  <a:pt x="102" y="49"/>
                  <a:pt x="102" y="49"/>
                  <a:pt x="102" y="49"/>
                </a:cubicBezTo>
                <a:cubicBezTo>
                  <a:pt x="100" y="53"/>
                  <a:pt x="95" y="55"/>
                  <a:pt x="91" y="55"/>
                </a:cubicBezTo>
                <a:cubicBezTo>
                  <a:pt x="85" y="55"/>
                  <a:pt x="82" y="51"/>
                  <a:pt x="82" y="45"/>
                </a:cubicBezTo>
                <a:cubicBezTo>
                  <a:pt x="82" y="37"/>
                  <a:pt x="91" y="34"/>
                  <a:pt x="102" y="34"/>
                </a:cubicBezTo>
                <a:cubicBezTo>
                  <a:pt x="102" y="33"/>
                  <a:pt x="102" y="33"/>
                  <a:pt x="102" y="33"/>
                </a:cubicBezTo>
                <a:cubicBezTo>
                  <a:pt x="102" y="28"/>
                  <a:pt x="102" y="22"/>
                  <a:pt x="95" y="22"/>
                </a:cubicBezTo>
                <a:cubicBezTo>
                  <a:pt x="91" y="22"/>
                  <a:pt x="89" y="23"/>
                  <a:pt x="88" y="28"/>
                </a:cubicBezTo>
                <a:cubicBezTo>
                  <a:pt x="83" y="28"/>
                  <a:pt x="83" y="28"/>
                  <a:pt x="83" y="28"/>
                </a:cubicBezTo>
                <a:cubicBezTo>
                  <a:pt x="83" y="21"/>
                  <a:pt x="89" y="18"/>
                  <a:pt x="95" y="18"/>
                </a:cubicBezTo>
                <a:cubicBezTo>
                  <a:pt x="103" y="18"/>
                  <a:pt x="107" y="21"/>
                  <a:pt x="107" y="29"/>
                </a:cubicBezTo>
                <a:cubicBezTo>
                  <a:pt x="107" y="54"/>
                  <a:pt x="107" y="54"/>
                  <a:pt x="107" y="54"/>
                </a:cubicBezTo>
                <a:lnTo>
                  <a:pt x="102" y="54"/>
                </a:lnTo>
                <a:close/>
                <a:moveTo>
                  <a:pt x="99" y="38"/>
                </a:moveTo>
                <a:cubicBezTo>
                  <a:pt x="95" y="38"/>
                  <a:pt x="88" y="40"/>
                  <a:pt x="88" y="45"/>
                </a:cubicBezTo>
                <a:cubicBezTo>
                  <a:pt x="88" y="48"/>
                  <a:pt x="90" y="50"/>
                  <a:pt x="93" y="50"/>
                </a:cubicBezTo>
                <a:cubicBezTo>
                  <a:pt x="96" y="50"/>
                  <a:pt x="99" y="48"/>
                  <a:pt x="101" y="45"/>
                </a:cubicBezTo>
                <a:cubicBezTo>
                  <a:pt x="102" y="42"/>
                  <a:pt x="102" y="41"/>
                  <a:pt x="102" y="38"/>
                </a:cubicBezTo>
                <a:lnTo>
                  <a:pt x="99" y="38"/>
                </a:lnTo>
                <a:close/>
                <a:moveTo>
                  <a:pt x="135" y="54"/>
                </a:moveTo>
                <a:cubicBezTo>
                  <a:pt x="133" y="55"/>
                  <a:pt x="132" y="55"/>
                  <a:pt x="130" y="55"/>
                </a:cubicBezTo>
                <a:cubicBezTo>
                  <a:pt x="124" y="55"/>
                  <a:pt x="121" y="52"/>
                  <a:pt x="121" y="46"/>
                </a:cubicBezTo>
                <a:cubicBezTo>
                  <a:pt x="121" y="23"/>
                  <a:pt x="121" y="23"/>
                  <a:pt x="121" y="23"/>
                </a:cubicBezTo>
                <a:cubicBezTo>
                  <a:pt x="115" y="23"/>
                  <a:pt x="115" y="23"/>
                  <a:pt x="115" y="23"/>
                </a:cubicBezTo>
                <a:cubicBezTo>
                  <a:pt x="115" y="19"/>
                  <a:pt x="115" y="19"/>
                  <a:pt x="115" y="19"/>
                </a:cubicBezTo>
                <a:cubicBezTo>
                  <a:pt x="121" y="19"/>
                  <a:pt x="121" y="19"/>
                  <a:pt x="121" y="19"/>
                </a:cubicBezTo>
                <a:cubicBezTo>
                  <a:pt x="121" y="10"/>
                  <a:pt x="121" y="10"/>
                  <a:pt x="121" y="10"/>
                </a:cubicBezTo>
                <a:cubicBezTo>
                  <a:pt x="126" y="7"/>
                  <a:pt x="126" y="7"/>
                  <a:pt x="126" y="7"/>
                </a:cubicBezTo>
                <a:cubicBezTo>
                  <a:pt x="126" y="19"/>
                  <a:pt x="126" y="19"/>
                  <a:pt x="126" y="19"/>
                </a:cubicBezTo>
                <a:cubicBezTo>
                  <a:pt x="135" y="19"/>
                  <a:pt x="135" y="19"/>
                  <a:pt x="135" y="19"/>
                </a:cubicBezTo>
                <a:cubicBezTo>
                  <a:pt x="135" y="23"/>
                  <a:pt x="135" y="23"/>
                  <a:pt x="135" y="23"/>
                </a:cubicBezTo>
                <a:cubicBezTo>
                  <a:pt x="126" y="23"/>
                  <a:pt x="126" y="23"/>
                  <a:pt x="126" y="23"/>
                </a:cubicBezTo>
                <a:cubicBezTo>
                  <a:pt x="126" y="45"/>
                  <a:pt x="126" y="45"/>
                  <a:pt x="126" y="45"/>
                </a:cubicBezTo>
                <a:cubicBezTo>
                  <a:pt x="126" y="48"/>
                  <a:pt x="127" y="50"/>
                  <a:pt x="131" y="50"/>
                </a:cubicBezTo>
                <a:cubicBezTo>
                  <a:pt x="133" y="50"/>
                  <a:pt x="133" y="50"/>
                  <a:pt x="135" y="50"/>
                </a:cubicBezTo>
                <a:lnTo>
                  <a:pt x="135" y="54"/>
                </a:lnTo>
                <a:close/>
                <a:moveTo>
                  <a:pt x="165" y="54"/>
                </a:moveTo>
                <a:cubicBezTo>
                  <a:pt x="162" y="54"/>
                  <a:pt x="160" y="55"/>
                  <a:pt x="157" y="55"/>
                </a:cubicBezTo>
                <a:cubicBezTo>
                  <a:pt x="145" y="55"/>
                  <a:pt x="140" y="47"/>
                  <a:pt x="140" y="35"/>
                </a:cubicBezTo>
                <a:cubicBezTo>
                  <a:pt x="140" y="26"/>
                  <a:pt x="143" y="18"/>
                  <a:pt x="153" y="18"/>
                </a:cubicBezTo>
                <a:cubicBezTo>
                  <a:pt x="162" y="18"/>
                  <a:pt x="166" y="23"/>
                  <a:pt x="166" y="31"/>
                </a:cubicBezTo>
                <a:cubicBezTo>
                  <a:pt x="166" y="33"/>
                  <a:pt x="166" y="33"/>
                  <a:pt x="166" y="33"/>
                </a:cubicBezTo>
                <a:cubicBezTo>
                  <a:pt x="145" y="33"/>
                  <a:pt x="145" y="33"/>
                  <a:pt x="145" y="33"/>
                </a:cubicBezTo>
                <a:cubicBezTo>
                  <a:pt x="145" y="35"/>
                  <a:pt x="145" y="35"/>
                  <a:pt x="145" y="35"/>
                </a:cubicBezTo>
                <a:cubicBezTo>
                  <a:pt x="145" y="43"/>
                  <a:pt x="149" y="50"/>
                  <a:pt x="158" y="50"/>
                </a:cubicBezTo>
                <a:cubicBezTo>
                  <a:pt x="160" y="50"/>
                  <a:pt x="163" y="50"/>
                  <a:pt x="165" y="49"/>
                </a:cubicBezTo>
                <a:lnTo>
                  <a:pt x="165" y="54"/>
                </a:lnTo>
                <a:close/>
                <a:moveTo>
                  <a:pt x="160" y="29"/>
                </a:moveTo>
                <a:cubicBezTo>
                  <a:pt x="160" y="25"/>
                  <a:pt x="157" y="22"/>
                  <a:pt x="153" y="22"/>
                </a:cubicBezTo>
                <a:cubicBezTo>
                  <a:pt x="149" y="22"/>
                  <a:pt x="147" y="25"/>
                  <a:pt x="146" y="29"/>
                </a:cubicBezTo>
                <a:lnTo>
                  <a:pt x="160" y="29"/>
                </a:lnTo>
                <a:close/>
                <a:moveTo>
                  <a:pt x="193" y="47"/>
                </a:moveTo>
                <a:cubicBezTo>
                  <a:pt x="193" y="47"/>
                  <a:pt x="193" y="47"/>
                  <a:pt x="193" y="47"/>
                </a:cubicBezTo>
                <a:cubicBezTo>
                  <a:pt x="191" y="51"/>
                  <a:pt x="188" y="54"/>
                  <a:pt x="183" y="54"/>
                </a:cubicBezTo>
                <a:cubicBezTo>
                  <a:pt x="174" y="54"/>
                  <a:pt x="172" y="44"/>
                  <a:pt x="172" y="36"/>
                </a:cubicBezTo>
                <a:cubicBezTo>
                  <a:pt x="172" y="29"/>
                  <a:pt x="174" y="18"/>
                  <a:pt x="184" y="18"/>
                </a:cubicBezTo>
                <a:cubicBezTo>
                  <a:pt x="188" y="18"/>
                  <a:pt x="192" y="20"/>
                  <a:pt x="193" y="24"/>
                </a:cubicBezTo>
                <a:cubicBezTo>
                  <a:pt x="193" y="24"/>
                  <a:pt x="193" y="24"/>
                  <a:pt x="193" y="24"/>
                </a:cubicBezTo>
                <a:cubicBezTo>
                  <a:pt x="193" y="19"/>
                  <a:pt x="193" y="19"/>
                  <a:pt x="193" y="19"/>
                </a:cubicBezTo>
                <a:cubicBezTo>
                  <a:pt x="198" y="19"/>
                  <a:pt x="198" y="19"/>
                  <a:pt x="198" y="19"/>
                </a:cubicBezTo>
                <a:cubicBezTo>
                  <a:pt x="198" y="54"/>
                  <a:pt x="198" y="54"/>
                  <a:pt x="198" y="54"/>
                </a:cubicBezTo>
                <a:cubicBezTo>
                  <a:pt x="198" y="64"/>
                  <a:pt x="193" y="69"/>
                  <a:pt x="183" y="69"/>
                </a:cubicBezTo>
                <a:cubicBezTo>
                  <a:pt x="180" y="69"/>
                  <a:pt x="177" y="69"/>
                  <a:pt x="173" y="68"/>
                </a:cubicBezTo>
                <a:cubicBezTo>
                  <a:pt x="173" y="63"/>
                  <a:pt x="173" y="63"/>
                  <a:pt x="173" y="63"/>
                </a:cubicBezTo>
                <a:cubicBezTo>
                  <a:pt x="176" y="64"/>
                  <a:pt x="179" y="65"/>
                  <a:pt x="182" y="65"/>
                </a:cubicBezTo>
                <a:cubicBezTo>
                  <a:pt x="190" y="65"/>
                  <a:pt x="193" y="61"/>
                  <a:pt x="193" y="53"/>
                </a:cubicBezTo>
                <a:lnTo>
                  <a:pt x="193" y="47"/>
                </a:lnTo>
                <a:close/>
                <a:moveTo>
                  <a:pt x="193" y="36"/>
                </a:moveTo>
                <a:cubicBezTo>
                  <a:pt x="193" y="31"/>
                  <a:pt x="191" y="22"/>
                  <a:pt x="185" y="22"/>
                </a:cubicBezTo>
                <a:cubicBezTo>
                  <a:pt x="178" y="22"/>
                  <a:pt x="177" y="32"/>
                  <a:pt x="177" y="37"/>
                </a:cubicBezTo>
                <a:cubicBezTo>
                  <a:pt x="177" y="41"/>
                  <a:pt x="178" y="50"/>
                  <a:pt x="184" y="50"/>
                </a:cubicBezTo>
                <a:cubicBezTo>
                  <a:pt x="191" y="50"/>
                  <a:pt x="193" y="41"/>
                  <a:pt x="193" y="36"/>
                </a:cubicBezTo>
                <a:close/>
                <a:moveTo>
                  <a:pt x="212" y="68"/>
                </a:moveTo>
                <a:cubicBezTo>
                  <a:pt x="217" y="54"/>
                  <a:pt x="217" y="54"/>
                  <a:pt x="217" y="54"/>
                </a:cubicBezTo>
                <a:cubicBezTo>
                  <a:pt x="204" y="19"/>
                  <a:pt x="204" y="19"/>
                  <a:pt x="204" y="19"/>
                </a:cubicBezTo>
                <a:cubicBezTo>
                  <a:pt x="209" y="19"/>
                  <a:pt x="209" y="19"/>
                  <a:pt x="209" y="19"/>
                </a:cubicBezTo>
                <a:cubicBezTo>
                  <a:pt x="219" y="46"/>
                  <a:pt x="219" y="46"/>
                  <a:pt x="219" y="46"/>
                </a:cubicBezTo>
                <a:cubicBezTo>
                  <a:pt x="219" y="46"/>
                  <a:pt x="219" y="46"/>
                  <a:pt x="219" y="46"/>
                </a:cubicBezTo>
                <a:cubicBezTo>
                  <a:pt x="229" y="19"/>
                  <a:pt x="229" y="19"/>
                  <a:pt x="229" y="19"/>
                </a:cubicBezTo>
                <a:cubicBezTo>
                  <a:pt x="234" y="19"/>
                  <a:pt x="234" y="19"/>
                  <a:pt x="234" y="19"/>
                </a:cubicBezTo>
                <a:cubicBezTo>
                  <a:pt x="217" y="68"/>
                  <a:pt x="217" y="68"/>
                  <a:pt x="217" y="68"/>
                </a:cubicBezTo>
                <a:lnTo>
                  <a:pt x="212" y="68"/>
                </a:lnTo>
                <a:close/>
                <a:moveTo>
                  <a:pt x="259" y="71"/>
                </a:moveTo>
                <a:cubicBezTo>
                  <a:pt x="259" y="0"/>
                  <a:pt x="259" y="0"/>
                  <a:pt x="259" y="0"/>
                </a:cubicBezTo>
                <a:cubicBezTo>
                  <a:pt x="263" y="0"/>
                  <a:pt x="263" y="0"/>
                  <a:pt x="263" y="0"/>
                </a:cubicBezTo>
                <a:cubicBezTo>
                  <a:pt x="263" y="71"/>
                  <a:pt x="263" y="71"/>
                  <a:pt x="263" y="71"/>
                </a:cubicBezTo>
                <a:lnTo>
                  <a:pt x="259" y="71"/>
                </a:lnTo>
                <a:close/>
                <a:moveTo>
                  <a:pt x="293" y="54"/>
                </a:moveTo>
                <a:cubicBezTo>
                  <a:pt x="293" y="3"/>
                  <a:pt x="293" y="3"/>
                  <a:pt x="293" y="3"/>
                </a:cubicBezTo>
                <a:cubicBezTo>
                  <a:pt x="305" y="3"/>
                  <a:pt x="305" y="3"/>
                  <a:pt x="305" y="3"/>
                </a:cubicBezTo>
                <a:cubicBezTo>
                  <a:pt x="321" y="3"/>
                  <a:pt x="326" y="13"/>
                  <a:pt x="326" y="28"/>
                </a:cubicBezTo>
                <a:cubicBezTo>
                  <a:pt x="326" y="38"/>
                  <a:pt x="324" y="49"/>
                  <a:pt x="314" y="52"/>
                </a:cubicBezTo>
                <a:cubicBezTo>
                  <a:pt x="310" y="54"/>
                  <a:pt x="307" y="54"/>
                  <a:pt x="303" y="54"/>
                </a:cubicBezTo>
                <a:lnTo>
                  <a:pt x="293" y="54"/>
                </a:lnTo>
                <a:close/>
                <a:moveTo>
                  <a:pt x="303" y="49"/>
                </a:moveTo>
                <a:cubicBezTo>
                  <a:pt x="306" y="49"/>
                  <a:pt x="309" y="49"/>
                  <a:pt x="312" y="48"/>
                </a:cubicBezTo>
                <a:cubicBezTo>
                  <a:pt x="319" y="44"/>
                  <a:pt x="320" y="35"/>
                  <a:pt x="320" y="28"/>
                </a:cubicBezTo>
                <a:cubicBezTo>
                  <a:pt x="320" y="21"/>
                  <a:pt x="319" y="12"/>
                  <a:pt x="311" y="9"/>
                </a:cubicBezTo>
                <a:cubicBezTo>
                  <a:pt x="308" y="8"/>
                  <a:pt x="305" y="8"/>
                  <a:pt x="302" y="8"/>
                </a:cubicBezTo>
                <a:cubicBezTo>
                  <a:pt x="299" y="8"/>
                  <a:pt x="299" y="8"/>
                  <a:pt x="299" y="8"/>
                </a:cubicBezTo>
                <a:cubicBezTo>
                  <a:pt x="299" y="49"/>
                  <a:pt x="299" y="49"/>
                  <a:pt x="299" y="49"/>
                </a:cubicBezTo>
                <a:lnTo>
                  <a:pt x="303" y="49"/>
                </a:lnTo>
                <a:close/>
                <a:moveTo>
                  <a:pt x="334" y="9"/>
                </a:moveTo>
                <a:cubicBezTo>
                  <a:pt x="334" y="3"/>
                  <a:pt x="334" y="3"/>
                  <a:pt x="334" y="3"/>
                </a:cubicBezTo>
                <a:cubicBezTo>
                  <a:pt x="341" y="3"/>
                  <a:pt x="341" y="3"/>
                  <a:pt x="341" y="3"/>
                </a:cubicBezTo>
                <a:cubicBezTo>
                  <a:pt x="341" y="9"/>
                  <a:pt x="341" y="9"/>
                  <a:pt x="341" y="9"/>
                </a:cubicBezTo>
                <a:lnTo>
                  <a:pt x="334" y="9"/>
                </a:lnTo>
                <a:close/>
                <a:moveTo>
                  <a:pt x="335" y="54"/>
                </a:moveTo>
                <a:cubicBezTo>
                  <a:pt x="335" y="19"/>
                  <a:pt x="335" y="19"/>
                  <a:pt x="335" y="19"/>
                </a:cubicBezTo>
                <a:cubicBezTo>
                  <a:pt x="340" y="19"/>
                  <a:pt x="340" y="19"/>
                  <a:pt x="340" y="19"/>
                </a:cubicBezTo>
                <a:cubicBezTo>
                  <a:pt x="340" y="54"/>
                  <a:pt x="340" y="54"/>
                  <a:pt x="340" y="54"/>
                </a:cubicBezTo>
                <a:lnTo>
                  <a:pt x="335" y="54"/>
                </a:lnTo>
                <a:close/>
                <a:moveTo>
                  <a:pt x="371" y="47"/>
                </a:moveTo>
                <a:cubicBezTo>
                  <a:pt x="371" y="47"/>
                  <a:pt x="371" y="47"/>
                  <a:pt x="371" y="47"/>
                </a:cubicBezTo>
                <a:cubicBezTo>
                  <a:pt x="369" y="51"/>
                  <a:pt x="366" y="54"/>
                  <a:pt x="361" y="54"/>
                </a:cubicBezTo>
                <a:cubicBezTo>
                  <a:pt x="352" y="54"/>
                  <a:pt x="349" y="44"/>
                  <a:pt x="349" y="36"/>
                </a:cubicBezTo>
                <a:cubicBezTo>
                  <a:pt x="349" y="29"/>
                  <a:pt x="352" y="18"/>
                  <a:pt x="361" y="18"/>
                </a:cubicBezTo>
                <a:cubicBezTo>
                  <a:pt x="366" y="18"/>
                  <a:pt x="369" y="20"/>
                  <a:pt x="371" y="24"/>
                </a:cubicBezTo>
                <a:cubicBezTo>
                  <a:pt x="371" y="24"/>
                  <a:pt x="371" y="24"/>
                  <a:pt x="371" y="24"/>
                </a:cubicBezTo>
                <a:cubicBezTo>
                  <a:pt x="371" y="19"/>
                  <a:pt x="371" y="19"/>
                  <a:pt x="371" y="19"/>
                </a:cubicBezTo>
                <a:cubicBezTo>
                  <a:pt x="376" y="19"/>
                  <a:pt x="376" y="19"/>
                  <a:pt x="376" y="19"/>
                </a:cubicBezTo>
                <a:cubicBezTo>
                  <a:pt x="376" y="54"/>
                  <a:pt x="376" y="54"/>
                  <a:pt x="376" y="54"/>
                </a:cubicBezTo>
                <a:cubicBezTo>
                  <a:pt x="376" y="64"/>
                  <a:pt x="371" y="69"/>
                  <a:pt x="361" y="69"/>
                </a:cubicBezTo>
                <a:cubicBezTo>
                  <a:pt x="357" y="69"/>
                  <a:pt x="355" y="69"/>
                  <a:pt x="351" y="68"/>
                </a:cubicBezTo>
                <a:cubicBezTo>
                  <a:pt x="351" y="63"/>
                  <a:pt x="351" y="63"/>
                  <a:pt x="351" y="63"/>
                </a:cubicBezTo>
                <a:cubicBezTo>
                  <a:pt x="354" y="64"/>
                  <a:pt x="357" y="65"/>
                  <a:pt x="360" y="65"/>
                </a:cubicBezTo>
                <a:cubicBezTo>
                  <a:pt x="368" y="65"/>
                  <a:pt x="371" y="61"/>
                  <a:pt x="371" y="53"/>
                </a:cubicBezTo>
                <a:lnTo>
                  <a:pt x="371" y="47"/>
                </a:lnTo>
                <a:close/>
                <a:moveTo>
                  <a:pt x="371" y="36"/>
                </a:moveTo>
                <a:cubicBezTo>
                  <a:pt x="371" y="31"/>
                  <a:pt x="369" y="22"/>
                  <a:pt x="362" y="22"/>
                </a:cubicBezTo>
                <a:cubicBezTo>
                  <a:pt x="356" y="22"/>
                  <a:pt x="355" y="32"/>
                  <a:pt x="355" y="37"/>
                </a:cubicBezTo>
                <a:cubicBezTo>
                  <a:pt x="355" y="41"/>
                  <a:pt x="356" y="50"/>
                  <a:pt x="362" y="50"/>
                </a:cubicBezTo>
                <a:cubicBezTo>
                  <a:pt x="369" y="50"/>
                  <a:pt x="371" y="41"/>
                  <a:pt x="371" y="36"/>
                </a:cubicBezTo>
                <a:close/>
                <a:moveTo>
                  <a:pt x="386" y="9"/>
                </a:moveTo>
                <a:cubicBezTo>
                  <a:pt x="386" y="3"/>
                  <a:pt x="386" y="3"/>
                  <a:pt x="386" y="3"/>
                </a:cubicBezTo>
                <a:cubicBezTo>
                  <a:pt x="393" y="3"/>
                  <a:pt x="393" y="3"/>
                  <a:pt x="393" y="3"/>
                </a:cubicBezTo>
                <a:cubicBezTo>
                  <a:pt x="393" y="9"/>
                  <a:pt x="393" y="9"/>
                  <a:pt x="393" y="9"/>
                </a:cubicBezTo>
                <a:lnTo>
                  <a:pt x="386" y="9"/>
                </a:lnTo>
                <a:close/>
                <a:moveTo>
                  <a:pt x="387" y="54"/>
                </a:moveTo>
                <a:cubicBezTo>
                  <a:pt x="387" y="19"/>
                  <a:pt x="387" y="19"/>
                  <a:pt x="387" y="19"/>
                </a:cubicBezTo>
                <a:cubicBezTo>
                  <a:pt x="392" y="19"/>
                  <a:pt x="392" y="19"/>
                  <a:pt x="392" y="19"/>
                </a:cubicBezTo>
                <a:cubicBezTo>
                  <a:pt x="392" y="54"/>
                  <a:pt x="392" y="54"/>
                  <a:pt x="392" y="54"/>
                </a:cubicBezTo>
                <a:lnTo>
                  <a:pt x="387" y="54"/>
                </a:lnTo>
                <a:close/>
                <a:moveTo>
                  <a:pt x="421" y="54"/>
                </a:moveTo>
                <a:cubicBezTo>
                  <a:pt x="419" y="55"/>
                  <a:pt x="418" y="55"/>
                  <a:pt x="416" y="55"/>
                </a:cubicBezTo>
                <a:cubicBezTo>
                  <a:pt x="409" y="55"/>
                  <a:pt x="406" y="52"/>
                  <a:pt x="406" y="46"/>
                </a:cubicBezTo>
                <a:cubicBezTo>
                  <a:pt x="406" y="23"/>
                  <a:pt x="406" y="23"/>
                  <a:pt x="406" y="23"/>
                </a:cubicBezTo>
                <a:cubicBezTo>
                  <a:pt x="401" y="23"/>
                  <a:pt x="401" y="23"/>
                  <a:pt x="401" y="23"/>
                </a:cubicBezTo>
                <a:cubicBezTo>
                  <a:pt x="401" y="19"/>
                  <a:pt x="401" y="19"/>
                  <a:pt x="401" y="19"/>
                </a:cubicBezTo>
                <a:cubicBezTo>
                  <a:pt x="406" y="19"/>
                  <a:pt x="406" y="19"/>
                  <a:pt x="406" y="19"/>
                </a:cubicBezTo>
                <a:cubicBezTo>
                  <a:pt x="406" y="10"/>
                  <a:pt x="406" y="10"/>
                  <a:pt x="406" y="10"/>
                </a:cubicBezTo>
                <a:cubicBezTo>
                  <a:pt x="411" y="7"/>
                  <a:pt x="411" y="7"/>
                  <a:pt x="411" y="7"/>
                </a:cubicBezTo>
                <a:cubicBezTo>
                  <a:pt x="411" y="19"/>
                  <a:pt x="411" y="19"/>
                  <a:pt x="411" y="19"/>
                </a:cubicBezTo>
                <a:cubicBezTo>
                  <a:pt x="421" y="19"/>
                  <a:pt x="421" y="19"/>
                  <a:pt x="421" y="19"/>
                </a:cubicBezTo>
                <a:cubicBezTo>
                  <a:pt x="421" y="23"/>
                  <a:pt x="421" y="23"/>
                  <a:pt x="421" y="23"/>
                </a:cubicBezTo>
                <a:cubicBezTo>
                  <a:pt x="411" y="23"/>
                  <a:pt x="411" y="23"/>
                  <a:pt x="411" y="23"/>
                </a:cubicBezTo>
                <a:cubicBezTo>
                  <a:pt x="411" y="45"/>
                  <a:pt x="411" y="45"/>
                  <a:pt x="411" y="45"/>
                </a:cubicBezTo>
                <a:cubicBezTo>
                  <a:pt x="411" y="48"/>
                  <a:pt x="413" y="50"/>
                  <a:pt x="417" y="50"/>
                </a:cubicBezTo>
                <a:cubicBezTo>
                  <a:pt x="419" y="50"/>
                  <a:pt x="419" y="50"/>
                  <a:pt x="421" y="50"/>
                </a:cubicBezTo>
                <a:lnTo>
                  <a:pt x="421" y="54"/>
                </a:lnTo>
                <a:close/>
                <a:moveTo>
                  <a:pt x="445" y="54"/>
                </a:moveTo>
                <a:cubicBezTo>
                  <a:pt x="445" y="49"/>
                  <a:pt x="445" y="49"/>
                  <a:pt x="445" y="49"/>
                </a:cubicBezTo>
                <a:cubicBezTo>
                  <a:pt x="445" y="49"/>
                  <a:pt x="445" y="49"/>
                  <a:pt x="445" y="49"/>
                </a:cubicBezTo>
                <a:cubicBezTo>
                  <a:pt x="443" y="53"/>
                  <a:pt x="438" y="55"/>
                  <a:pt x="434" y="55"/>
                </a:cubicBezTo>
                <a:cubicBezTo>
                  <a:pt x="428" y="55"/>
                  <a:pt x="425" y="51"/>
                  <a:pt x="425" y="45"/>
                </a:cubicBezTo>
                <a:cubicBezTo>
                  <a:pt x="425" y="37"/>
                  <a:pt x="434" y="34"/>
                  <a:pt x="445" y="34"/>
                </a:cubicBezTo>
                <a:cubicBezTo>
                  <a:pt x="445" y="33"/>
                  <a:pt x="445" y="33"/>
                  <a:pt x="445" y="33"/>
                </a:cubicBezTo>
                <a:cubicBezTo>
                  <a:pt x="445" y="28"/>
                  <a:pt x="446" y="22"/>
                  <a:pt x="439" y="22"/>
                </a:cubicBezTo>
                <a:cubicBezTo>
                  <a:pt x="434" y="22"/>
                  <a:pt x="432" y="23"/>
                  <a:pt x="431" y="28"/>
                </a:cubicBezTo>
                <a:cubicBezTo>
                  <a:pt x="426" y="28"/>
                  <a:pt x="426" y="28"/>
                  <a:pt x="426" y="28"/>
                </a:cubicBezTo>
                <a:cubicBezTo>
                  <a:pt x="426" y="21"/>
                  <a:pt x="432" y="18"/>
                  <a:pt x="438" y="18"/>
                </a:cubicBezTo>
                <a:cubicBezTo>
                  <a:pt x="446" y="18"/>
                  <a:pt x="450" y="21"/>
                  <a:pt x="450" y="29"/>
                </a:cubicBezTo>
                <a:cubicBezTo>
                  <a:pt x="450" y="54"/>
                  <a:pt x="450" y="54"/>
                  <a:pt x="450" y="54"/>
                </a:cubicBezTo>
                <a:lnTo>
                  <a:pt x="445" y="54"/>
                </a:lnTo>
                <a:close/>
                <a:moveTo>
                  <a:pt x="442" y="38"/>
                </a:moveTo>
                <a:cubicBezTo>
                  <a:pt x="438" y="38"/>
                  <a:pt x="431" y="40"/>
                  <a:pt x="431" y="45"/>
                </a:cubicBezTo>
                <a:cubicBezTo>
                  <a:pt x="431" y="48"/>
                  <a:pt x="433" y="50"/>
                  <a:pt x="436" y="50"/>
                </a:cubicBezTo>
                <a:cubicBezTo>
                  <a:pt x="439" y="50"/>
                  <a:pt x="443" y="48"/>
                  <a:pt x="444" y="45"/>
                </a:cubicBezTo>
                <a:cubicBezTo>
                  <a:pt x="445" y="42"/>
                  <a:pt x="445" y="41"/>
                  <a:pt x="445" y="38"/>
                </a:cubicBezTo>
                <a:lnTo>
                  <a:pt x="442" y="38"/>
                </a:lnTo>
                <a:close/>
                <a:moveTo>
                  <a:pt x="462" y="54"/>
                </a:moveTo>
                <a:cubicBezTo>
                  <a:pt x="462" y="3"/>
                  <a:pt x="462" y="3"/>
                  <a:pt x="462" y="3"/>
                </a:cubicBezTo>
                <a:cubicBezTo>
                  <a:pt x="467" y="3"/>
                  <a:pt x="467" y="3"/>
                  <a:pt x="467" y="3"/>
                </a:cubicBezTo>
                <a:cubicBezTo>
                  <a:pt x="467" y="54"/>
                  <a:pt x="467" y="54"/>
                  <a:pt x="467" y="54"/>
                </a:cubicBezTo>
                <a:lnTo>
                  <a:pt x="462" y="54"/>
                </a:lnTo>
                <a:close/>
                <a:moveTo>
                  <a:pt x="498" y="71"/>
                </a:moveTo>
                <a:cubicBezTo>
                  <a:pt x="498" y="0"/>
                  <a:pt x="498" y="0"/>
                  <a:pt x="498" y="0"/>
                </a:cubicBezTo>
                <a:cubicBezTo>
                  <a:pt x="502" y="0"/>
                  <a:pt x="502" y="0"/>
                  <a:pt x="502" y="0"/>
                </a:cubicBezTo>
                <a:cubicBezTo>
                  <a:pt x="502" y="71"/>
                  <a:pt x="502" y="71"/>
                  <a:pt x="502" y="71"/>
                </a:cubicBezTo>
                <a:lnTo>
                  <a:pt x="498" y="71"/>
                </a:lnTo>
                <a:close/>
                <a:moveTo>
                  <a:pt x="538" y="54"/>
                </a:moveTo>
                <a:cubicBezTo>
                  <a:pt x="538" y="8"/>
                  <a:pt x="538" y="8"/>
                  <a:pt x="538" y="8"/>
                </a:cubicBezTo>
                <a:cubicBezTo>
                  <a:pt x="526" y="8"/>
                  <a:pt x="526" y="8"/>
                  <a:pt x="526" y="8"/>
                </a:cubicBezTo>
                <a:cubicBezTo>
                  <a:pt x="526" y="3"/>
                  <a:pt x="526" y="3"/>
                  <a:pt x="526" y="3"/>
                </a:cubicBezTo>
                <a:cubicBezTo>
                  <a:pt x="556" y="3"/>
                  <a:pt x="556" y="3"/>
                  <a:pt x="556" y="3"/>
                </a:cubicBezTo>
                <a:cubicBezTo>
                  <a:pt x="556" y="8"/>
                  <a:pt x="556" y="8"/>
                  <a:pt x="556" y="8"/>
                </a:cubicBezTo>
                <a:cubicBezTo>
                  <a:pt x="544" y="8"/>
                  <a:pt x="544" y="8"/>
                  <a:pt x="544" y="8"/>
                </a:cubicBezTo>
                <a:cubicBezTo>
                  <a:pt x="544" y="54"/>
                  <a:pt x="544" y="54"/>
                  <a:pt x="544" y="54"/>
                </a:cubicBezTo>
                <a:lnTo>
                  <a:pt x="538" y="54"/>
                </a:lnTo>
                <a:close/>
                <a:moveTo>
                  <a:pt x="583" y="54"/>
                </a:moveTo>
                <a:cubicBezTo>
                  <a:pt x="580" y="54"/>
                  <a:pt x="577" y="55"/>
                  <a:pt x="575" y="55"/>
                </a:cubicBezTo>
                <a:cubicBezTo>
                  <a:pt x="562" y="55"/>
                  <a:pt x="557" y="47"/>
                  <a:pt x="557" y="35"/>
                </a:cubicBezTo>
                <a:cubicBezTo>
                  <a:pt x="557" y="26"/>
                  <a:pt x="561" y="18"/>
                  <a:pt x="571" y="18"/>
                </a:cubicBezTo>
                <a:cubicBezTo>
                  <a:pt x="579" y="18"/>
                  <a:pt x="583" y="23"/>
                  <a:pt x="583" y="31"/>
                </a:cubicBezTo>
                <a:cubicBezTo>
                  <a:pt x="583" y="33"/>
                  <a:pt x="583" y="33"/>
                  <a:pt x="583" y="33"/>
                </a:cubicBezTo>
                <a:cubicBezTo>
                  <a:pt x="563" y="33"/>
                  <a:pt x="563" y="33"/>
                  <a:pt x="563" y="33"/>
                </a:cubicBezTo>
                <a:cubicBezTo>
                  <a:pt x="563" y="35"/>
                  <a:pt x="563" y="35"/>
                  <a:pt x="563" y="35"/>
                </a:cubicBezTo>
                <a:cubicBezTo>
                  <a:pt x="563" y="43"/>
                  <a:pt x="567" y="50"/>
                  <a:pt x="576" y="50"/>
                </a:cubicBezTo>
                <a:cubicBezTo>
                  <a:pt x="578" y="50"/>
                  <a:pt x="580" y="50"/>
                  <a:pt x="583" y="49"/>
                </a:cubicBezTo>
                <a:lnTo>
                  <a:pt x="583" y="54"/>
                </a:lnTo>
                <a:close/>
                <a:moveTo>
                  <a:pt x="578" y="29"/>
                </a:moveTo>
                <a:cubicBezTo>
                  <a:pt x="578" y="25"/>
                  <a:pt x="575" y="22"/>
                  <a:pt x="571" y="22"/>
                </a:cubicBezTo>
                <a:cubicBezTo>
                  <a:pt x="567" y="22"/>
                  <a:pt x="564" y="25"/>
                  <a:pt x="563" y="29"/>
                </a:cubicBezTo>
                <a:lnTo>
                  <a:pt x="578" y="29"/>
                </a:lnTo>
                <a:close/>
                <a:moveTo>
                  <a:pt x="615" y="54"/>
                </a:moveTo>
                <a:cubicBezTo>
                  <a:pt x="612" y="54"/>
                  <a:pt x="610" y="55"/>
                  <a:pt x="607" y="55"/>
                </a:cubicBezTo>
                <a:cubicBezTo>
                  <a:pt x="595" y="55"/>
                  <a:pt x="589" y="47"/>
                  <a:pt x="589" y="35"/>
                </a:cubicBezTo>
                <a:cubicBezTo>
                  <a:pt x="589" y="26"/>
                  <a:pt x="593" y="18"/>
                  <a:pt x="604" y="18"/>
                </a:cubicBezTo>
                <a:cubicBezTo>
                  <a:pt x="611" y="18"/>
                  <a:pt x="616" y="22"/>
                  <a:pt x="616" y="29"/>
                </a:cubicBezTo>
                <a:cubicBezTo>
                  <a:pt x="610" y="29"/>
                  <a:pt x="610" y="29"/>
                  <a:pt x="610" y="29"/>
                </a:cubicBezTo>
                <a:cubicBezTo>
                  <a:pt x="610" y="25"/>
                  <a:pt x="608" y="22"/>
                  <a:pt x="603" y="22"/>
                </a:cubicBezTo>
                <a:cubicBezTo>
                  <a:pt x="597" y="22"/>
                  <a:pt x="595" y="29"/>
                  <a:pt x="595" y="34"/>
                </a:cubicBezTo>
                <a:cubicBezTo>
                  <a:pt x="595" y="43"/>
                  <a:pt x="599" y="50"/>
                  <a:pt x="609" y="50"/>
                </a:cubicBezTo>
                <a:cubicBezTo>
                  <a:pt x="611" y="50"/>
                  <a:pt x="613" y="50"/>
                  <a:pt x="615" y="50"/>
                </a:cubicBezTo>
                <a:lnTo>
                  <a:pt x="615" y="54"/>
                </a:lnTo>
                <a:close/>
                <a:moveTo>
                  <a:pt x="643" y="54"/>
                </a:moveTo>
                <a:cubicBezTo>
                  <a:pt x="643" y="34"/>
                  <a:pt x="643" y="34"/>
                  <a:pt x="643" y="34"/>
                </a:cubicBezTo>
                <a:cubicBezTo>
                  <a:pt x="643" y="30"/>
                  <a:pt x="643" y="23"/>
                  <a:pt x="638" y="23"/>
                </a:cubicBezTo>
                <a:cubicBezTo>
                  <a:pt x="631" y="23"/>
                  <a:pt x="628" y="34"/>
                  <a:pt x="628" y="39"/>
                </a:cubicBezTo>
                <a:cubicBezTo>
                  <a:pt x="628" y="54"/>
                  <a:pt x="628" y="54"/>
                  <a:pt x="628" y="54"/>
                </a:cubicBezTo>
                <a:cubicBezTo>
                  <a:pt x="623" y="54"/>
                  <a:pt x="623" y="54"/>
                  <a:pt x="623" y="54"/>
                </a:cubicBezTo>
                <a:cubicBezTo>
                  <a:pt x="623" y="3"/>
                  <a:pt x="623" y="3"/>
                  <a:pt x="623" y="3"/>
                </a:cubicBezTo>
                <a:cubicBezTo>
                  <a:pt x="628" y="3"/>
                  <a:pt x="628" y="3"/>
                  <a:pt x="628" y="3"/>
                </a:cubicBezTo>
                <a:cubicBezTo>
                  <a:pt x="628" y="27"/>
                  <a:pt x="628" y="27"/>
                  <a:pt x="628" y="27"/>
                </a:cubicBezTo>
                <a:cubicBezTo>
                  <a:pt x="628" y="27"/>
                  <a:pt x="628" y="27"/>
                  <a:pt x="628" y="27"/>
                </a:cubicBezTo>
                <a:cubicBezTo>
                  <a:pt x="630" y="21"/>
                  <a:pt x="633" y="18"/>
                  <a:pt x="639" y="18"/>
                </a:cubicBezTo>
                <a:cubicBezTo>
                  <a:pt x="645" y="18"/>
                  <a:pt x="648" y="23"/>
                  <a:pt x="648" y="29"/>
                </a:cubicBezTo>
                <a:cubicBezTo>
                  <a:pt x="648" y="54"/>
                  <a:pt x="648" y="54"/>
                  <a:pt x="648" y="54"/>
                </a:cubicBezTo>
                <a:lnTo>
                  <a:pt x="643" y="54"/>
                </a:lnTo>
                <a:close/>
                <a:moveTo>
                  <a:pt x="679" y="54"/>
                </a:moveTo>
                <a:cubicBezTo>
                  <a:pt x="679" y="34"/>
                  <a:pt x="679" y="34"/>
                  <a:pt x="679" y="34"/>
                </a:cubicBezTo>
                <a:cubicBezTo>
                  <a:pt x="679" y="30"/>
                  <a:pt x="680" y="23"/>
                  <a:pt x="674" y="23"/>
                </a:cubicBezTo>
                <a:cubicBezTo>
                  <a:pt x="667" y="23"/>
                  <a:pt x="664" y="34"/>
                  <a:pt x="664" y="39"/>
                </a:cubicBezTo>
                <a:cubicBezTo>
                  <a:pt x="664" y="54"/>
                  <a:pt x="664" y="54"/>
                  <a:pt x="664" y="54"/>
                </a:cubicBezTo>
                <a:cubicBezTo>
                  <a:pt x="659" y="54"/>
                  <a:pt x="659" y="54"/>
                  <a:pt x="659" y="54"/>
                </a:cubicBezTo>
                <a:cubicBezTo>
                  <a:pt x="659" y="19"/>
                  <a:pt x="659" y="19"/>
                  <a:pt x="659" y="19"/>
                </a:cubicBezTo>
                <a:cubicBezTo>
                  <a:pt x="664" y="19"/>
                  <a:pt x="664" y="19"/>
                  <a:pt x="664" y="19"/>
                </a:cubicBezTo>
                <a:cubicBezTo>
                  <a:pt x="664" y="27"/>
                  <a:pt x="664" y="27"/>
                  <a:pt x="664" y="27"/>
                </a:cubicBezTo>
                <a:cubicBezTo>
                  <a:pt x="664" y="27"/>
                  <a:pt x="664" y="27"/>
                  <a:pt x="664" y="27"/>
                </a:cubicBezTo>
                <a:cubicBezTo>
                  <a:pt x="666" y="21"/>
                  <a:pt x="669" y="18"/>
                  <a:pt x="675" y="18"/>
                </a:cubicBezTo>
                <a:cubicBezTo>
                  <a:pt x="681" y="18"/>
                  <a:pt x="684" y="23"/>
                  <a:pt x="684" y="29"/>
                </a:cubicBezTo>
                <a:cubicBezTo>
                  <a:pt x="684" y="54"/>
                  <a:pt x="684" y="54"/>
                  <a:pt x="684" y="54"/>
                </a:cubicBezTo>
                <a:lnTo>
                  <a:pt x="679" y="54"/>
                </a:lnTo>
                <a:close/>
                <a:moveTo>
                  <a:pt x="693" y="36"/>
                </a:moveTo>
                <a:cubicBezTo>
                  <a:pt x="693" y="27"/>
                  <a:pt x="696" y="18"/>
                  <a:pt x="707" y="18"/>
                </a:cubicBezTo>
                <a:cubicBezTo>
                  <a:pt x="718" y="18"/>
                  <a:pt x="721" y="27"/>
                  <a:pt x="721" y="36"/>
                </a:cubicBezTo>
                <a:cubicBezTo>
                  <a:pt x="721" y="46"/>
                  <a:pt x="718" y="55"/>
                  <a:pt x="707" y="55"/>
                </a:cubicBezTo>
                <a:cubicBezTo>
                  <a:pt x="696" y="55"/>
                  <a:pt x="693" y="46"/>
                  <a:pt x="693" y="36"/>
                </a:cubicBezTo>
                <a:close/>
                <a:moveTo>
                  <a:pt x="716" y="36"/>
                </a:moveTo>
                <a:cubicBezTo>
                  <a:pt x="716" y="31"/>
                  <a:pt x="714" y="22"/>
                  <a:pt x="707" y="22"/>
                </a:cubicBezTo>
                <a:cubicBezTo>
                  <a:pt x="700" y="22"/>
                  <a:pt x="698" y="31"/>
                  <a:pt x="698" y="36"/>
                </a:cubicBezTo>
                <a:cubicBezTo>
                  <a:pt x="698" y="42"/>
                  <a:pt x="700" y="50"/>
                  <a:pt x="707" y="50"/>
                </a:cubicBezTo>
                <a:cubicBezTo>
                  <a:pt x="714" y="50"/>
                  <a:pt x="716" y="42"/>
                  <a:pt x="716" y="36"/>
                </a:cubicBezTo>
                <a:close/>
                <a:moveTo>
                  <a:pt x="730" y="54"/>
                </a:moveTo>
                <a:cubicBezTo>
                  <a:pt x="730" y="3"/>
                  <a:pt x="730" y="3"/>
                  <a:pt x="730" y="3"/>
                </a:cubicBezTo>
                <a:cubicBezTo>
                  <a:pt x="735" y="3"/>
                  <a:pt x="735" y="3"/>
                  <a:pt x="735" y="3"/>
                </a:cubicBezTo>
                <a:cubicBezTo>
                  <a:pt x="735" y="54"/>
                  <a:pt x="735" y="54"/>
                  <a:pt x="735" y="54"/>
                </a:cubicBezTo>
                <a:lnTo>
                  <a:pt x="730" y="54"/>
                </a:lnTo>
                <a:close/>
                <a:moveTo>
                  <a:pt x="745" y="36"/>
                </a:moveTo>
                <a:cubicBezTo>
                  <a:pt x="745" y="27"/>
                  <a:pt x="748" y="18"/>
                  <a:pt x="759" y="18"/>
                </a:cubicBezTo>
                <a:cubicBezTo>
                  <a:pt x="770" y="18"/>
                  <a:pt x="773" y="27"/>
                  <a:pt x="773" y="36"/>
                </a:cubicBezTo>
                <a:cubicBezTo>
                  <a:pt x="773" y="46"/>
                  <a:pt x="770" y="55"/>
                  <a:pt x="759" y="55"/>
                </a:cubicBezTo>
                <a:cubicBezTo>
                  <a:pt x="748" y="55"/>
                  <a:pt x="745" y="46"/>
                  <a:pt x="745" y="36"/>
                </a:cubicBezTo>
                <a:close/>
                <a:moveTo>
                  <a:pt x="768" y="36"/>
                </a:moveTo>
                <a:cubicBezTo>
                  <a:pt x="768" y="31"/>
                  <a:pt x="766" y="22"/>
                  <a:pt x="759" y="22"/>
                </a:cubicBezTo>
                <a:cubicBezTo>
                  <a:pt x="752" y="22"/>
                  <a:pt x="750" y="31"/>
                  <a:pt x="750" y="36"/>
                </a:cubicBezTo>
                <a:cubicBezTo>
                  <a:pt x="750" y="42"/>
                  <a:pt x="752" y="50"/>
                  <a:pt x="759" y="50"/>
                </a:cubicBezTo>
                <a:cubicBezTo>
                  <a:pt x="766" y="50"/>
                  <a:pt x="768" y="42"/>
                  <a:pt x="768" y="36"/>
                </a:cubicBezTo>
                <a:close/>
                <a:moveTo>
                  <a:pt x="801" y="47"/>
                </a:moveTo>
                <a:cubicBezTo>
                  <a:pt x="801" y="47"/>
                  <a:pt x="801" y="47"/>
                  <a:pt x="801" y="47"/>
                </a:cubicBezTo>
                <a:cubicBezTo>
                  <a:pt x="799" y="51"/>
                  <a:pt x="796" y="54"/>
                  <a:pt x="791" y="54"/>
                </a:cubicBezTo>
                <a:cubicBezTo>
                  <a:pt x="782" y="54"/>
                  <a:pt x="779" y="44"/>
                  <a:pt x="779" y="36"/>
                </a:cubicBezTo>
                <a:cubicBezTo>
                  <a:pt x="779" y="29"/>
                  <a:pt x="782" y="18"/>
                  <a:pt x="791" y="18"/>
                </a:cubicBezTo>
                <a:cubicBezTo>
                  <a:pt x="796" y="18"/>
                  <a:pt x="799" y="20"/>
                  <a:pt x="801" y="24"/>
                </a:cubicBezTo>
                <a:cubicBezTo>
                  <a:pt x="801" y="24"/>
                  <a:pt x="801" y="24"/>
                  <a:pt x="801" y="24"/>
                </a:cubicBezTo>
                <a:cubicBezTo>
                  <a:pt x="801" y="19"/>
                  <a:pt x="801" y="19"/>
                  <a:pt x="801" y="19"/>
                </a:cubicBezTo>
                <a:cubicBezTo>
                  <a:pt x="806" y="19"/>
                  <a:pt x="806" y="19"/>
                  <a:pt x="806" y="19"/>
                </a:cubicBezTo>
                <a:cubicBezTo>
                  <a:pt x="806" y="54"/>
                  <a:pt x="806" y="54"/>
                  <a:pt x="806" y="54"/>
                </a:cubicBezTo>
                <a:cubicBezTo>
                  <a:pt x="806" y="64"/>
                  <a:pt x="801" y="69"/>
                  <a:pt x="791" y="69"/>
                </a:cubicBezTo>
                <a:cubicBezTo>
                  <a:pt x="787" y="69"/>
                  <a:pt x="785" y="69"/>
                  <a:pt x="781" y="68"/>
                </a:cubicBezTo>
                <a:cubicBezTo>
                  <a:pt x="781" y="63"/>
                  <a:pt x="781" y="63"/>
                  <a:pt x="781" y="63"/>
                </a:cubicBezTo>
                <a:cubicBezTo>
                  <a:pt x="784" y="64"/>
                  <a:pt x="787" y="65"/>
                  <a:pt x="790" y="65"/>
                </a:cubicBezTo>
                <a:cubicBezTo>
                  <a:pt x="798" y="65"/>
                  <a:pt x="801" y="61"/>
                  <a:pt x="801" y="53"/>
                </a:cubicBezTo>
                <a:lnTo>
                  <a:pt x="801" y="47"/>
                </a:lnTo>
                <a:close/>
                <a:moveTo>
                  <a:pt x="801" y="36"/>
                </a:moveTo>
                <a:cubicBezTo>
                  <a:pt x="801" y="31"/>
                  <a:pt x="799" y="22"/>
                  <a:pt x="792" y="22"/>
                </a:cubicBezTo>
                <a:cubicBezTo>
                  <a:pt x="786" y="22"/>
                  <a:pt x="785" y="32"/>
                  <a:pt x="785" y="37"/>
                </a:cubicBezTo>
                <a:cubicBezTo>
                  <a:pt x="785" y="41"/>
                  <a:pt x="786" y="50"/>
                  <a:pt x="792" y="50"/>
                </a:cubicBezTo>
                <a:cubicBezTo>
                  <a:pt x="799" y="50"/>
                  <a:pt x="801" y="41"/>
                  <a:pt x="801" y="36"/>
                </a:cubicBezTo>
                <a:close/>
                <a:moveTo>
                  <a:pt x="820" y="68"/>
                </a:moveTo>
                <a:cubicBezTo>
                  <a:pt x="825" y="54"/>
                  <a:pt x="825" y="54"/>
                  <a:pt x="825" y="54"/>
                </a:cubicBezTo>
                <a:cubicBezTo>
                  <a:pt x="811" y="19"/>
                  <a:pt x="811" y="19"/>
                  <a:pt x="811" y="19"/>
                </a:cubicBezTo>
                <a:cubicBezTo>
                  <a:pt x="817" y="19"/>
                  <a:pt x="817" y="19"/>
                  <a:pt x="817" y="19"/>
                </a:cubicBezTo>
                <a:cubicBezTo>
                  <a:pt x="827" y="46"/>
                  <a:pt x="827" y="46"/>
                  <a:pt x="827" y="46"/>
                </a:cubicBezTo>
                <a:cubicBezTo>
                  <a:pt x="827" y="46"/>
                  <a:pt x="827" y="46"/>
                  <a:pt x="827" y="46"/>
                </a:cubicBezTo>
                <a:cubicBezTo>
                  <a:pt x="837" y="19"/>
                  <a:pt x="837" y="19"/>
                  <a:pt x="837" y="19"/>
                </a:cubicBezTo>
                <a:cubicBezTo>
                  <a:pt x="842" y="19"/>
                  <a:pt x="842" y="19"/>
                  <a:pt x="842" y="19"/>
                </a:cubicBezTo>
                <a:cubicBezTo>
                  <a:pt x="825" y="68"/>
                  <a:pt x="825" y="68"/>
                  <a:pt x="825" y="68"/>
                </a:cubicBezTo>
                <a:lnTo>
                  <a:pt x="820" y="68"/>
                </a:lnTo>
                <a:close/>
                <a:moveTo>
                  <a:pt x="867" y="71"/>
                </a:moveTo>
                <a:cubicBezTo>
                  <a:pt x="867" y="0"/>
                  <a:pt x="867" y="0"/>
                  <a:pt x="867" y="0"/>
                </a:cubicBezTo>
                <a:cubicBezTo>
                  <a:pt x="871" y="0"/>
                  <a:pt x="871" y="0"/>
                  <a:pt x="871" y="0"/>
                </a:cubicBezTo>
                <a:cubicBezTo>
                  <a:pt x="871" y="71"/>
                  <a:pt x="871" y="71"/>
                  <a:pt x="871" y="71"/>
                </a:cubicBezTo>
                <a:lnTo>
                  <a:pt x="867" y="71"/>
                </a:lnTo>
                <a:close/>
                <a:moveTo>
                  <a:pt x="899" y="28"/>
                </a:moveTo>
                <a:cubicBezTo>
                  <a:pt x="899" y="16"/>
                  <a:pt x="902" y="2"/>
                  <a:pt x="917" y="2"/>
                </a:cubicBezTo>
                <a:cubicBezTo>
                  <a:pt x="932" y="2"/>
                  <a:pt x="935" y="16"/>
                  <a:pt x="935" y="28"/>
                </a:cubicBezTo>
                <a:cubicBezTo>
                  <a:pt x="935" y="40"/>
                  <a:pt x="932" y="55"/>
                  <a:pt x="917" y="55"/>
                </a:cubicBezTo>
                <a:cubicBezTo>
                  <a:pt x="902" y="55"/>
                  <a:pt x="899" y="40"/>
                  <a:pt x="899" y="28"/>
                </a:cubicBezTo>
                <a:close/>
                <a:moveTo>
                  <a:pt x="929" y="28"/>
                </a:moveTo>
                <a:cubicBezTo>
                  <a:pt x="929" y="20"/>
                  <a:pt x="928" y="7"/>
                  <a:pt x="917" y="7"/>
                </a:cubicBezTo>
                <a:cubicBezTo>
                  <a:pt x="906" y="7"/>
                  <a:pt x="905" y="20"/>
                  <a:pt x="905" y="28"/>
                </a:cubicBezTo>
                <a:cubicBezTo>
                  <a:pt x="905" y="36"/>
                  <a:pt x="906" y="50"/>
                  <a:pt x="917" y="50"/>
                </a:cubicBezTo>
                <a:cubicBezTo>
                  <a:pt x="928" y="50"/>
                  <a:pt x="929" y="36"/>
                  <a:pt x="929" y="28"/>
                </a:cubicBezTo>
                <a:close/>
                <a:moveTo>
                  <a:pt x="944" y="70"/>
                </a:moveTo>
                <a:cubicBezTo>
                  <a:pt x="944" y="19"/>
                  <a:pt x="944" y="19"/>
                  <a:pt x="944" y="19"/>
                </a:cubicBezTo>
                <a:cubicBezTo>
                  <a:pt x="949" y="19"/>
                  <a:pt x="949" y="19"/>
                  <a:pt x="949" y="19"/>
                </a:cubicBezTo>
                <a:cubicBezTo>
                  <a:pt x="949" y="25"/>
                  <a:pt x="949" y="25"/>
                  <a:pt x="949" y="25"/>
                </a:cubicBezTo>
                <a:cubicBezTo>
                  <a:pt x="949" y="25"/>
                  <a:pt x="949" y="25"/>
                  <a:pt x="949" y="25"/>
                </a:cubicBezTo>
                <a:cubicBezTo>
                  <a:pt x="950" y="20"/>
                  <a:pt x="954" y="18"/>
                  <a:pt x="958" y="18"/>
                </a:cubicBezTo>
                <a:cubicBezTo>
                  <a:pt x="969" y="18"/>
                  <a:pt x="970" y="28"/>
                  <a:pt x="970" y="36"/>
                </a:cubicBezTo>
                <a:cubicBezTo>
                  <a:pt x="970" y="44"/>
                  <a:pt x="968" y="55"/>
                  <a:pt x="958" y="55"/>
                </a:cubicBezTo>
                <a:cubicBezTo>
                  <a:pt x="954" y="55"/>
                  <a:pt x="951" y="52"/>
                  <a:pt x="949" y="48"/>
                </a:cubicBezTo>
                <a:cubicBezTo>
                  <a:pt x="949" y="48"/>
                  <a:pt x="949" y="48"/>
                  <a:pt x="949" y="48"/>
                </a:cubicBezTo>
                <a:cubicBezTo>
                  <a:pt x="949" y="70"/>
                  <a:pt x="949" y="70"/>
                  <a:pt x="949" y="70"/>
                </a:cubicBezTo>
                <a:lnTo>
                  <a:pt x="944" y="70"/>
                </a:lnTo>
                <a:close/>
                <a:moveTo>
                  <a:pt x="965" y="35"/>
                </a:moveTo>
                <a:cubicBezTo>
                  <a:pt x="965" y="30"/>
                  <a:pt x="964" y="22"/>
                  <a:pt x="957" y="22"/>
                </a:cubicBezTo>
                <a:cubicBezTo>
                  <a:pt x="951" y="22"/>
                  <a:pt x="949" y="31"/>
                  <a:pt x="949" y="36"/>
                </a:cubicBezTo>
                <a:cubicBezTo>
                  <a:pt x="949" y="41"/>
                  <a:pt x="951" y="50"/>
                  <a:pt x="957" y="50"/>
                </a:cubicBezTo>
                <a:cubicBezTo>
                  <a:pt x="964" y="50"/>
                  <a:pt x="965" y="40"/>
                  <a:pt x="965" y="35"/>
                </a:cubicBezTo>
                <a:close/>
                <a:moveTo>
                  <a:pt x="1002" y="54"/>
                </a:moveTo>
                <a:cubicBezTo>
                  <a:pt x="999" y="54"/>
                  <a:pt x="996" y="55"/>
                  <a:pt x="994" y="55"/>
                </a:cubicBezTo>
                <a:cubicBezTo>
                  <a:pt x="981" y="55"/>
                  <a:pt x="977" y="47"/>
                  <a:pt x="977" y="35"/>
                </a:cubicBezTo>
                <a:cubicBezTo>
                  <a:pt x="977" y="26"/>
                  <a:pt x="980" y="18"/>
                  <a:pt x="990" y="18"/>
                </a:cubicBezTo>
                <a:cubicBezTo>
                  <a:pt x="998" y="18"/>
                  <a:pt x="1003" y="23"/>
                  <a:pt x="1003" y="31"/>
                </a:cubicBezTo>
                <a:cubicBezTo>
                  <a:pt x="1003" y="33"/>
                  <a:pt x="1003" y="33"/>
                  <a:pt x="1003" y="33"/>
                </a:cubicBezTo>
                <a:cubicBezTo>
                  <a:pt x="982" y="33"/>
                  <a:pt x="982" y="33"/>
                  <a:pt x="982" y="33"/>
                </a:cubicBezTo>
                <a:cubicBezTo>
                  <a:pt x="982" y="35"/>
                  <a:pt x="982" y="35"/>
                  <a:pt x="982" y="35"/>
                </a:cubicBezTo>
                <a:cubicBezTo>
                  <a:pt x="982" y="43"/>
                  <a:pt x="986" y="50"/>
                  <a:pt x="995" y="50"/>
                </a:cubicBezTo>
                <a:cubicBezTo>
                  <a:pt x="997" y="50"/>
                  <a:pt x="999" y="50"/>
                  <a:pt x="1002" y="49"/>
                </a:cubicBezTo>
                <a:lnTo>
                  <a:pt x="1002" y="54"/>
                </a:lnTo>
                <a:close/>
                <a:moveTo>
                  <a:pt x="997" y="29"/>
                </a:moveTo>
                <a:cubicBezTo>
                  <a:pt x="997" y="25"/>
                  <a:pt x="994" y="22"/>
                  <a:pt x="990" y="22"/>
                </a:cubicBezTo>
                <a:cubicBezTo>
                  <a:pt x="986" y="22"/>
                  <a:pt x="983" y="25"/>
                  <a:pt x="983" y="29"/>
                </a:cubicBezTo>
                <a:lnTo>
                  <a:pt x="997" y="29"/>
                </a:lnTo>
                <a:close/>
                <a:moveTo>
                  <a:pt x="1011" y="54"/>
                </a:moveTo>
                <a:cubicBezTo>
                  <a:pt x="1011" y="19"/>
                  <a:pt x="1011" y="19"/>
                  <a:pt x="1011" y="19"/>
                </a:cubicBezTo>
                <a:cubicBezTo>
                  <a:pt x="1016" y="19"/>
                  <a:pt x="1016" y="19"/>
                  <a:pt x="1016" y="19"/>
                </a:cubicBezTo>
                <a:cubicBezTo>
                  <a:pt x="1016" y="25"/>
                  <a:pt x="1016" y="25"/>
                  <a:pt x="1016" y="25"/>
                </a:cubicBezTo>
                <a:cubicBezTo>
                  <a:pt x="1016" y="25"/>
                  <a:pt x="1016" y="25"/>
                  <a:pt x="1016" y="25"/>
                </a:cubicBezTo>
                <a:cubicBezTo>
                  <a:pt x="1018" y="20"/>
                  <a:pt x="1022" y="18"/>
                  <a:pt x="1028" y="18"/>
                </a:cubicBezTo>
                <a:cubicBezTo>
                  <a:pt x="1028" y="23"/>
                  <a:pt x="1028" y="23"/>
                  <a:pt x="1028" y="23"/>
                </a:cubicBezTo>
                <a:cubicBezTo>
                  <a:pt x="1019" y="23"/>
                  <a:pt x="1016" y="32"/>
                  <a:pt x="1016" y="39"/>
                </a:cubicBezTo>
                <a:cubicBezTo>
                  <a:pt x="1016" y="54"/>
                  <a:pt x="1016" y="54"/>
                  <a:pt x="1016" y="54"/>
                </a:cubicBezTo>
                <a:lnTo>
                  <a:pt x="1011" y="54"/>
                </a:lnTo>
                <a:close/>
                <a:moveTo>
                  <a:pt x="1051" y="54"/>
                </a:moveTo>
                <a:cubicBezTo>
                  <a:pt x="1051" y="49"/>
                  <a:pt x="1051" y="49"/>
                  <a:pt x="1051" y="49"/>
                </a:cubicBezTo>
                <a:cubicBezTo>
                  <a:pt x="1051" y="49"/>
                  <a:pt x="1051" y="49"/>
                  <a:pt x="1051" y="49"/>
                </a:cubicBezTo>
                <a:cubicBezTo>
                  <a:pt x="1049" y="53"/>
                  <a:pt x="1044" y="55"/>
                  <a:pt x="1040" y="55"/>
                </a:cubicBezTo>
                <a:cubicBezTo>
                  <a:pt x="1034" y="55"/>
                  <a:pt x="1031" y="51"/>
                  <a:pt x="1031" y="45"/>
                </a:cubicBezTo>
                <a:cubicBezTo>
                  <a:pt x="1031" y="37"/>
                  <a:pt x="1040" y="34"/>
                  <a:pt x="1051" y="34"/>
                </a:cubicBezTo>
                <a:cubicBezTo>
                  <a:pt x="1051" y="33"/>
                  <a:pt x="1051" y="33"/>
                  <a:pt x="1051" y="33"/>
                </a:cubicBezTo>
                <a:cubicBezTo>
                  <a:pt x="1051" y="28"/>
                  <a:pt x="1051" y="22"/>
                  <a:pt x="1044" y="22"/>
                </a:cubicBezTo>
                <a:cubicBezTo>
                  <a:pt x="1040" y="22"/>
                  <a:pt x="1038" y="23"/>
                  <a:pt x="1037" y="28"/>
                </a:cubicBezTo>
                <a:cubicBezTo>
                  <a:pt x="1032" y="28"/>
                  <a:pt x="1032" y="28"/>
                  <a:pt x="1032" y="28"/>
                </a:cubicBezTo>
                <a:cubicBezTo>
                  <a:pt x="1032" y="21"/>
                  <a:pt x="1038" y="18"/>
                  <a:pt x="1044" y="18"/>
                </a:cubicBezTo>
                <a:cubicBezTo>
                  <a:pt x="1052" y="18"/>
                  <a:pt x="1056" y="21"/>
                  <a:pt x="1056" y="29"/>
                </a:cubicBezTo>
                <a:cubicBezTo>
                  <a:pt x="1056" y="54"/>
                  <a:pt x="1056" y="54"/>
                  <a:pt x="1056" y="54"/>
                </a:cubicBezTo>
                <a:lnTo>
                  <a:pt x="1051" y="54"/>
                </a:lnTo>
                <a:close/>
                <a:moveTo>
                  <a:pt x="1048" y="38"/>
                </a:moveTo>
                <a:cubicBezTo>
                  <a:pt x="1044" y="38"/>
                  <a:pt x="1037" y="40"/>
                  <a:pt x="1037" y="45"/>
                </a:cubicBezTo>
                <a:cubicBezTo>
                  <a:pt x="1037" y="48"/>
                  <a:pt x="1039" y="50"/>
                  <a:pt x="1041" y="50"/>
                </a:cubicBezTo>
                <a:cubicBezTo>
                  <a:pt x="1045" y="50"/>
                  <a:pt x="1048" y="48"/>
                  <a:pt x="1050" y="45"/>
                </a:cubicBezTo>
                <a:cubicBezTo>
                  <a:pt x="1051" y="42"/>
                  <a:pt x="1051" y="41"/>
                  <a:pt x="1051" y="38"/>
                </a:cubicBezTo>
                <a:lnTo>
                  <a:pt x="1048" y="38"/>
                </a:lnTo>
                <a:close/>
                <a:moveTo>
                  <a:pt x="1084" y="54"/>
                </a:moveTo>
                <a:cubicBezTo>
                  <a:pt x="1082" y="55"/>
                  <a:pt x="1081" y="55"/>
                  <a:pt x="1079" y="55"/>
                </a:cubicBezTo>
                <a:cubicBezTo>
                  <a:pt x="1073" y="55"/>
                  <a:pt x="1070" y="52"/>
                  <a:pt x="1070" y="46"/>
                </a:cubicBezTo>
                <a:cubicBezTo>
                  <a:pt x="1070" y="23"/>
                  <a:pt x="1070" y="23"/>
                  <a:pt x="1070" y="23"/>
                </a:cubicBezTo>
                <a:cubicBezTo>
                  <a:pt x="1064" y="23"/>
                  <a:pt x="1064" y="23"/>
                  <a:pt x="1064" y="23"/>
                </a:cubicBezTo>
                <a:cubicBezTo>
                  <a:pt x="1064" y="19"/>
                  <a:pt x="1064" y="19"/>
                  <a:pt x="1064" y="19"/>
                </a:cubicBezTo>
                <a:cubicBezTo>
                  <a:pt x="1070" y="19"/>
                  <a:pt x="1070" y="19"/>
                  <a:pt x="1070" y="19"/>
                </a:cubicBezTo>
                <a:cubicBezTo>
                  <a:pt x="1070" y="10"/>
                  <a:pt x="1070" y="10"/>
                  <a:pt x="1070" y="10"/>
                </a:cubicBezTo>
                <a:cubicBezTo>
                  <a:pt x="1075" y="7"/>
                  <a:pt x="1075" y="7"/>
                  <a:pt x="1075" y="7"/>
                </a:cubicBezTo>
                <a:cubicBezTo>
                  <a:pt x="1075" y="19"/>
                  <a:pt x="1075" y="19"/>
                  <a:pt x="1075" y="19"/>
                </a:cubicBezTo>
                <a:cubicBezTo>
                  <a:pt x="1084" y="19"/>
                  <a:pt x="1084" y="19"/>
                  <a:pt x="1084" y="19"/>
                </a:cubicBezTo>
                <a:cubicBezTo>
                  <a:pt x="1084" y="23"/>
                  <a:pt x="1084" y="23"/>
                  <a:pt x="1084" y="23"/>
                </a:cubicBezTo>
                <a:cubicBezTo>
                  <a:pt x="1075" y="23"/>
                  <a:pt x="1075" y="23"/>
                  <a:pt x="1075" y="23"/>
                </a:cubicBezTo>
                <a:cubicBezTo>
                  <a:pt x="1075" y="45"/>
                  <a:pt x="1075" y="45"/>
                  <a:pt x="1075" y="45"/>
                </a:cubicBezTo>
                <a:cubicBezTo>
                  <a:pt x="1075" y="48"/>
                  <a:pt x="1076" y="50"/>
                  <a:pt x="1080" y="50"/>
                </a:cubicBezTo>
                <a:cubicBezTo>
                  <a:pt x="1082" y="50"/>
                  <a:pt x="1082" y="50"/>
                  <a:pt x="1084" y="50"/>
                </a:cubicBezTo>
                <a:lnTo>
                  <a:pt x="1084" y="54"/>
                </a:lnTo>
                <a:close/>
                <a:moveTo>
                  <a:pt x="1091" y="9"/>
                </a:moveTo>
                <a:cubicBezTo>
                  <a:pt x="1091" y="3"/>
                  <a:pt x="1091" y="3"/>
                  <a:pt x="1091" y="3"/>
                </a:cubicBezTo>
                <a:cubicBezTo>
                  <a:pt x="1097" y="3"/>
                  <a:pt x="1097" y="3"/>
                  <a:pt x="1097" y="3"/>
                </a:cubicBezTo>
                <a:cubicBezTo>
                  <a:pt x="1097" y="9"/>
                  <a:pt x="1097" y="9"/>
                  <a:pt x="1097" y="9"/>
                </a:cubicBezTo>
                <a:lnTo>
                  <a:pt x="1091" y="9"/>
                </a:lnTo>
                <a:close/>
                <a:moveTo>
                  <a:pt x="1091" y="54"/>
                </a:moveTo>
                <a:cubicBezTo>
                  <a:pt x="1091" y="19"/>
                  <a:pt x="1091" y="19"/>
                  <a:pt x="1091" y="19"/>
                </a:cubicBezTo>
                <a:cubicBezTo>
                  <a:pt x="1096" y="19"/>
                  <a:pt x="1096" y="19"/>
                  <a:pt x="1096" y="19"/>
                </a:cubicBezTo>
                <a:cubicBezTo>
                  <a:pt x="1096" y="54"/>
                  <a:pt x="1096" y="54"/>
                  <a:pt x="1096" y="54"/>
                </a:cubicBezTo>
                <a:lnTo>
                  <a:pt x="1091" y="54"/>
                </a:lnTo>
                <a:close/>
                <a:moveTo>
                  <a:pt x="1106" y="36"/>
                </a:moveTo>
                <a:cubicBezTo>
                  <a:pt x="1106" y="27"/>
                  <a:pt x="1109" y="18"/>
                  <a:pt x="1120" y="18"/>
                </a:cubicBezTo>
                <a:cubicBezTo>
                  <a:pt x="1131" y="18"/>
                  <a:pt x="1134" y="27"/>
                  <a:pt x="1134" y="36"/>
                </a:cubicBezTo>
                <a:cubicBezTo>
                  <a:pt x="1134" y="46"/>
                  <a:pt x="1131" y="55"/>
                  <a:pt x="1120" y="55"/>
                </a:cubicBezTo>
                <a:cubicBezTo>
                  <a:pt x="1109" y="55"/>
                  <a:pt x="1106" y="46"/>
                  <a:pt x="1106" y="36"/>
                </a:cubicBezTo>
                <a:close/>
                <a:moveTo>
                  <a:pt x="1129" y="36"/>
                </a:moveTo>
                <a:cubicBezTo>
                  <a:pt x="1129" y="31"/>
                  <a:pt x="1127" y="22"/>
                  <a:pt x="1120" y="22"/>
                </a:cubicBezTo>
                <a:cubicBezTo>
                  <a:pt x="1113" y="22"/>
                  <a:pt x="1111" y="31"/>
                  <a:pt x="1111" y="36"/>
                </a:cubicBezTo>
                <a:cubicBezTo>
                  <a:pt x="1111" y="42"/>
                  <a:pt x="1113" y="50"/>
                  <a:pt x="1120" y="50"/>
                </a:cubicBezTo>
                <a:cubicBezTo>
                  <a:pt x="1127" y="50"/>
                  <a:pt x="1129" y="42"/>
                  <a:pt x="1129" y="36"/>
                </a:cubicBezTo>
                <a:close/>
                <a:moveTo>
                  <a:pt x="1163" y="54"/>
                </a:moveTo>
                <a:cubicBezTo>
                  <a:pt x="1163" y="34"/>
                  <a:pt x="1163" y="34"/>
                  <a:pt x="1163" y="34"/>
                </a:cubicBezTo>
                <a:cubicBezTo>
                  <a:pt x="1163" y="30"/>
                  <a:pt x="1164" y="23"/>
                  <a:pt x="1158" y="23"/>
                </a:cubicBezTo>
                <a:cubicBezTo>
                  <a:pt x="1151" y="23"/>
                  <a:pt x="1148" y="34"/>
                  <a:pt x="1148" y="39"/>
                </a:cubicBezTo>
                <a:cubicBezTo>
                  <a:pt x="1148" y="54"/>
                  <a:pt x="1148" y="54"/>
                  <a:pt x="1148" y="54"/>
                </a:cubicBezTo>
                <a:cubicBezTo>
                  <a:pt x="1143" y="54"/>
                  <a:pt x="1143" y="54"/>
                  <a:pt x="1143" y="54"/>
                </a:cubicBezTo>
                <a:cubicBezTo>
                  <a:pt x="1143" y="19"/>
                  <a:pt x="1143" y="19"/>
                  <a:pt x="1143" y="19"/>
                </a:cubicBezTo>
                <a:cubicBezTo>
                  <a:pt x="1148" y="19"/>
                  <a:pt x="1148" y="19"/>
                  <a:pt x="1148" y="19"/>
                </a:cubicBezTo>
                <a:cubicBezTo>
                  <a:pt x="1148" y="27"/>
                  <a:pt x="1148" y="27"/>
                  <a:pt x="1148" y="27"/>
                </a:cubicBezTo>
                <a:cubicBezTo>
                  <a:pt x="1148" y="27"/>
                  <a:pt x="1148" y="27"/>
                  <a:pt x="1148" y="27"/>
                </a:cubicBezTo>
                <a:cubicBezTo>
                  <a:pt x="1150" y="21"/>
                  <a:pt x="1153" y="18"/>
                  <a:pt x="1159" y="18"/>
                </a:cubicBezTo>
                <a:cubicBezTo>
                  <a:pt x="1165" y="18"/>
                  <a:pt x="1168" y="23"/>
                  <a:pt x="1168" y="29"/>
                </a:cubicBezTo>
                <a:cubicBezTo>
                  <a:pt x="1168" y="54"/>
                  <a:pt x="1168" y="54"/>
                  <a:pt x="1168" y="54"/>
                </a:cubicBezTo>
                <a:lnTo>
                  <a:pt x="1163" y="54"/>
                </a:lnTo>
                <a:close/>
                <a:moveTo>
                  <a:pt x="1176" y="49"/>
                </a:moveTo>
                <a:cubicBezTo>
                  <a:pt x="1179" y="50"/>
                  <a:pt x="1182" y="50"/>
                  <a:pt x="1185" y="50"/>
                </a:cubicBezTo>
                <a:cubicBezTo>
                  <a:pt x="1189" y="50"/>
                  <a:pt x="1194" y="49"/>
                  <a:pt x="1194" y="45"/>
                </a:cubicBezTo>
                <a:cubicBezTo>
                  <a:pt x="1194" y="41"/>
                  <a:pt x="1190" y="40"/>
                  <a:pt x="1187" y="38"/>
                </a:cubicBezTo>
                <a:cubicBezTo>
                  <a:pt x="1184" y="37"/>
                  <a:pt x="1184" y="37"/>
                  <a:pt x="1184" y="37"/>
                </a:cubicBezTo>
                <a:cubicBezTo>
                  <a:pt x="1180" y="35"/>
                  <a:pt x="1176" y="33"/>
                  <a:pt x="1176" y="27"/>
                </a:cubicBezTo>
                <a:cubicBezTo>
                  <a:pt x="1176" y="20"/>
                  <a:pt x="1182" y="18"/>
                  <a:pt x="1188" y="18"/>
                </a:cubicBezTo>
                <a:cubicBezTo>
                  <a:pt x="1191" y="18"/>
                  <a:pt x="1194" y="18"/>
                  <a:pt x="1197" y="19"/>
                </a:cubicBezTo>
                <a:cubicBezTo>
                  <a:pt x="1197" y="24"/>
                  <a:pt x="1197" y="24"/>
                  <a:pt x="1197" y="24"/>
                </a:cubicBezTo>
                <a:cubicBezTo>
                  <a:pt x="1194" y="23"/>
                  <a:pt x="1191" y="22"/>
                  <a:pt x="1188" y="22"/>
                </a:cubicBezTo>
                <a:cubicBezTo>
                  <a:pt x="1186" y="22"/>
                  <a:pt x="1181" y="23"/>
                  <a:pt x="1181" y="27"/>
                </a:cubicBezTo>
                <a:cubicBezTo>
                  <a:pt x="1181" y="30"/>
                  <a:pt x="1185" y="31"/>
                  <a:pt x="1188" y="32"/>
                </a:cubicBezTo>
                <a:cubicBezTo>
                  <a:pt x="1191" y="34"/>
                  <a:pt x="1191" y="34"/>
                  <a:pt x="1191" y="34"/>
                </a:cubicBezTo>
                <a:cubicBezTo>
                  <a:pt x="1195" y="37"/>
                  <a:pt x="1199" y="38"/>
                  <a:pt x="1199" y="44"/>
                </a:cubicBezTo>
                <a:cubicBezTo>
                  <a:pt x="1199" y="52"/>
                  <a:pt x="1193" y="55"/>
                  <a:pt x="1186" y="55"/>
                </a:cubicBezTo>
                <a:cubicBezTo>
                  <a:pt x="1182" y="55"/>
                  <a:pt x="1179" y="54"/>
                  <a:pt x="1176" y="53"/>
                </a:cubicBezTo>
                <a:lnTo>
                  <a:pt x="1176"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AU" sz="1800" dirty="0"/>
          </a:p>
        </p:txBody>
      </p:sp>
      <p:pic>
        <p:nvPicPr>
          <p:cNvPr id="2051" name="Picture 3"/>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userDrawn="1"/>
        </p:nvGrpSpPr>
        <p:grpSpPr>
          <a:xfrm>
            <a:off x="7638648" y="388938"/>
            <a:ext cx="4099192" cy="2061722"/>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grpSp>
      <p:sp>
        <p:nvSpPr>
          <p:cNvPr id="2" name="Title 1"/>
          <p:cNvSpPr>
            <a:spLocks noGrp="1"/>
          </p:cNvSpPr>
          <p:nvPr userDrawn="1">
            <p:ph type="ctrTitle" hasCustomPrompt="1"/>
          </p:nvPr>
        </p:nvSpPr>
        <p:spPr>
          <a:xfrm>
            <a:off x="607486" y="3896591"/>
            <a:ext cx="7222065" cy="996950"/>
          </a:xfrm>
          <a:prstGeom prst="rect">
            <a:avLst/>
          </a:prstGeom>
        </p:spPr>
        <p:txBody>
          <a:bodyPr vert="horz" lIns="0" tIns="0" rIns="0" bIns="0" rtlCol="0" anchor="b" anchorCtr="0">
            <a:noAutofit/>
          </a:bodyPr>
          <a:lstStyle>
            <a:lvl1pPr>
              <a:defRPr lang="en-GB" sz="3300" b="0" dirty="0">
                <a:solidFill>
                  <a:schemeClr val="accent1"/>
                </a:solidFill>
              </a:defRPr>
            </a:lvl1pPr>
          </a:lstStyle>
          <a:p>
            <a:pPr lvl="0"/>
            <a:r>
              <a:rPr lang="en-US" dirty="0"/>
              <a:t>Click to edit Master title style </a:t>
            </a:r>
            <a:endParaRPr lang="en-GB" dirty="0"/>
          </a:p>
        </p:txBody>
      </p:sp>
      <p:sp>
        <p:nvSpPr>
          <p:cNvPr id="33" name="Text Placeholder 32"/>
          <p:cNvSpPr>
            <a:spLocks noGrp="1"/>
          </p:cNvSpPr>
          <p:nvPr userDrawn="1">
            <p:ph type="body" sz="quarter" idx="10"/>
          </p:nvPr>
        </p:nvSpPr>
        <p:spPr>
          <a:xfrm>
            <a:off x="607484" y="5007957"/>
            <a:ext cx="7222067"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accent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spTree>
    <p:extLst>
      <p:ext uri="{BB962C8B-B14F-4D97-AF65-F5344CB8AC3E}">
        <p14:creationId xmlns:p14="http://schemas.microsoft.com/office/powerpoint/2010/main" val="4259697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9788515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Cover Slide_Bottom">
    <p:spTree>
      <p:nvGrpSpPr>
        <p:cNvPr id="1" name=""/>
        <p:cNvGrpSpPr/>
        <p:nvPr/>
      </p:nvGrpSpPr>
      <p:grpSpPr>
        <a:xfrm>
          <a:off x="0" y="0"/>
          <a:ext cx="0" cy="0"/>
          <a:chOff x="0" y="0"/>
          <a:chExt cx="0" cy="0"/>
        </a:xfrm>
      </p:grpSpPr>
      <p:pic>
        <p:nvPicPr>
          <p:cNvPr id="23"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descr="\\JBWServer\Shared\Clients\Presentations\Accenture\Kanisha Gulwadi - 14-4051 - Template Creation for L&amp;PD Courses\Working Files\Final Images\501836033.jp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Straight Connector 26"/>
          <p:cNvCxnSpPr/>
          <p:nvPr userDrawn="1"/>
        </p:nvCxnSpPr>
        <p:spPr>
          <a:xfrm>
            <a:off x="607485" y="6570921"/>
            <a:ext cx="11584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userDrawn="1"/>
        </p:nvGrpSpPr>
        <p:grpSpPr>
          <a:xfrm>
            <a:off x="609603" y="5859441"/>
            <a:ext cx="2910215" cy="633434"/>
            <a:chOff x="457202" y="420673"/>
            <a:chExt cx="2182661" cy="633434"/>
          </a:xfrm>
        </p:grpSpPr>
        <p:sp>
          <p:nvSpPr>
            <p:cNvPr id="29"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sp>
          <p:nvSpPr>
            <p:cNvPr id="30" name="Freeform 29"/>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grpSp>
      <p:sp>
        <p:nvSpPr>
          <p:cNvPr id="31" name="Title 1"/>
          <p:cNvSpPr>
            <a:spLocks noGrp="1"/>
          </p:cNvSpPr>
          <p:nvPr>
            <p:ph type="ctrTitle" hasCustomPrompt="1"/>
          </p:nvPr>
        </p:nvSpPr>
        <p:spPr>
          <a:xfrm>
            <a:off x="607486" y="3916911"/>
            <a:ext cx="7222065" cy="996950"/>
          </a:xfrm>
        </p:spPr>
        <p:txBody>
          <a:bodyPr/>
          <a:lstStyle>
            <a:lvl1pPr>
              <a:defRPr/>
            </a:lvl1pPr>
          </a:lstStyle>
          <a:p>
            <a:r>
              <a:rPr lang="en-AU" sz="3600" b="1" dirty="0">
                <a:solidFill>
                  <a:srgbClr val="0070C0"/>
                </a:solidFill>
              </a:rPr>
              <a:t>Course Title</a:t>
            </a:r>
            <a:br>
              <a:rPr lang="en-AU" sz="3600" b="1" dirty="0">
                <a:solidFill>
                  <a:srgbClr val="0070C0"/>
                </a:solidFill>
              </a:rPr>
            </a:br>
            <a:r>
              <a:rPr lang="en-AU" sz="500" dirty="0">
                <a:solidFill>
                  <a:srgbClr val="0070C0"/>
                </a:solidFill>
              </a:rPr>
              <a:t>  </a:t>
            </a:r>
            <a:r>
              <a:rPr lang="en-AU" sz="1800" dirty="0">
                <a:solidFill>
                  <a:srgbClr val="0070C0"/>
                </a:solidFill>
              </a:rPr>
              <a:t>Duration: 60 mins</a:t>
            </a:r>
          </a:p>
        </p:txBody>
      </p:sp>
      <p:sp>
        <p:nvSpPr>
          <p:cNvPr id="32" name="TextBox 31"/>
          <p:cNvSpPr txBox="1"/>
          <p:nvPr userDrawn="1"/>
        </p:nvSpPr>
        <p:spPr>
          <a:xfrm>
            <a:off x="490575" y="5051476"/>
            <a:ext cx="5144023" cy="600164"/>
          </a:xfrm>
          <a:prstGeom prst="rect">
            <a:avLst/>
          </a:prstGeom>
          <a:noFill/>
        </p:spPr>
        <p:txBody>
          <a:bodyPr wrap="square" rtlCol="0">
            <a:spAutoFit/>
          </a:bodyPr>
          <a:lstStyle/>
          <a:p>
            <a:r>
              <a:rPr lang="en-US" sz="2000" b="1" dirty="0">
                <a:solidFill>
                  <a:srgbClr val="F76F09"/>
                </a:solidFill>
                <a:latin typeface="Arial Black" panose="020B0A04020102020204" pitchFamily="34" charset="0"/>
              </a:rPr>
              <a:t>‘</a:t>
            </a:r>
            <a:r>
              <a:rPr lang="en-US" sz="1500" b="1" dirty="0">
                <a:solidFill>
                  <a:schemeClr val="tx1">
                    <a:lumMod val="95000"/>
                    <a:lumOff val="5000"/>
                  </a:schemeClr>
                </a:solidFill>
              </a:rPr>
              <a:t>Develop to Lead</a:t>
            </a:r>
            <a:r>
              <a:rPr lang="en-US" sz="2000" b="1" dirty="0">
                <a:solidFill>
                  <a:srgbClr val="F76F09"/>
                </a:solidFill>
                <a:latin typeface="Arial Black" panose="020B0A04020102020204" pitchFamily="34" charset="0"/>
              </a:rPr>
              <a:t>’</a:t>
            </a:r>
            <a:r>
              <a:rPr lang="en-US" sz="1500" b="1" dirty="0">
                <a:solidFill>
                  <a:schemeClr val="tx1">
                    <a:lumMod val="95000"/>
                    <a:lumOff val="5000"/>
                  </a:schemeClr>
                </a:solidFill>
              </a:rPr>
              <a:t> learning series</a:t>
            </a:r>
          </a:p>
          <a:p>
            <a:r>
              <a:rPr lang="en-US" sz="1200" b="1" dirty="0">
                <a:solidFill>
                  <a:schemeClr val="tx1">
                    <a:lumMod val="95000"/>
                    <a:lumOff val="5000"/>
                  </a:schemeClr>
                </a:solidFill>
              </a:rPr>
              <a:t> </a:t>
            </a:r>
            <a:r>
              <a:rPr lang="en-US" sz="1300" i="1" dirty="0">
                <a:solidFill>
                  <a:schemeClr val="tx1">
                    <a:lumMod val="85000"/>
                    <a:lumOff val="15000"/>
                  </a:schemeClr>
                </a:solidFill>
                <a:latin typeface="Arial" panose="020B0604020202020204" pitchFamily="34" charset="0"/>
                <a:cs typeface="Arial" panose="020B0604020202020204" pitchFamily="34" charset="0"/>
              </a:rPr>
              <a:t>Elevate your team’s performance</a:t>
            </a:r>
          </a:p>
        </p:txBody>
      </p:sp>
      <p:pic>
        <p:nvPicPr>
          <p:cNvPr id="34" name="Picture 33"/>
          <p:cNvPicPr>
            <a:picLocks noChangeAspect="1"/>
          </p:cNvPicPr>
          <p:nvPr userDrawn="1"/>
        </p:nvPicPr>
        <p:blipFill>
          <a:blip r:embed="rId5"/>
          <a:stretch>
            <a:fillRect/>
          </a:stretch>
        </p:blipFill>
        <p:spPr>
          <a:xfrm>
            <a:off x="4893366" y="6267526"/>
            <a:ext cx="6750001" cy="247500"/>
          </a:xfrm>
          <a:prstGeom prst="rect">
            <a:avLst/>
          </a:prstGeom>
        </p:spPr>
      </p:pic>
      <p:grpSp>
        <p:nvGrpSpPr>
          <p:cNvPr id="35" name="Group 34"/>
          <p:cNvGrpSpPr/>
          <p:nvPr userDrawn="1"/>
        </p:nvGrpSpPr>
        <p:grpSpPr>
          <a:xfrm>
            <a:off x="7638648" y="388938"/>
            <a:ext cx="4099192" cy="2061722"/>
            <a:chOff x="5728986" y="1472516"/>
            <a:chExt cx="3074394" cy="2061722"/>
          </a:xfrm>
        </p:grpSpPr>
        <p:sp>
          <p:nvSpPr>
            <p:cNvPr id="36" name="Freeform 35"/>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37"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grpSp>
    </p:spTree>
    <p:extLst>
      <p:ext uri="{BB962C8B-B14F-4D97-AF65-F5344CB8AC3E}">
        <p14:creationId xmlns:p14="http://schemas.microsoft.com/office/powerpoint/2010/main" val="1355814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3_Cover Slide_Bottom">
    <p:spTree>
      <p:nvGrpSpPr>
        <p:cNvPr id="1" name=""/>
        <p:cNvGrpSpPr/>
        <p:nvPr/>
      </p:nvGrpSpPr>
      <p:grpSpPr>
        <a:xfrm>
          <a:off x="0" y="0"/>
          <a:ext cx="0" cy="0"/>
          <a:chOff x="0" y="0"/>
          <a:chExt cx="0" cy="0"/>
        </a:xfrm>
      </p:grpSpPr>
      <p:pic>
        <p:nvPicPr>
          <p:cNvPr id="20" name="Picture 3" descr="\\JBWServer\Shared\Clients\Presentations\Accenture\Kanisha Gulwadi - 14-4051 - Template Creation for L&amp;PD Courses\Working Files\Final Images\178557833-_R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t="11417" r="11417"/>
          <a:stretch/>
        </p:blipFill>
        <p:spPr bwMode="auto">
          <a:xfrm flipH="1">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userDrawn="1"/>
        </p:nvSpPr>
        <p:spPr>
          <a:xfrm>
            <a:off x="1" y="3994700"/>
            <a:ext cx="12191999" cy="2863301"/>
          </a:xfrm>
          <a:prstGeom prst="rect">
            <a:avLst/>
          </a:prstGeom>
          <a:gradFill flip="none" rotWithShape="1">
            <a:gsLst>
              <a:gs pos="44975">
                <a:srgbClr val="FFFFFF">
                  <a:alpha val="50000"/>
                </a:srgbClr>
              </a:gs>
              <a:gs pos="29000">
                <a:schemeClr val="bg1">
                  <a:alpha val="30000"/>
                </a:schemeClr>
              </a:gs>
              <a:gs pos="100000">
                <a:schemeClr val="bg1">
                  <a:alpha val="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latin typeface="MS PGothic" pitchFamily="34" charset="-128"/>
            </a:endParaRPr>
          </a:p>
        </p:txBody>
      </p:sp>
      <p:cxnSp>
        <p:nvCxnSpPr>
          <p:cNvPr id="26" name="Straight Connector 25"/>
          <p:cNvCxnSpPr/>
          <p:nvPr userDrawn="1"/>
        </p:nvCxnSpPr>
        <p:spPr>
          <a:xfrm>
            <a:off x="607485" y="6570921"/>
            <a:ext cx="11584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609603" y="5859441"/>
            <a:ext cx="2910215" cy="633434"/>
            <a:chOff x="457202" y="420673"/>
            <a:chExt cx="2182661" cy="633434"/>
          </a:xfrm>
        </p:grpSpPr>
        <p:sp>
          <p:nvSpPr>
            <p:cNvPr id="15"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sp>
          <p:nvSpPr>
            <p:cNvPr id="16" name="Freeform 15"/>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grpSp>
      <p:sp>
        <p:nvSpPr>
          <p:cNvPr id="18" name="Freeform 16"/>
          <p:cNvSpPr>
            <a:spLocks noEditPoints="1"/>
          </p:cNvSpPr>
          <p:nvPr userDrawn="1"/>
        </p:nvSpPr>
        <p:spPr bwMode="auto">
          <a:xfrm>
            <a:off x="6656839" y="6293246"/>
            <a:ext cx="4986528" cy="221780"/>
          </a:xfrm>
          <a:custGeom>
            <a:avLst/>
            <a:gdLst>
              <a:gd name="T0" fmla="*/ 27 w 1199"/>
              <a:gd name="T1" fmla="*/ 3 h 71"/>
              <a:gd name="T2" fmla="*/ 1 w 1199"/>
              <a:gd name="T3" fmla="*/ 53 h 71"/>
              <a:gd name="T4" fmla="*/ 41 w 1199"/>
              <a:gd name="T5" fmla="*/ 19 h 71"/>
              <a:gd name="T6" fmla="*/ 51 w 1199"/>
              <a:gd name="T7" fmla="*/ 50 h 71"/>
              <a:gd name="T8" fmla="*/ 79 w 1199"/>
              <a:gd name="T9" fmla="*/ 18 h 71"/>
              <a:gd name="T10" fmla="*/ 91 w 1199"/>
              <a:gd name="T11" fmla="*/ 55 h 71"/>
              <a:gd name="T12" fmla="*/ 107 w 1199"/>
              <a:gd name="T13" fmla="*/ 29 h 71"/>
              <a:gd name="T14" fmla="*/ 99 w 1199"/>
              <a:gd name="T15" fmla="*/ 38 h 71"/>
              <a:gd name="T16" fmla="*/ 121 w 1199"/>
              <a:gd name="T17" fmla="*/ 10 h 71"/>
              <a:gd name="T18" fmla="*/ 135 w 1199"/>
              <a:gd name="T19" fmla="*/ 50 h 71"/>
              <a:gd name="T20" fmla="*/ 145 w 1199"/>
              <a:gd name="T21" fmla="*/ 33 h 71"/>
              <a:gd name="T22" fmla="*/ 160 w 1199"/>
              <a:gd name="T23" fmla="*/ 29 h 71"/>
              <a:gd name="T24" fmla="*/ 193 w 1199"/>
              <a:gd name="T25" fmla="*/ 19 h 71"/>
              <a:gd name="T26" fmla="*/ 193 w 1199"/>
              <a:gd name="T27" fmla="*/ 47 h 71"/>
              <a:gd name="T28" fmla="*/ 204 w 1199"/>
              <a:gd name="T29" fmla="*/ 19 h 71"/>
              <a:gd name="T30" fmla="*/ 259 w 1199"/>
              <a:gd name="T31" fmla="*/ 71 h 71"/>
              <a:gd name="T32" fmla="*/ 326 w 1199"/>
              <a:gd name="T33" fmla="*/ 28 h 71"/>
              <a:gd name="T34" fmla="*/ 302 w 1199"/>
              <a:gd name="T35" fmla="*/ 8 h 71"/>
              <a:gd name="T36" fmla="*/ 334 w 1199"/>
              <a:gd name="T37" fmla="*/ 9 h 71"/>
              <a:gd name="T38" fmla="*/ 361 w 1199"/>
              <a:gd name="T39" fmla="*/ 54 h 71"/>
              <a:gd name="T40" fmla="*/ 361 w 1199"/>
              <a:gd name="T41" fmla="*/ 69 h 71"/>
              <a:gd name="T42" fmla="*/ 355 w 1199"/>
              <a:gd name="T43" fmla="*/ 37 h 71"/>
              <a:gd name="T44" fmla="*/ 387 w 1199"/>
              <a:gd name="T45" fmla="*/ 54 h 71"/>
              <a:gd name="T46" fmla="*/ 406 w 1199"/>
              <a:gd name="T47" fmla="*/ 23 h 71"/>
              <a:gd name="T48" fmla="*/ 421 w 1199"/>
              <a:gd name="T49" fmla="*/ 23 h 71"/>
              <a:gd name="T50" fmla="*/ 445 w 1199"/>
              <a:gd name="T51" fmla="*/ 49 h 71"/>
              <a:gd name="T52" fmla="*/ 438 w 1199"/>
              <a:gd name="T53" fmla="*/ 18 h 71"/>
              <a:gd name="T54" fmla="*/ 445 w 1199"/>
              <a:gd name="T55" fmla="*/ 38 h 71"/>
              <a:gd name="T56" fmla="*/ 498 w 1199"/>
              <a:gd name="T57" fmla="*/ 0 h 71"/>
              <a:gd name="T58" fmla="*/ 556 w 1199"/>
              <a:gd name="T59" fmla="*/ 3 h 71"/>
              <a:gd name="T60" fmla="*/ 571 w 1199"/>
              <a:gd name="T61" fmla="*/ 18 h 71"/>
              <a:gd name="T62" fmla="*/ 578 w 1199"/>
              <a:gd name="T63" fmla="*/ 29 h 71"/>
              <a:gd name="T64" fmla="*/ 616 w 1199"/>
              <a:gd name="T65" fmla="*/ 29 h 71"/>
              <a:gd name="T66" fmla="*/ 643 w 1199"/>
              <a:gd name="T67" fmla="*/ 34 h 71"/>
              <a:gd name="T68" fmla="*/ 628 w 1199"/>
              <a:gd name="T69" fmla="*/ 27 h 71"/>
              <a:gd name="T70" fmla="*/ 664 w 1199"/>
              <a:gd name="T71" fmla="*/ 39 h 71"/>
              <a:gd name="T72" fmla="*/ 684 w 1199"/>
              <a:gd name="T73" fmla="*/ 29 h 71"/>
              <a:gd name="T74" fmla="*/ 716 w 1199"/>
              <a:gd name="T75" fmla="*/ 36 h 71"/>
              <a:gd name="T76" fmla="*/ 735 w 1199"/>
              <a:gd name="T77" fmla="*/ 54 h 71"/>
              <a:gd name="T78" fmla="*/ 759 w 1199"/>
              <a:gd name="T79" fmla="*/ 22 h 71"/>
              <a:gd name="T80" fmla="*/ 791 w 1199"/>
              <a:gd name="T81" fmla="*/ 18 h 71"/>
              <a:gd name="T82" fmla="*/ 781 w 1199"/>
              <a:gd name="T83" fmla="*/ 63 h 71"/>
              <a:gd name="T84" fmla="*/ 801 w 1199"/>
              <a:gd name="T85" fmla="*/ 36 h 71"/>
              <a:gd name="T86" fmla="*/ 842 w 1199"/>
              <a:gd name="T87" fmla="*/ 19 h 71"/>
              <a:gd name="T88" fmla="*/ 899 w 1199"/>
              <a:gd name="T89" fmla="*/ 28 h 71"/>
              <a:gd name="T90" fmla="*/ 917 w 1199"/>
              <a:gd name="T91" fmla="*/ 50 h 71"/>
              <a:gd name="T92" fmla="*/ 970 w 1199"/>
              <a:gd name="T93" fmla="*/ 36 h 71"/>
              <a:gd name="T94" fmla="*/ 949 w 1199"/>
              <a:gd name="T95" fmla="*/ 36 h 71"/>
              <a:gd name="T96" fmla="*/ 1003 w 1199"/>
              <a:gd name="T97" fmla="*/ 33 h 71"/>
              <a:gd name="T98" fmla="*/ 983 w 1199"/>
              <a:gd name="T99" fmla="*/ 29 h 71"/>
              <a:gd name="T100" fmla="*/ 1028 w 1199"/>
              <a:gd name="T101" fmla="*/ 23 h 71"/>
              <a:gd name="T102" fmla="*/ 1031 w 1199"/>
              <a:gd name="T103" fmla="*/ 45 h 71"/>
              <a:gd name="T104" fmla="*/ 1056 w 1199"/>
              <a:gd name="T105" fmla="*/ 54 h 71"/>
              <a:gd name="T106" fmla="*/ 1084 w 1199"/>
              <a:gd name="T107" fmla="*/ 54 h 71"/>
              <a:gd name="T108" fmla="*/ 1075 w 1199"/>
              <a:gd name="T109" fmla="*/ 7 h 71"/>
              <a:gd name="T110" fmla="*/ 1084 w 1199"/>
              <a:gd name="T111" fmla="*/ 54 h 71"/>
              <a:gd name="T112" fmla="*/ 1096 w 1199"/>
              <a:gd name="T113" fmla="*/ 19 h 71"/>
              <a:gd name="T114" fmla="*/ 1129 w 1199"/>
              <a:gd name="T115" fmla="*/ 36 h 71"/>
              <a:gd name="T116" fmla="*/ 1148 w 1199"/>
              <a:gd name="T117" fmla="*/ 39 h 71"/>
              <a:gd name="T118" fmla="*/ 1168 w 1199"/>
              <a:gd name="T119" fmla="*/ 29 h 71"/>
              <a:gd name="T120" fmla="*/ 1176 w 1199"/>
              <a:gd name="T121" fmla="*/ 27 h 71"/>
              <a:gd name="T122" fmla="*/ 1199 w 1199"/>
              <a:gd name="T123"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9" h="71">
                <a:moveTo>
                  <a:pt x="1" y="47"/>
                </a:moveTo>
                <a:cubicBezTo>
                  <a:pt x="5" y="49"/>
                  <a:pt x="9" y="50"/>
                  <a:pt x="13" y="50"/>
                </a:cubicBezTo>
                <a:cubicBezTo>
                  <a:pt x="19" y="50"/>
                  <a:pt x="24" y="47"/>
                  <a:pt x="24" y="41"/>
                </a:cubicBezTo>
                <a:cubicBezTo>
                  <a:pt x="24" y="35"/>
                  <a:pt x="20" y="33"/>
                  <a:pt x="16" y="31"/>
                </a:cubicBezTo>
                <a:cubicBezTo>
                  <a:pt x="11" y="28"/>
                  <a:pt x="11" y="28"/>
                  <a:pt x="11" y="28"/>
                </a:cubicBezTo>
                <a:cubicBezTo>
                  <a:pt x="6" y="25"/>
                  <a:pt x="0" y="22"/>
                  <a:pt x="0" y="15"/>
                </a:cubicBezTo>
                <a:cubicBezTo>
                  <a:pt x="0" y="6"/>
                  <a:pt x="8" y="2"/>
                  <a:pt x="17" y="2"/>
                </a:cubicBezTo>
                <a:cubicBezTo>
                  <a:pt x="20" y="2"/>
                  <a:pt x="24" y="3"/>
                  <a:pt x="27" y="3"/>
                </a:cubicBezTo>
                <a:cubicBezTo>
                  <a:pt x="27" y="9"/>
                  <a:pt x="27" y="9"/>
                  <a:pt x="27" y="9"/>
                </a:cubicBezTo>
                <a:cubicBezTo>
                  <a:pt x="24" y="8"/>
                  <a:pt x="20" y="7"/>
                  <a:pt x="16" y="7"/>
                </a:cubicBezTo>
                <a:cubicBezTo>
                  <a:pt x="11" y="7"/>
                  <a:pt x="7" y="9"/>
                  <a:pt x="7" y="15"/>
                </a:cubicBezTo>
                <a:cubicBezTo>
                  <a:pt x="7" y="19"/>
                  <a:pt x="11" y="22"/>
                  <a:pt x="15" y="24"/>
                </a:cubicBezTo>
                <a:cubicBezTo>
                  <a:pt x="20" y="26"/>
                  <a:pt x="20" y="26"/>
                  <a:pt x="20" y="26"/>
                </a:cubicBezTo>
                <a:cubicBezTo>
                  <a:pt x="26" y="30"/>
                  <a:pt x="31" y="33"/>
                  <a:pt x="31" y="40"/>
                </a:cubicBezTo>
                <a:cubicBezTo>
                  <a:pt x="31" y="51"/>
                  <a:pt x="22" y="55"/>
                  <a:pt x="13" y="55"/>
                </a:cubicBezTo>
                <a:cubicBezTo>
                  <a:pt x="9" y="55"/>
                  <a:pt x="5" y="54"/>
                  <a:pt x="1" y="53"/>
                </a:cubicBezTo>
                <a:lnTo>
                  <a:pt x="1" y="47"/>
                </a:lnTo>
                <a:close/>
                <a:moveTo>
                  <a:pt x="55" y="54"/>
                </a:moveTo>
                <a:cubicBezTo>
                  <a:pt x="53" y="55"/>
                  <a:pt x="52" y="55"/>
                  <a:pt x="50" y="55"/>
                </a:cubicBezTo>
                <a:cubicBezTo>
                  <a:pt x="44" y="55"/>
                  <a:pt x="41" y="52"/>
                  <a:pt x="41" y="46"/>
                </a:cubicBezTo>
                <a:cubicBezTo>
                  <a:pt x="41" y="23"/>
                  <a:pt x="41" y="23"/>
                  <a:pt x="41" y="23"/>
                </a:cubicBezTo>
                <a:cubicBezTo>
                  <a:pt x="35" y="23"/>
                  <a:pt x="35" y="23"/>
                  <a:pt x="35" y="23"/>
                </a:cubicBezTo>
                <a:cubicBezTo>
                  <a:pt x="35" y="19"/>
                  <a:pt x="35" y="19"/>
                  <a:pt x="35" y="19"/>
                </a:cubicBezTo>
                <a:cubicBezTo>
                  <a:pt x="41" y="19"/>
                  <a:pt x="41" y="19"/>
                  <a:pt x="41" y="19"/>
                </a:cubicBezTo>
                <a:cubicBezTo>
                  <a:pt x="41" y="10"/>
                  <a:pt x="41" y="10"/>
                  <a:pt x="41" y="10"/>
                </a:cubicBezTo>
                <a:cubicBezTo>
                  <a:pt x="46" y="7"/>
                  <a:pt x="46" y="7"/>
                  <a:pt x="46" y="7"/>
                </a:cubicBezTo>
                <a:cubicBezTo>
                  <a:pt x="46" y="19"/>
                  <a:pt x="46" y="19"/>
                  <a:pt x="46" y="19"/>
                </a:cubicBezTo>
                <a:cubicBezTo>
                  <a:pt x="55" y="19"/>
                  <a:pt x="55" y="19"/>
                  <a:pt x="55" y="19"/>
                </a:cubicBezTo>
                <a:cubicBezTo>
                  <a:pt x="55" y="23"/>
                  <a:pt x="55" y="23"/>
                  <a:pt x="55" y="23"/>
                </a:cubicBezTo>
                <a:cubicBezTo>
                  <a:pt x="46" y="23"/>
                  <a:pt x="46" y="23"/>
                  <a:pt x="46" y="23"/>
                </a:cubicBezTo>
                <a:cubicBezTo>
                  <a:pt x="46" y="45"/>
                  <a:pt x="46" y="45"/>
                  <a:pt x="46" y="45"/>
                </a:cubicBezTo>
                <a:cubicBezTo>
                  <a:pt x="46" y="48"/>
                  <a:pt x="47" y="50"/>
                  <a:pt x="51" y="50"/>
                </a:cubicBezTo>
                <a:cubicBezTo>
                  <a:pt x="53" y="50"/>
                  <a:pt x="54" y="50"/>
                  <a:pt x="55" y="50"/>
                </a:cubicBezTo>
                <a:lnTo>
                  <a:pt x="55" y="54"/>
                </a:lnTo>
                <a:close/>
                <a:moveTo>
                  <a:pt x="62" y="54"/>
                </a:moveTo>
                <a:cubicBezTo>
                  <a:pt x="62" y="19"/>
                  <a:pt x="62" y="19"/>
                  <a:pt x="62" y="19"/>
                </a:cubicBezTo>
                <a:cubicBezTo>
                  <a:pt x="67" y="19"/>
                  <a:pt x="67" y="19"/>
                  <a:pt x="67" y="19"/>
                </a:cubicBezTo>
                <a:cubicBezTo>
                  <a:pt x="67" y="25"/>
                  <a:pt x="67" y="25"/>
                  <a:pt x="67" y="25"/>
                </a:cubicBezTo>
                <a:cubicBezTo>
                  <a:pt x="67" y="25"/>
                  <a:pt x="67" y="25"/>
                  <a:pt x="67" y="25"/>
                </a:cubicBezTo>
                <a:cubicBezTo>
                  <a:pt x="69" y="20"/>
                  <a:pt x="73" y="18"/>
                  <a:pt x="79" y="18"/>
                </a:cubicBezTo>
                <a:cubicBezTo>
                  <a:pt x="79" y="23"/>
                  <a:pt x="79" y="23"/>
                  <a:pt x="79" y="23"/>
                </a:cubicBezTo>
                <a:cubicBezTo>
                  <a:pt x="70" y="23"/>
                  <a:pt x="67" y="32"/>
                  <a:pt x="67" y="39"/>
                </a:cubicBezTo>
                <a:cubicBezTo>
                  <a:pt x="67" y="54"/>
                  <a:pt x="67" y="54"/>
                  <a:pt x="67" y="54"/>
                </a:cubicBezTo>
                <a:lnTo>
                  <a:pt x="62" y="54"/>
                </a:lnTo>
                <a:close/>
                <a:moveTo>
                  <a:pt x="102" y="54"/>
                </a:moveTo>
                <a:cubicBezTo>
                  <a:pt x="102" y="49"/>
                  <a:pt x="102" y="49"/>
                  <a:pt x="102" y="49"/>
                </a:cubicBezTo>
                <a:cubicBezTo>
                  <a:pt x="102" y="49"/>
                  <a:pt x="102" y="49"/>
                  <a:pt x="102" y="49"/>
                </a:cubicBezTo>
                <a:cubicBezTo>
                  <a:pt x="100" y="53"/>
                  <a:pt x="95" y="55"/>
                  <a:pt x="91" y="55"/>
                </a:cubicBezTo>
                <a:cubicBezTo>
                  <a:pt x="85" y="55"/>
                  <a:pt x="82" y="51"/>
                  <a:pt x="82" y="45"/>
                </a:cubicBezTo>
                <a:cubicBezTo>
                  <a:pt x="82" y="37"/>
                  <a:pt x="91" y="34"/>
                  <a:pt x="102" y="34"/>
                </a:cubicBezTo>
                <a:cubicBezTo>
                  <a:pt x="102" y="33"/>
                  <a:pt x="102" y="33"/>
                  <a:pt x="102" y="33"/>
                </a:cubicBezTo>
                <a:cubicBezTo>
                  <a:pt x="102" y="28"/>
                  <a:pt x="102" y="22"/>
                  <a:pt x="95" y="22"/>
                </a:cubicBezTo>
                <a:cubicBezTo>
                  <a:pt x="91" y="22"/>
                  <a:pt x="89" y="23"/>
                  <a:pt x="88" y="28"/>
                </a:cubicBezTo>
                <a:cubicBezTo>
                  <a:pt x="83" y="28"/>
                  <a:pt x="83" y="28"/>
                  <a:pt x="83" y="28"/>
                </a:cubicBezTo>
                <a:cubicBezTo>
                  <a:pt x="83" y="21"/>
                  <a:pt x="89" y="18"/>
                  <a:pt x="95" y="18"/>
                </a:cubicBezTo>
                <a:cubicBezTo>
                  <a:pt x="103" y="18"/>
                  <a:pt x="107" y="21"/>
                  <a:pt x="107" y="29"/>
                </a:cubicBezTo>
                <a:cubicBezTo>
                  <a:pt x="107" y="54"/>
                  <a:pt x="107" y="54"/>
                  <a:pt x="107" y="54"/>
                </a:cubicBezTo>
                <a:lnTo>
                  <a:pt x="102" y="54"/>
                </a:lnTo>
                <a:close/>
                <a:moveTo>
                  <a:pt x="99" y="38"/>
                </a:moveTo>
                <a:cubicBezTo>
                  <a:pt x="95" y="38"/>
                  <a:pt x="88" y="40"/>
                  <a:pt x="88" y="45"/>
                </a:cubicBezTo>
                <a:cubicBezTo>
                  <a:pt x="88" y="48"/>
                  <a:pt x="90" y="50"/>
                  <a:pt x="93" y="50"/>
                </a:cubicBezTo>
                <a:cubicBezTo>
                  <a:pt x="96" y="50"/>
                  <a:pt x="99" y="48"/>
                  <a:pt x="101" y="45"/>
                </a:cubicBezTo>
                <a:cubicBezTo>
                  <a:pt x="102" y="42"/>
                  <a:pt x="102" y="41"/>
                  <a:pt x="102" y="38"/>
                </a:cubicBezTo>
                <a:lnTo>
                  <a:pt x="99" y="38"/>
                </a:lnTo>
                <a:close/>
                <a:moveTo>
                  <a:pt x="135" y="54"/>
                </a:moveTo>
                <a:cubicBezTo>
                  <a:pt x="133" y="55"/>
                  <a:pt x="132" y="55"/>
                  <a:pt x="130" y="55"/>
                </a:cubicBezTo>
                <a:cubicBezTo>
                  <a:pt x="124" y="55"/>
                  <a:pt x="121" y="52"/>
                  <a:pt x="121" y="46"/>
                </a:cubicBezTo>
                <a:cubicBezTo>
                  <a:pt x="121" y="23"/>
                  <a:pt x="121" y="23"/>
                  <a:pt x="121" y="23"/>
                </a:cubicBezTo>
                <a:cubicBezTo>
                  <a:pt x="115" y="23"/>
                  <a:pt x="115" y="23"/>
                  <a:pt x="115" y="23"/>
                </a:cubicBezTo>
                <a:cubicBezTo>
                  <a:pt x="115" y="19"/>
                  <a:pt x="115" y="19"/>
                  <a:pt x="115" y="19"/>
                </a:cubicBezTo>
                <a:cubicBezTo>
                  <a:pt x="121" y="19"/>
                  <a:pt x="121" y="19"/>
                  <a:pt x="121" y="19"/>
                </a:cubicBezTo>
                <a:cubicBezTo>
                  <a:pt x="121" y="10"/>
                  <a:pt x="121" y="10"/>
                  <a:pt x="121" y="10"/>
                </a:cubicBezTo>
                <a:cubicBezTo>
                  <a:pt x="126" y="7"/>
                  <a:pt x="126" y="7"/>
                  <a:pt x="126" y="7"/>
                </a:cubicBezTo>
                <a:cubicBezTo>
                  <a:pt x="126" y="19"/>
                  <a:pt x="126" y="19"/>
                  <a:pt x="126" y="19"/>
                </a:cubicBezTo>
                <a:cubicBezTo>
                  <a:pt x="135" y="19"/>
                  <a:pt x="135" y="19"/>
                  <a:pt x="135" y="19"/>
                </a:cubicBezTo>
                <a:cubicBezTo>
                  <a:pt x="135" y="23"/>
                  <a:pt x="135" y="23"/>
                  <a:pt x="135" y="23"/>
                </a:cubicBezTo>
                <a:cubicBezTo>
                  <a:pt x="126" y="23"/>
                  <a:pt x="126" y="23"/>
                  <a:pt x="126" y="23"/>
                </a:cubicBezTo>
                <a:cubicBezTo>
                  <a:pt x="126" y="45"/>
                  <a:pt x="126" y="45"/>
                  <a:pt x="126" y="45"/>
                </a:cubicBezTo>
                <a:cubicBezTo>
                  <a:pt x="126" y="48"/>
                  <a:pt x="127" y="50"/>
                  <a:pt x="131" y="50"/>
                </a:cubicBezTo>
                <a:cubicBezTo>
                  <a:pt x="133" y="50"/>
                  <a:pt x="133" y="50"/>
                  <a:pt x="135" y="50"/>
                </a:cubicBezTo>
                <a:lnTo>
                  <a:pt x="135" y="54"/>
                </a:lnTo>
                <a:close/>
                <a:moveTo>
                  <a:pt x="165" y="54"/>
                </a:moveTo>
                <a:cubicBezTo>
                  <a:pt x="162" y="54"/>
                  <a:pt x="160" y="55"/>
                  <a:pt x="157" y="55"/>
                </a:cubicBezTo>
                <a:cubicBezTo>
                  <a:pt x="145" y="55"/>
                  <a:pt x="140" y="47"/>
                  <a:pt x="140" y="35"/>
                </a:cubicBezTo>
                <a:cubicBezTo>
                  <a:pt x="140" y="26"/>
                  <a:pt x="143" y="18"/>
                  <a:pt x="153" y="18"/>
                </a:cubicBezTo>
                <a:cubicBezTo>
                  <a:pt x="162" y="18"/>
                  <a:pt x="166" y="23"/>
                  <a:pt x="166" y="31"/>
                </a:cubicBezTo>
                <a:cubicBezTo>
                  <a:pt x="166" y="33"/>
                  <a:pt x="166" y="33"/>
                  <a:pt x="166" y="33"/>
                </a:cubicBezTo>
                <a:cubicBezTo>
                  <a:pt x="145" y="33"/>
                  <a:pt x="145" y="33"/>
                  <a:pt x="145" y="33"/>
                </a:cubicBezTo>
                <a:cubicBezTo>
                  <a:pt x="145" y="35"/>
                  <a:pt x="145" y="35"/>
                  <a:pt x="145" y="35"/>
                </a:cubicBezTo>
                <a:cubicBezTo>
                  <a:pt x="145" y="43"/>
                  <a:pt x="149" y="50"/>
                  <a:pt x="158" y="50"/>
                </a:cubicBezTo>
                <a:cubicBezTo>
                  <a:pt x="160" y="50"/>
                  <a:pt x="163" y="50"/>
                  <a:pt x="165" y="49"/>
                </a:cubicBezTo>
                <a:lnTo>
                  <a:pt x="165" y="54"/>
                </a:lnTo>
                <a:close/>
                <a:moveTo>
                  <a:pt x="160" y="29"/>
                </a:moveTo>
                <a:cubicBezTo>
                  <a:pt x="160" y="25"/>
                  <a:pt x="157" y="22"/>
                  <a:pt x="153" y="22"/>
                </a:cubicBezTo>
                <a:cubicBezTo>
                  <a:pt x="149" y="22"/>
                  <a:pt x="147" y="25"/>
                  <a:pt x="146" y="29"/>
                </a:cubicBezTo>
                <a:lnTo>
                  <a:pt x="160" y="29"/>
                </a:lnTo>
                <a:close/>
                <a:moveTo>
                  <a:pt x="193" y="47"/>
                </a:moveTo>
                <a:cubicBezTo>
                  <a:pt x="193" y="47"/>
                  <a:pt x="193" y="47"/>
                  <a:pt x="193" y="47"/>
                </a:cubicBezTo>
                <a:cubicBezTo>
                  <a:pt x="191" y="51"/>
                  <a:pt x="188" y="54"/>
                  <a:pt x="183" y="54"/>
                </a:cubicBezTo>
                <a:cubicBezTo>
                  <a:pt x="174" y="54"/>
                  <a:pt x="172" y="44"/>
                  <a:pt x="172" y="36"/>
                </a:cubicBezTo>
                <a:cubicBezTo>
                  <a:pt x="172" y="29"/>
                  <a:pt x="174" y="18"/>
                  <a:pt x="184" y="18"/>
                </a:cubicBezTo>
                <a:cubicBezTo>
                  <a:pt x="188" y="18"/>
                  <a:pt x="192" y="20"/>
                  <a:pt x="193" y="24"/>
                </a:cubicBezTo>
                <a:cubicBezTo>
                  <a:pt x="193" y="24"/>
                  <a:pt x="193" y="24"/>
                  <a:pt x="193" y="24"/>
                </a:cubicBezTo>
                <a:cubicBezTo>
                  <a:pt x="193" y="19"/>
                  <a:pt x="193" y="19"/>
                  <a:pt x="193" y="19"/>
                </a:cubicBezTo>
                <a:cubicBezTo>
                  <a:pt x="198" y="19"/>
                  <a:pt x="198" y="19"/>
                  <a:pt x="198" y="19"/>
                </a:cubicBezTo>
                <a:cubicBezTo>
                  <a:pt x="198" y="54"/>
                  <a:pt x="198" y="54"/>
                  <a:pt x="198" y="54"/>
                </a:cubicBezTo>
                <a:cubicBezTo>
                  <a:pt x="198" y="64"/>
                  <a:pt x="193" y="69"/>
                  <a:pt x="183" y="69"/>
                </a:cubicBezTo>
                <a:cubicBezTo>
                  <a:pt x="180" y="69"/>
                  <a:pt x="177" y="69"/>
                  <a:pt x="173" y="68"/>
                </a:cubicBezTo>
                <a:cubicBezTo>
                  <a:pt x="173" y="63"/>
                  <a:pt x="173" y="63"/>
                  <a:pt x="173" y="63"/>
                </a:cubicBezTo>
                <a:cubicBezTo>
                  <a:pt x="176" y="64"/>
                  <a:pt x="179" y="65"/>
                  <a:pt x="182" y="65"/>
                </a:cubicBezTo>
                <a:cubicBezTo>
                  <a:pt x="190" y="65"/>
                  <a:pt x="193" y="61"/>
                  <a:pt x="193" y="53"/>
                </a:cubicBezTo>
                <a:lnTo>
                  <a:pt x="193" y="47"/>
                </a:lnTo>
                <a:close/>
                <a:moveTo>
                  <a:pt x="193" y="36"/>
                </a:moveTo>
                <a:cubicBezTo>
                  <a:pt x="193" y="31"/>
                  <a:pt x="191" y="22"/>
                  <a:pt x="185" y="22"/>
                </a:cubicBezTo>
                <a:cubicBezTo>
                  <a:pt x="178" y="22"/>
                  <a:pt x="177" y="32"/>
                  <a:pt x="177" y="37"/>
                </a:cubicBezTo>
                <a:cubicBezTo>
                  <a:pt x="177" y="41"/>
                  <a:pt x="178" y="50"/>
                  <a:pt x="184" y="50"/>
                </a:cubicBezTo>
                <a:cubicBezTo>
                  <a:pt x="191" y="50"/>
                  <a:pt x="193" y="41"/>
                  <a:pt x="193" y="36"/>
                </a:cubicBezTo>
                <a:close/>
                <a:moveTo>
                  <a:pt x="212" y="68"/>
                </a:moveTo>
                <a:cubicBezTo>
                  <a:pt x="217" y="54"/>
                  <a:pt x="217" y="54"/>
                  <a:pt x="217" y="54"/>
                </a:cubicBezTo>
                <a:cubicBezTo>
                  <a:pt x="204" y="19"/>
                  <a:pt x="204" y="19"/>
                  <a:pt x="204" y="19"/>
                </a:cubicBezTo>
                <a:cubicBezTo>
                  <a:pt x="209" y="19"/>
                  <a:pt x="209" y="19"/>
                  <a:pt x="209" y="19"/>
                </a:cubicBezTo>
                <a:cubicBezTo>
                  <a:pt x="219" y="46"/>
                  <a:pt x="219" y="46"/>
                  <a:pt x="219" y="46"/>
                </a:cubicBezTo>
                <a:cubicBezTo>
                  <a:pt x="219" y="46"/>
                  <a:pt x="219" y="46"/>
                  <a:pt x="219" y="46"/>
                </a:cubicBezTo>
                <a:cubicBezTo>
                  <a:pt x="229" y="19"/>
                  <a:pt x="229" y="19"/>
                  <a:pt x="229" y="19"/>
                </a:cubicBezTo>
                <a:cubicBezTo>
                  <a:pt x="234" y="19"/>
                  <a:pt x="234" y="19"/>
                  <a:pt x="234" y="19"/>
                </a:cubicBezTo>
                <a:cubicBezTo>
                  <a:pt x="217" y="68"/>
                  <a:pt x="217" y="68"/>
                  <a:pt x="217" y="68"/>
                </a:cubicBezTo>
                <a:lnTo>
                  <a:pt x="212" y="68"/>
                </a:lnTo>
                <a:close/>
                <a:moveTo>
                  <a:pt x="259" y="71"/>
                </a:moveTo>
                <a:cubicBezTo>
                  <a:pt x="259" y="0"/>
                  <a:pt x="259" y="0"/>
                  <a:pt x="259" y="0"/>
                </a:cubicBezTo>
                <a:cubicBezTo>
                  <a:pt x="263" y="0"/>
                  <a:pt x="263" y="0"/>
                  <a:pt x="263" y="0"/>
                </a:cubicBezTo>
                <a:cubicBezTo>
                  <a:pt x="263" y="71"/>
                  <a:pt x="263" y="71"/>
                  <a:pt x="263" y="71"/>
                </a:cubicBezTo>
                <a:lnTo>
                  <a:pt x="259" y="71"/>
                </a:lnTo>
                <a:close/>
                <a:moveTo>
                  <a:pt x="293" y="54"/>
                </a:moveTo>
                <a:cubicBezTo>
                  <a:pt x="293" y="3"/>
                  <a:pt x="293" y="3"/>
                  <a:pt x="293" y="3"/>
                </a:cubicBezTo>
                <a:cubicBezTo>
                  <a:pt x="305" y="3"/>
                  <a:pt x="305" y="3"/>
                  <a:pt x="305" y="3"/>
                </a:cubicBezTo>
                <a:cubicBezTo>
                  <a:pt x="321" y="3"/>
                  <a:pt x="326" y="13"/>
                  <a:pt x="326" y="28"/>
                </a:cubicBezTo>
                <a:cubicBezTo>
                  <a:pt x="326" y="38"/>
                  <a:pt x="324" y="49"/>
                  <a:pt x="314" y="52"/>
                </a:cubicBezTo>
                <a:cubicBezTo>
                  <a:pt x="310" y="54"/>
                  <a:pt x="307" y="54"/>
                  <a:pt x="303" y="54"/>
                </a:cubicBezTo>
                <a:lnTo>
                  <a:pt x="293" y="54"/>
                </a:lnTo>
                <a:close/>
                <a:moveTo>
                  <a:pt x="303" y="49"/>
                </a:moveTo>
                <a:cubicBezTo>
                  <a:pt x="306" y="49"/>
                  <a:pt x="309" y="49"/>
                  <a:pt x="312" y="48"/>
                </a:cubicBezTo>
                <a:cubicBezTo>
                  <a:pt x="319" y="44"/>
                  <a:pt x="320" y="35"/>
                  <a:pt x="320" y="28"/>
                </a:cubicBezTo>
                <a:cubicBezTo>
                  <a:pt x="320" y="21"/>
                  <a:pt x="319" y="12"/>
                  <a:pt x="311" y="9"/>
                </a:cubicBezTo>
                <a:cubicBezTo>
                  <a:pt x="308" y="8"/>
                  <a:pt x="305" y="8"/>
                  <a:pt x="302" y="8"/>
                </a:cubicBezTo>
                <a:cubicBezTo>
                  <a:pt x="299" y="8"/>
                  <a:pt x="299" y="8"/>
                  <a:pt x="299" y="8"/>
                </a:cubicBezTo>
                <a:cubicBezTo>
                  <a:pt x="299" y="49"/>
                  <a:pt x="299" y="49"/>
                  <a:pt x="299" y="49"/>
                </a:cubicBezTo>
                <a:lnTo>
                  <a:pt x="303" y="49"/>
                </a:lnTo>
                <a:close/>
                <a:moveTo>
                  <a:pt x="334" y="9"/>
                </a:moveTo>
                <a:cubicBezTo>
                  <a:pt x="334" y="3"/>
                  <a:pt x="334" y="3"/>
                  <a:pt x="334" y="3"/>
                </a:cubicBezTo>
                <a:cubicBezTo>
                  <a:pt x="341" y="3"/>
                  <a:pt x="341" y="3"/>
                  <a:pt x="341" y="3"/>
                </a:cubicBezTo>
                <a:cubicBezTo>
                  <a:pt x="341" y="9"/>
                  <a:pt x="341" y="9"/>
                  <a:pt x="341" y="9"/>
                </a:cubicBezTo>
                <a:lnTo>
                  <a:pt x="334" y="9"/>
                </a:lnTo>
                <a:close/>
                <a:moveTo>
                  <a:pt x="335" y="54"/>
                </a:moveTo>
                <a:cubicBezTo>
                  <a:pt x="335" y="19"/>
                  <a:pt x="335" y="19"/>
                  <a:pt x="335" y="19"/>
                </a:cubicBezTo>
                <a:cubicBezTo>
                  <a:pt x="340" y="19"/>
                  <a:pt x="340" y="19"/>
                  <a:pt x="340" y="19"/>
                </a:cubicBezTo>
                <a:cubicBezTo>
                  <a:pt x="340" y="54"/>
                  <a:pt x="340" y="54"/>
                  <a:pt x="340" y="54"/>
                </a:cubicBezTo>
                <a:lnTo>
                  <a:pt x="335" y="54"/>
                </a:lnTo>
                <a:close/>
                <a:moveTo>
                  <a:pt x="371" y="47"/>
                </a:moveTo>
                <a:cubicBezTo>
                  <a:pt x="371" y="47"/>
                  <a:pt x="371" y="47"/>
                  <a:pt x="371" y="47"/>
                </a:cubicBezTo>
                <a:cubicBezTo>
                  <a:pt x="369" y="51"/>
                  <a:pt x="366" y="54"/>
                  <a:pt x="361" y="54"/>
                </a:cubicBezTo>
                <a:cubicBezTo>
                  <a:pt x="352" y="54"/>
                  <a:pt x="349" y="44"/>
                  <a:pt x="349" y="36"/>
                </a:cubicBezTo>
                <a:cubicBezTo>
                  <a:pt x="349" y="29"/>
                  <a:pt x="352" y="18"/>
                  <a:pt x="361" y="18"/>
                </a:cubicBezTo>
                <a:cubicBezTo>
                  <a:pt x="366" y="18"/>
                  <a:pt x="369" y="20"/>
                  <a:pt x="371" y="24"/>
                </a:cubicBezTo>
                <a:cubicBezTo>
                  <a:pt x="371" y="24"/>
                  <a:pt x="371" y="24"/>
                  <a:pt x="371" y="24"/>
                </a:cubicBezTo>
                <a:cubicBezTo>
                  <a:pt x="371" y="19"/>
                  <a:pt x="371" y="19"/>
                  <a:pt x="371" y="19"/>
                </a:cubicBezTo>
                <a:cubicBezTo>
                  <a:pt x="376" y="19"/>
                  <a:pt x="376" y="19"/>
                  <a:pt x="376" y="19"/>
                </a:cubicBezTo>
                <a:cubicBezTo>
                  <a:pt x="376" y="54"/>
                  <a:pt x="376" y="54"/>
                  <a:pt x="376" y="54"/>
                </a:cubicBezTo>
                <a:cubicBezTo>
                  <a:pt x="376" y="64"/>
                  <a:pt x="371" y="69"/>
                  <a:pt x="361" y="69"/>
                </a:cubicBezTo>
                <a:cubicBezTo>
                  <a:pt x="357" y="69"/>
                  <a:pt x="355" y="69"/>
                  <a:pt x="351" y="68"/>
                </a:cubicBezTo>
                <a:cubicBezTo>
                  <a:pt x="351" y="63"/>
                  <a:pt x="351" y="63"/>
                  <a:pt x="351" y="63"/>
                </a:cubicBezTo>
                <a:cubicBezTo>
                  <a:pt x="354" y="64"/>
                  <a:pt x="357" y="65"/>
                  <a:pt x="360" y="65"/>
                </a:cubicBezTo>
                <a:cubicBezTo>
                  <a:pt x="368" y="65"/>
                  <a:pt x="371" y="61"/>
                  <a:pt x="371" y="53"/>
                </a:cubicBezTo>
                <a:lnTo>
                  <a:pt x="371" y="47"/>
                </a:lnTo>
                <a:close/>
                <a:moveTo>
                  <a:pt x="371" y="36"/>
                </a:moveTo>
                <a:cubicBezTo>
                  <a:pt x="371" y="31"/>
                  <a:pt x="369" y="22"/>
                  <a:pt x="362" y="22"/>
                </a:cubicBezTo>
                <a:cubicBezTo>
                  <a:pt x="356" y="22"/>
                  <a:pt x="355" y="32"/>
                  <a:pt x="355" y="37"/>
                </a:cubicBezTo>
                <a:cubicBezTo>
                  <a:pt x="355" y="41"/>
                  <a:pt x="356" y="50"/>
                  <a:pt x="362" y="50"/>
                </a:cubicBezTo>
                <a:cubicBezTo>
                  <a:pt x="369" y="50"/>
                  <a:pt x="371" y="41"/>
                  <a:pt x="371" y="36"/>
                </a:cubicBezTo>
                <a:close/>
                <a:moveTo>
                  <a:pt x="386" y="9"/>
                </a:moveTo>
                <a:cubicBezTo>
                  <a:pt x="386" y="3"/>
                  <a:pt x="386" y="3"/>
                  <a:pt x="386" y="3"/>
                </a:cubicBezTo>
                <a:cubicBezTo>
                  <a:pt x="393" y="3"/>
                  <a:pt x="393" y="3"/>
                  <a:pt x="393" y="3"/>
                </a:cubicBezTo>
                <a:cubicBezTo>
                  <a:pt x="393" y="9"/>
                  <a:pt x="393" y="9"/>
                  <a:pt x="393" y="9"/>
                </a:cubicBezTo>
                <a:lnTo>
                  <a:pt x="386" y="9"/>
                </a:lnTo>
                <a:close/>
                <a:moveTo>
                  <a:pt x="387" y="54"/>
                </a:moveTo>
                <a:cubicBezTo>
                  <a:pt x="387" y="19"/>
                  <a:pt x="387" y="19"/>
                  <a:pt x="387" y="19"/>
                </a:cubicBezTo>
                <a:cubicBezTo>
                  <a:pt x="392" y="19"/>
                  <a:pt x="392" y="19"/>
                  <a:pt x="392" y="19"/>
                </a:cubicBezTo>
                <a:cubicBezTo>
                  <a:pt x="392" y="54"/>
                  <a:pt x="392" y="54"/>
                  <a:pt x="392" y="54"/>
                </a:cubicBezTo>
                <a:lnTo>
                  <a:pt x="387" y="54"/>
                </a:lnTo>
                <a:close/>
                <a:moveTo>
                  <a:pt x="421" y="54"/>
                </a:moveTo>
                <a:cubicBezTo>
                  <a:pt x="419" y="55"/>
                  <a:pt x="418" y="55"/>
                  <a:pt x="416" y="55"/>
                </a:cubicBezTo>
                <a:cubicBezTo>
                  <a:pt x="409" y="55"/>
                  <a:pt x="406" y="52"/>
                  <a:pt x="406" y="46"/>
                </a:cubicBezTo>
                <a:cubicBezTo>
                  <a:pt x="406" y="23"/>
                  <a:pt x="406" y="23"/>
                  <a:pt x="406" y="23"/>
                </a:cubicBezTo>
                <a:cubicBezTo>
                  <a:pt x="401" y="23"/>
                  <a:pt x="401" y="23"/>
                  <a:pt x="401" y="23"/>
                </a:cubicBezTo>
                <a:cubicBezTo>
                  <a:pt x="401" y="19"/>
                  <a:pt x="401" y="19"/>
                  <a:pt x="401" y="19"/>
                </a:cubicBezTo>
                <a:cubicBezTo>
                  <a:pt x="406" y="19"/>
                  <a:pt x="406" y="19"/>
                  <a:pt x="406" y="19"/>
                </a:cubicBezTo>
                <a:cubicBezTo>
                  <a:pt x="406" y="10"/>
                  <a:pt x="406" y="10"/>
                  <a:pt x="406" y="10"/>
                </a:cubicBezTo>
                <a:cubicBezTo>
                  <a:pt x="411" y="7"/>
                  <a:pt x="411" y="7"/>
                  <a:pt x="411" y="7"/>
                </a:cubicBezTo>
                <a:cubicBezTo>
                  <a:pt x="411" y="19"/>
                  <a:pt x="411" y="19"/>
                  <a:pt x="411" y="19"/>
                </a:cubicBezTo>
                <a:cubicBezTo>
                  <a:pt x="421" y="19"/>
                  <a:pt x="421" y="19"/>
                  <a:pt x="421" y="19"/>
                </a:cubicBezTo>
                <a:cubicBezTo>
                  <a:pt x="421" y="23"/>
                  <a:pt x="421" y="23"/>
                  <a:pt x="421" y="23"/>
                </a:cubicBezTo>
                <a:cubicBezTo>
                  <a:pt x="411" y="23"/>
                  <a:pt x="411" y="23"/>
                  <a:pt x="411" y="23"/>
                </a:cubicBezTo>
                <a:cubicBezTo>
                  <a:pt x="411" y="45"/>
                  <a:pt x="411" y="45"/>
                  <a:pt x="411" y="45"/>
                </a:cubicBezTo>
                <a:cubicBezTo>
                  <a:pt x="411" y="48"/>
                  <a:pt x="413" y="50"/>
                  <a:pt x="417" y="50"/>
                </a:cubicBezTo>
                <a:cubicBezTo>
                  <a:pt x="419" y="50"/>
                  <a:pt x="419" y="50"/>
                  <a:pt x="421" y="50"/>
                </a:cubicBezTo>
                <a:lnTo>
                  <a:pt x="421" y="54"/>
                </a:lnTo>
                <a:close/>
                <a:moveTo>
                  <a:pt x="445" y="54"/>
                </a:moveTo>
                <a:cubicBezTo>
                  <a:pt x="445" y="49"/>
                  <a:pt x="445" y="49"/>
                  <a:pt x="445" y="49"/>
                </a:cubicBezTo>
                <a:cubicBezTo>
                  <a:pt x="445" y="49"/>
                  <a:pt x="445" y="49"/>
                  <a:pt x="445" y="49"/>
                </a:cubicBezTo>
                <a:cubicBezTo>
                  <a:pt x="443" y="53"/>
                  <a:pt x="438" y="55"/>
                  <a:pt x="434" y="55"/>
                </a:cubicBezTo>
                <a:cubicBezTo>
                  <a:pt x="428" y="55"/>
                  <a:pt x="425" y="51"/>
                  <a:pt x="425" y="45"/>
                </a:cubicBezTo>
                <a:cubicBezTo>
                  <a:pt x="425" y="37"/>
                  <a:pt x="434" y="34"/>
                  <a:pt x="445" y="34"/>
                </a:cubicBezTo>
                <a:cubicBezTo>
                  <a:pt x="445" y="33"/>
                  <a:pt x="445" y="33"/>
                  <a:pt x="445" y="33"/>
                </a:cubicBezTo>
                <a:cubicBezTo>
                  <a:pt x="445" y="28"/>
                  <a:pt x="446" y="22"/>
                  <a:pt x="439" y="22"/>
                </a:cubicBezTo>
                <a:cubicBezTo>
                  <a:pt x="434" y="22"/>
                  <a:pt x="432" y="23"/>
                  <a:pt x="431" y="28"/>
                </a:cubicBezTo>
                <a:cubicBezTo>
                  <a:pt x="426" y="28"/>
                  <a:pt x="426" y="28"/>
                  <a:pt x="426" y="28"/>
                </a:cubicBezTo>
                <a:cubicBezTo>
                  <a:pt x="426" y="21"/>
                  <a:pt x="432" y="18"/>
                  <a:pt x="438" y="18"/>
                </a:cubicBezTo>
                <a:cubicBezTo>
                  <a:pt x="446" y="18"/>
                  <a:pt x="450" y="21"/>
                  <a:pt x="450" y="29"/>
                </a:cubicBezTo>
                <a:cubicBezTo>
                  <a:pt x="450" y="54"/>
                  <a:pt x="450" y="54"/>
                  <a:pt x="450" y="54"/>
                </a:cubicBezTo>
                <a:lnTo>
                  <a:pt x="445" y="54"/>
                </a:lnTo>
                <a:close/>
                <a:moveTo>
                  <a:pt x="442" y="38"/>
                </a:moveTo>
                <a:cubicBezTo>
                  <a:pt x="438" y="38"/>
                  <a:pt x="431" y="40"/>
                  <a:pt x="431" y="45"/>
                </a:cubicBezTo>
                <a:cubicBezTo>
                  <a:pt x="431" y="48"/>
                  <a:pt x="433" y="50"/>
                  <a:pt x="436" y="50"/>
                </a:cubicBezTo>
                <a:cubicBezTo>
                  <a:pt x="439" y="50"/>
                  <a:pt x="443" y="48"/>
                  <a:pt x="444" y="45"/>
                </a:cubicBezTo>
                <a:cubicBezTo>
                  <a:pt x="445" y="42"/>
                  <a:pt x="445" y="41"/>
                  <a:pt x="445" y="38"/>
                </a:cubicBezTo>
                <a:lnTo>
                  <a:pt x="442" y="38"/>
                </a:lnTo>
                <a:close/>
                <a:moveTo>
                  <a:pt x="462" y="54"/>
                </a:moveTo>
                <a:cubicBezTo>
                  <a:pt x="462" y="3"/>
                  <a:pt x="462" y="3"/>
                  <a:pt x="462" y="3"/>
                </a:cubicBezTo>
                <a:cubicBezTo>
                  <a:pt x="467" y="3"/>
                  <a:pt x="467" y="3"/>
                  <a:pt x="467" y="3"/>
                </a:cubicBezTo>
                <a:cubicBezTo>
                  <a:pt x="467" y="54"/>
                  <a:pt x="467" y="54"/>
                  <a:pt x="467" y="54"/>
                </a:cubicBezTo>
                <a:lnTo>
                  <a:pt x="462" y="54"/>
                </a:lnTo>
                <a:close/>
                <a:moveTo>
                  <a:pt x="498" y="71"/>
                </a:moveTo>
                <a:cubicBezTo>
                  <a:pt x="498" y="0"/>
                  <a:pt x="498" y="0"/>
                  <a:pt x="498" y="0"/>
                </a:cubicBezTo>
                <a:cubicBezTo>
                  <a:pt x="502" y="0"/>
                  <a:pt x="502" y="0"/>
                  <a:pt x="502" y="0"/>
                </a:cubicBezTo>
                <a:cubicBezTo>
                  <a:pt x="502" y="71"/>
                  <a:pt x="502" y="71"/>
                  <a:pt x="502" y="71"/>
                </a:cubicBezTo>
                <a:lnTo>
                  <a:pt x="498" y="71"/>
                </a:lnTo>
                <a:close/>
                <a:moveTo>
                  <a:pt x="538" y="54"/>
                </a:moveTo>
                <a:cubicBezTo>
                  <a:pt x="538" y="8"/>
                  <a:pt x="538" y="8"/>
                  <a:pt x="538" y="8"/>
                </a:cubicBezTo>
                <a:cubicBezTo>
                  <a:pt x="526" y="8"/>
                  <a:pt x="526" y="8"/>
                  <a:pt x="526" y="8"/>
                </a:cubicBezTo>
                <a:cubicBezTo>
                  <a:pt x="526" y="3"/>
                  <a:pt x="526" y="3"/>
                  <a:pt x="526" y="3"/>
                </a:cubicBezTo>
                <a:cubicBezTo>
                  <a:pt x="556" y="3"/>
                  <a:pt x="556" y="3"/>
                  <a:pt x="556" y="3"/>
                </a:cubicBezTo>
                <a:cubicBezTo>
                  <a:pt x="556" y="8"/>
                  <a:pt x="556" y="8"/>
                  <a:pt x="556" y="8"/>
                </a:cubicBezTo>
                <a:cubicBezTo>
                  <a:pt x="544" y="8"/>
                  <a:pt x="544" y="8"/>
                  <a:pt x="544" y="8"/>
                </a:cubicBezTo>
                <a:cubicBezTo>
                  <a:pt x="544" y="54"/>
                  <a:pt x="544" y="54"/>
                  <a:pt x="544" y="54"/>
                </a:cubicBezTo>
                <a:lnTo>
                  <a:pt x="538" y="54"/>
                </a:lnTo>
                <a:close/>
                <a:moveTo>
                  <a:pt x="583" y="54"/>
                </a:moveTo>
                <a:cubicBezTo>
                  <a:pt x="580" y="54"/>
                  <a:pt x="577" y="55"/>
                  <a:pt x="575" y="55"/>
                </a:cubicBezTo>
                <a:cubicBezTo>
                  <a:pt x="562" y="55"/>
                  <a:pt x="557" y="47"/>
                  <a:pt x="557" y="35"/>
                </a:cubicBezTo>
                <a:cubicBezTo>
                  <a:pt x="557" y="26"/>
                  <a:pt x="561" y="18"/>
                  <a:pt x="571" y="18"/>
                </a:cubicBezTo>
                <a:cubicBezTo>
                  <a:pt x="579" y="18"/>
                  <a:pt x="583" y="23"/>
                  <a:pt x="583" y="31"/>
                </a:cubicBezTo>
                <a:cubicBezTo>
                  <a:pt x="583" y="33"/>
                  <a:pt x="583" y="33"/>
                  <a:pt x="583" y="33"/>
                </a:cubicBezTo>
                <a:cubicBezTo>
                  <a:pt x="563" y="33"/>
                  <a:pt x="563" y="33"/>
                  <a:pt x="563" y="33"/>
                </a:cubicBezTo>
                <a:cubicBezTo>
                  <a:pt x="563" y="35"/>
                  <a:pt x="563" y="35"/>
                  <a:pt x="563" y="35"/>
                </a:cubicBezTo>
                <a:cubicBezTo>
                  <a:pt x="563" y="43"/>
                  <a:pt x="567" y="50"/>
                  <a:pt x="576" y="50"/>
                </a:cubicBezTo>
                <a:cubicBezTo>
                  <a:pt x="578" y="50"/>
                  <a:pt x="580" y="50"/>
                  <a:pt x="583" y="49"/>
                </a:cubicBezTo>
                <a:lnTo>
                  <a:pt x="583" y="54"/>
                </a:lnTo>
                <a:close/>
                <a:moveTo>
                  <a:pt x="578" y="29"/>
                </a:moveTo>
                <a:cubicBezTo>
                  <a:pt x="578" y="25"/>
                  <a:pt x="575" y="22"/>
                  <a:pt x="571" y="22"/>
                </a:cubicBezTo>
                <a:cubicBezTo>
                  <a:pt x="567" y="22"/>
                  <a:pt x="564" y="25"/>
                  <a:pt x="563" y="29"/>
                </a:cubicBezTo>
                <a:lnTo>
                  <a:pt x="578" y="29"/>
                </a:lnTo>
                <a:close/>
                <a:moveTo>
                  <a:pt x="615" y="54"/>
                </a:moveTo>
                <a:cubicBezTo>
                  <a:pt x="612" y="54"/>
                  <a:pt x="610" y="55"/>
                  <a:pt x="607" y="55"/>
                </a:cubicBezTo>
                <a:cubicBezTo>
                  <a:pt x="595" y="55"/>
                  <a:pt x="589" y="47"/>
                  <a:pt x="589" y="35"/>
                </a:cubicBezTo>
                <a:cubicBezTo>
                  <a:pt x="589" y="26"/>
                  <a:pt x="593" y="18"/>
                  <a:pt x="604" y="18"/>
                </a:cubicBezTo>
                <a:cubicBezTo>
                  <a:pt x="611" y="18"/>
                  <a:pt x="616" y="22"/>
                  <a:pt x="616" y="29"/>
                </a:cubicBezTo>
                <a:cubicBezTo>
                  <a:pt x="610" y="29"/>
                  <a:pt x="610" y="29"/>
                  <a:pt x="610" y="29"/>
                </a:cubicBezTo>
                <a:cubicBezTo>
                  <a:pt x="610" y="25"/>
                  <a:pt x="608" y="22"/>
                  <a:pt x="603" y="22"/>
                </a:cubicBezTo>
                <a:cubicBezTo>
                  <a:pt x="597" y="22"/>
                  <a:pt x="595" y="29"/>
                  <a:pt x="595" y="34"/>
                </a:cubicBezTo>
                <a:cubicBezTo>
                  <a:pt x="595" y="43"/>
                  <a:pt x="599" y="50"/>
                  <a:pt x="609" y="50"/>
                </a:cubicBezTo>
                <a:cubicBezTo>
                  <a:pt x="611" y="50"/>
                  <a:pt x="613" y="50"/>
                  <a:pt x="615" y="50"/>
                </a:cubicBezTo>
                <a:lnTo>
                  <a:pt x="615" y="54"/>
                </a:lnTo>
                <a:close/>
                <a:moveTo>
                  <a:pt x="643" y="54"/>
                </a:moveTo>
                <a:cubicBezTo>
                  <a:pt x="643" y="34"/>
                  <a:pt x="643" y="34"/>
                  <a:pt x="643" y="34"/>
                </a:cubicBezTo>
                <a:cubicBezTo>
                  <a:pt x="643" y="30"/>
                  <a:pt x="643" y="23"/>
                  <a:pt x="638" y="23"/>
                </a:cubicBezTo>
                <a:cubicBezTo>
                  <a:pt x="631" y="23"/>
                  <a:pt x="628" y="34"/>
                  <a:pt x="628" y="39"/>
                </a:cubicBezTo>
                <a:cubicBezTo>
                  <a:pt x="628" y="54"/>
                  <a:pt x="628" y="54"/>
                  <a:pt x="628" y="54"/>
                </a:cubicBezTo>
                <a:cubicBezTo>
                  <a:pt x="623" y="54"/>
                  <a:pt x="623" y="54"/>
                  <a:pt x="623" y="54"/>
                </a:cubicBezTo>
                <a:cubicBezTo>
                  <a:pt x="623" y="3"/>
                  <a:pt x="623" y="3"/>
                  <a:pt x="623" y="3"/>
                </a:cubicBezTo>
                <a:cubicBezTo>
                  <a:pt x="628" y="3"/>
                  <a:pt x="628" y="3"/>
                  <a:pt x="628" y="3"/>
                </a:cubicBezTo>
                <a:cubicBezTo>
                  <a:pt x="628" y="27"/>
                  <a:pt x="628" y="27"/>
                  <a:pt x="628" y="27"/>
                </a:cubicBezTo>
                <a:cubicBezTo>
                  <a:pt x="628" y="27"/>
                  <a:pt x="628" y="27"/>
                  <a:pt x="628" y="27"/>
                </a:cubicBezTo>
                <a:cubicBezTo>
                  <a:pt x="630" y="21"/>
                  <a:pt x="633" y="18"/>
                  <a:pt x="639" y="18"/>
                </a:cubicBezTo>
                <a:cubicBezTo>
                  <a:pt x="645" y="18"/>
                  <a:pt x="648" y="23"/>
                  <a:pt x="648" y="29"/>
                </a:cubicBezTo>
                <a:cubicBezTo>
                  <a:pt x="648" y="54"/>
                  <a:pt x="648" y="54"/>
                  <a:pt x="648" y="54"/>
                </a:cubicBezTo>
                <a:lnTo>
                  <a:pt x="643" y="54"/>
                </a:lnTo>
                <a:close/>
                <a:moveTo>
                  <a:pt x="679" y="54"/>
                </a:moveTo>
                <a:cubicBezTo>
                  <a:pt x="679" y="34"/>
                  <a:pt x="679" y="34"/>
                  <a:pt x="679" y="34"/>
                </a:cubicBezTo>
                <a:cubicBezTo>
                  <a:pt x="679" y="30"/>
                  <a:pt x="680" y="23"/>
                  <a:pt x="674" y="23"/>
                </a:cubicBezTo>
                <a:cubicBezTo>
                  <a:pt x="667" y="23"/>
                  <a:pt x="664" y="34"/>
                  <a:pt x="664" y="39"/>
                </a:cubicBezTo>
                <a:cubicBezTo>
                  <a:pt x="664" y="54"/>
                  <a:pt x="664" y="54"/>
                  <a:pt x="664" y="54"/>
                </a:cubicBezTo>
                <a:cubicBezTo>
                  <a:pt x="659" y="54"/>
                  <a:pt x="659" y="54"/>
                  <a:pt x="659" y="54"/>
                </a:cubicBezTo>
                <a:cubicBezTo>
                  <a:pt x="659" y="19"/>
                  <a:pt x="659" y="19"/>
                  <a:pt x="659" y="19"/>
                </a:cubicBezTo>
                <a:cubicBezTo>
                  <a:pt x="664" y="19"/>
                  <a:pt x="664" y="19"/>
                  <a:pt x="664" y="19"/>
                </a:cubicBezTo>
                <a:cubicBezTo>
                  <a:pt x="664" y="27"/>
                  <a:pt x="664" y="27"/>
                  <a:pt x="664" y="27"/>
                </a:cubicBezTo>
                <a:cubicBezTo>
                  <a:pt x="664" y="27"/>
                  <a:pt x="664" y="27"/>
                  <a:pt x="664" y="27"/>
                </a:cubicBezTo>
                <a:cubicBezTo>
                  <a:pt x="666" y="21"/>
                  <a:pt x="669" y="18"/>
                  <a:pt x="675" y="18"/>
                </a:cubicBezTo>
                <a:cubicBezTo>
                  <a:pt x="681" y="18"/>
                  <a:pt x="684" y="23"/>
                  <a:pt x="684" y="29"/>
                </a:cubicBezTo>
                <a:cubicBezTo>
                  <a:pt x="684" y="54"/>
                  <a:pt x="684" y="54"/>
                  <a:pt x="684" y="54"/>
                </a:cubicBezTo>
                <a:lnTo>
                  <a:pt x="679" y="54"/>
                </a:lnTo>
                <a:close/>
                <a:moveTo>
                  <a:pt x="693" y="36"/>
                </a:moveTo>
                <a:cubicBezTo>
                  <a:pt x="693" y="27"/>
                  <a:pt x="696" y="18"/>
                  <a:pt x="707" y="18"/>
                </a:cubicBezTo>
                <a:cubicBezTo>
                  <a:pt x="718" y="18"/>
                  <a:pt x="721" y="27"/>
                  <a:pt x="721" y="36"/>
                </a:cubicBezTo>
                <a:cubicBezTo>
                  <a:pt x="721" y="46"/>
                  <a:pt x="718" y="55"/>
                  <a:pt x="707" y="55"/>
                </a:cubicBezTo>
                <a:cubicBezTo>
                  <a:pt x="696" y="55"/>
                  <a:pt x="693" y="46"/>
                  <a:pt x="693" y="36"/>
                </a:cubicBezTo>
                <a:close/>
                <a:moveTo>
                  <a:pt x="716" y="36"/>
                </a:moveTo>
                <a:cubicBezTo>
                  <a:pt x="716" y="31"/>
                  <a:pt x="714" y="22"/>
                  <a:pt x="707" y="22"/>
                </a:cubicBezTo>
                <a:cubicBezTo>
                  <a:pt x="700" y="22"/>
                  <a:pt x="698" y="31"/>
                  <a:pt x="698" y="36"/>
                </a:cubicBezTo>
                <a:cubicBezTo>
                  <a:pt x="698" y="42"/>
                  <a:pt x="700" y="50"/>
                  <a:pt x="707" y="50"/>
                </a:cubicBezTo>
                <a:cubicBezTo>
                  <a:pt x="714" y="50"/>
                  <a:pt x="716" y="42"/>
                  <a:pt x="716" y="36"/>
                </a:cubicBezTo>
                <a:close/>
                <a:moveTo>
                  <a:pt x="730" y="54"/>
                </a:moveTo>
                <a:cubicBezTo>
                  <a:pt x="730" y="3"/>
                  <a:pt x="730" y="3"/>
                  <a:pt x="730" y="3"/>
                </a:cubicBezTo>
                <a:cubicBezTo>
                  <a:pt x="735" y="3"/>
                  <a:pt x="735" y="3"/>
                  <a:pt x="735" y="3"/>
                </a:cubicBezTo>
                <a:cubicBezTo>
                  <a:pt x="735" y="54"/>
                  <a:pt x="735" y="54"/>
                  <a:pt x="735" y="54"/>
                </a:cubicBezTo>
                <a:lnTo>
                  <a:pt x="730" y="54"/>
                </a:lnTo>
                <a:close/>
                <a:moveTo>
                  <a:pt x="745" y="36"/>
                </a:moveTo>
                <a:cubicBezTo>
                  <a:pt x="745" y="27"/>
                  <a:pt x="748" y="18"/>
                  <a:pt x="759" y="18"/>
                </a:cubicBezTo>
                <a:cubicBezTo>
                  <a:pt x="770" y="18"/>
                  <a:pt x="773" y="27"/>
                  <a:pt x="773" y="36"/>
                </a:cubicBezTo>
                <a:cubicBezTo>
                  <a:pt x="773" y="46"/>
                  <a:pt x="770" y="55"/>
                  <a:pt x="759" y="55"/>
                </a:cubicBezTo>
                <a:cubicBezTo>
                  <a:pt x="748" y="55"/>
                  <a:pt x="745" y="46"/>
                  <a:pt x="745" y="36"/>
                </a:cubicBezTo>
                <a:close/>
                <a:moveTo>
                  <a:pt x="768" y="36"/>
                </a:moveTo>
                <a:cubicBezTo>
                  <a:pt x="768" y="31"/>
                  <a:pt x="766" y="22"/>
                  <a:pt x="759" y="22"/>
                </a:cubicBezTo>
                <a:cubicBezTo>
                  <a:pt x="752" y="22"/>
                  <a:pt x="750" y="31"/>
                  <a:pt x="750" y="36"/>
                </a:cubicBezTo>
                <a:cubicBezTo>
                  <a:pt x="750" y="42"/>
                  <a:pt x="752" y="50"/>
                  <a:pt x="759" y="50"/>
                </a:cubicBezTo>
                <a:cubicBezTo>
                  <a:pt x="766" y="50"/>
                  <a:pt x="768" y="42"/>
                  <a:pt x="768" y="36"/>
                </a:cubicBezTo>
                <a:close/>
                <a:moveTo>
                  <a:pt x="801" y="47"/>
                </a:moveTo>
                <a:cubicBezTo>
                  <a:pt x="801" y="47"/>
                  <a:pt x="801" y="47"/>
                  <a:pt x="801" y="47"/>
                </a:cubicBezTo>
                <a:cubicBezTo>
                  <a:pt x="799" y="51"/>
                  <a:pt x="796" y="54"/>
                  <a:pt x="791" y="54"/>
                </a:cubicBezTo>
                <a:cubicBezTo>
                  <a:pt x="782" y="54"/>
                  <a:pt x="779" y="44"/>
                  <a:pt x="779" y="36"/>
                </a:cubicBezTo>
                <a:cubicBezTo>
                  <a:pt x="779" y="29"/>
                  <a:pt x="782" y="18"/>
                  <a:pt x="791" y="18"/>
                </a:cubicBezTo>
                <a:cubicBezTo>
                  <a:pt x="796" y="18"/>
                  <a:pt x="799" y="20"/>
                  <a:pt x="801" y="24"/>
                </a:cubicBezTo>
                <a:cubicBezTo>
                  <a:pt x="801" y="24"/>
                  <a:pt x="801" y="24"/>
                  <a:pt x="801" y="24"/>
                </a:cubicBezTo>
                <a:cubicBezTo>
                  <a:pt x="801" y="19"/>
                  <a:pt x="801" y="19"/>
                  <a:pt x="801" y="19"/>
                </a:cubicBezTo>
                <a:cubicBezTo>
                  <a:pt x="806" y="19"/>
                  <a:pt x="806" y="19"/>
                  <a:pt x="806" y="19"/>
                </a:cubicBezTo>
                <a:cubicBezTo>
                  <a:pt x="806" y="54"/>
                  <a:pt x="806" y="54"/>
                  <a:pt x="806" y="54"/>
                </a:cubicBezTo>
                <a:cubicBezTo>
                  <a:pt x="806" y="64"/>
                  <a:pt x="801" y="69"/>
                  <a:pt x="791" y="69"/>
                </a:cubicBezTo>
                <a:cubicBezTo>
                  <a:pt x="787" y="69"/>
                  <a:pt x="785" y="69"/>
                  <a:pt x="781" y="68"/>
                </a:cubicBezTo>
                <a:cubicBezTo>
                  <a:pt x="781" y="63"/>
                  <a:pt x="781" y="63"/>
                  <a:pt x="781" y="63"/>
                </a:cubicBezTo>
                <a:cubicBezTo>
                  <a:pt x="784" y="64"/>
                  <a:pt x="787" y="65"/>
                  <a:pt x="790" y="65"/>
                </a:cubicBezTo>
                <a:cubicBezTo>
                  <a:pt x="798" y="65"/>
                  <a:pt x="801" y="61"/>
                  <a:pt x="801" y="53"/>
                </a:cubicBezTo>
                <a:lnTo>
                  <a:pt x="801" y="47"/>
                </a:lnTo>
                <a:close/>
                <a:moveTo>
                  <a:pt x="801" y="36"/>
                </a:moveTo>
                <a:cubicBezTo>
                  <a:pt x="801" y="31"/>
                  <a:pt x="799" y="22"/>
                  <a:pt x="792" y="22"/>
                </a:cubicBezTo>
                <a:cubicBezTo>
                  <a:pt x="786" y="22"/>
                  <a:pt x="785" y="32"/>
                  <a:pt x="785" y="37"/>
                </a:cubicBezTo>
                <a:cubicBezTo>
                  <a:pt x="785" y="41"/>
                  <a:pt x="786" y="50"/>
                  <a:pt x="792" y="50"/>
                </a:cubicBezTo>
                <a:cubicBezTo>
                  <a:pt x="799" y="50"/>
                  <a:pt x="801" y="41"/>
                  <a:pt x="801" y="36"/>
                </a:cubicBezTo>
                <a:close/>
                <a:moveTo>
                  <a:pt x="820" y="68"/>
                </a:moveTo>
                <a:cubicBezTo>
                  <a:pt x="825" y="54"/>
                  <a:pt x="825" y="54"/>
                  <a:pt x="825" y="54"/>
                </a:cubicBezTo>
                <a:cubicBezTo>
                  <a:pt x="811" y="19"/>
                  <a:pt x="811" y="19"/>
                  <a:pt x="811" y="19"/>
                </a:cubicBezTo>
                <a:cubicBezTo>
                  <a:pt x="817" y="19"/>
                  <a:pt x="817" y="19"/>
                  <a:pt x="817" y="19"/>
                </a:cubicBezTo>
                <a:cubicBezTo>
                  <a:pt x="827" y="46"/>
                  <a:pt x="827" y="46"/>
                  <a:pt x="827" y="46"/>
                </a:cubicBezTo>
                <a:cubicBezTo>
                  <a:pt x="827" y="46"/>
                  <a:pt x="827" y="46"/>
                  <a:pt x="827" y="46"/>
                </a:cubicBezTo>
                <a:cubicBezTo>
                  <a:pt x="837" y="19"/>
                  <a:pt x="837" y="19"/>
                  <a:pt x="837" y="19"/>
                </a:cubicBezTo>
                <a:cubicBezTo>
                  <a:pt x="842" y="19"/>
                  <a:pt x="842" y="19"/>
                  <a:pt x="842" y="19"/>
                </a:cubicBezTo>
                <a:cubicBezTo>
                  <a:pt x="825" y="68"/>
                  <a:pt x="825" y="68"/>
                  <a:pt x="825" y="68"/>
                </a:cubicBezTo>
                <a:lnTo>
                  <a:pt x="820" y="68"/>
                </a:lnTo>
                <a:close/>
                <a:moveTo>
                  <a:pt x="867" y="71"/>
                </a:moveTo>
                <a:cubicBezTo>
                  <a:pt x="867" y="0"/>
                  <a:pt x="867" y="0"/>
                  <a:pt x="867" y="0"/>
                </a:cubicBezTo>
                <a:cubicBezTo>
                  <a:pt x="871" y="0"/>
                  <a:pt x="871" y="0"/>
                  <a:pt x="871" y="0"/>
                </a:cubicBezTo>
                <a:cubicBezTo>
                  <a:pt x="871" y="71"/>
                  <a:pt x="871" y="71"/>
                  <a:pt x="871" y="71"/>
                </a:cubicBezTo>
                <a:lnTo>
                  <a:pt x="867" y="71"/>
                </a:lnTo>
                <a:close/>
                <a:moveTo>
                  <a:pt x="899" y="28"/>
                </a:moveTo>
                <a:cubicBezTo>
                  <a:pt x="899" y="16"/>
                  <a:pt x="902" y="2"/>
                  <a:pt x="917" y="2"/>
                </a:cubicBezTo>
                <a:cubicBezTo>
                  <a:pt x="932" y="2"/>
                  <a:pt x="935" y="16"/>
                  <a:pt x="935" y="28"/>
                </a:cubicBezTo>
                <a:cubicBezTo>
                  <a:pt x="935" y="40"/>
                  <a:pt x="932" y="55"/>
                  <a:pt x="917" y="55"/>
                </a:cubicBezTo>
                <a:cubicBezTo>
                  <a:pt x="902" y="55"/>
                  <a:pt x="899" y="40"/>
                  <a:pt x="899" y="28"/>
                </a:cubicBezTo>
                <a:close/>
                <a:moveTo>
                  <a:pt x="929" y="28"/>
                </a:moveTo>
                <a:cubicBezTo>
                  <a:pt x="929" y="20"/>
                  <a:pt x="928" y="7"/>
                  <a:pt x="917" y="7"/>
                </a:cubicBezTo>
                <a:cubicBezTo>
                  <a:pt x="906" y="7"/>
                  <a:pt x="905" y="20"/>
                  <a:pt x="905" y="28"/>
                </a:cubicBezTo>
                <a:cubicBezTo>
                  <a:pt x="905" y="36"/>
                  <a:pt x="906" y="50"/>
                  <a:pt x="917" y="50"/>
                </a:cubicBezTo>
                <a:cubicBezTo>
                  <a:pt x="928" y="50"/>
                  <a:pt x="929" y="36"/>
                  <a:pt x="929" y="28"/>
                </a:cubicBezTo>
                <a:close/>
                <a:moveTo>
                  <a:pt x="944" y="70"/>
                </a:moveTo>
                <a:cubicBezTo>
                  <a:pt x="944" y="19"/>
                  <a:pt x="944" y="19"/>
                  <a:pt x="944" y="19"/>
                </a:cubicBezTo>
                <a:cubicBezTo>
                  <a:pt x="949" y="19"/>
                  <a:pt x="949" y="19"/>
                  <a:pt x="949" y="19"/>
                </a:cubicBezTo>
                <a:cubicBezTo>
                  <a:pt x="949" y="25"/>
                  <a:pt x="949" y="25"/>
                  <a:pt x="949" y="25"/>
                </a:cubicBezTo>
                <a:cubicBezTo>
                  <a:pt x="949" y="25"/>
                  <a:pt x="949" y="25"/>
                  <a:pt x="949" y="25"/>
                </a:cubicBezTo>
                <a:cubicBezTo>
                  <a:pt x="950" y="20"/>
                  <a:pt x="954" y="18"/>
                  <a:pt x="958" y="18"/>
                </a:cubicBezTo>
                <a:cubicBezTo>
                  <a:pt x="969" y="18"/>
                  <a:pt x="970" y="28"/>
                  <a:pt x="970" y="36"/>
                </a:cubicBezTo>
                <a:cubicBezTo>
                  <a:pt x="970" y="44"/>
                  <a:pt x="968" y="55"/>
                  <a:pt x="958" y="55"/>
                </a:cubicBezTo>
                <a:cubicBezTo>
                  <a:pt x="954" y="55"/>
                  <a:pt x="951" y="52"/>
                  <a:pt x="949" y="48"/>
                </a:cubicBezTo>
                <a:cubicBezTo>
                  <a:pt x="949" y="48"/>
                  <a:pt x="949" y="48"/>
                  <a:pt x="949" y="48"/>
                </a:cubicBezTo>
                <a:cubicBezTo>
                  <a:pt x="949" y="70"/>
                  <a:pt x="949" y="70"/>
                  <a:pt x="949" y="70"/>
                </a:cubicBezTo>
                <a:lnTo>
                  <a:pt x="944" y="70"/>
                </a:lnTo>
                <a:close/>
                <a:moveTo>
                  <a:pt x="965" y="35"/>
                </a:moveTo>
                <a:cubicBezTo>
                  <a:pt x="965" y="30"/>
                  <a:pt x="964" y="22"/>
                  <a:pt x="957" y="22"/>
                </a:cubicBezTo>
                <a:cubicBezTo>
                  <a:pt x="951" y="22"/>
                  <a:pt x="949" y="31"/>
                  <a:pt x="949" y="36"/>
                </a:cubicBezTo>
                <a:cubicBezTo>
                  <a:pt x="949" y="41"/>
                  <a:pt x="951" y="50"/>
                  <a:pt x="957" y="50"/>
                </a:cubicBezTo>
                <a:cubicBezTo>
                  <a:pt x="964" y="50"/>
                  <a:pt x="965" y="40"/>
                  <a:pt x="965" y="35"/>
                </a:cubicBezTo>
                <a:close/>
                <a:moveTo>
                  <a:pt x="1002" y="54"/>
                </a:moveTo>
                <a:cubicBezTo>
                  <a:pt x="999" y="54"/>
                  <a:pt x="996" y="55"/>
                  <a:pt x="994" y="55"/>
                </a:cubicBezTo>
                <a:cubicBezTo>
                  <a:pt x="981" y="55"/>
                  <a:pt x="977" y="47"/>
                  <a:pt x="977" y="35"/>
                </a:cubicBezTo>
                <a:cubicBezTo>
                  <a:pt x="977" y="26"/>
                  <a:pt x="980" y="18"/>
                  <a:pt x="990" y="18"/>
                </a:cubicBezTo>
                <a:cubicBezTo>
                  <a:pt x="998" y="18"/>
                  <a:pt x="1003" y="23"/>
                  <a:pt x="1003" y="31"/>
                </a:cubicBezTo>
                <a:cubicBezTo>
                  <a:pt x="1003" y="33"/>
                  <a:pt x="1003" y="33"/>
                  <a:pt x="1003" y="33"/>
                </a:cubicBezTo>
                <a:cubicBezTo>
                  <a:pt x="982" y="33"/>
                  <a:pt x="982" y="33"/>
                  <a:pt x="982" y="33"/>
                </a:cubicBezTo>
                <a:cubicBezTo>
                  <a:pt x="982" y="35"/>
                  <a:pt x="982" y="35"/>
                  <a:pt x="982" y="35"/>
                </a:cubicBezTo>
                <a:cubicBezTo>
                  <a:pt x="982" y="43"/>
                  <a:pt x="986" y="50"/>
                  <a:pt x="995" y="50"/>
                </a:cubicBezTo>
                <a:cubicBezTo>
                  <a:pt x="997" y="50"/>
                  <a:pt x="999" y="50"/>
                  <a:pt x="1002" y="49"/>
                </a:cubicBezTo>
                <a:lnTo>
                  <a:pt x="1002" y="54"/>
                </a:lnTo>
                <a:close/>
                <a:moveTo>
                  <a:pt x="997" y="29"/>
                </a:moveTo>
                <a:cubicBezTo>
                  <a:pt x="997" y="25"/>
                  <a:pt x="994" y="22"/>
                  <a:pt x="990" y="22"/>
                </a:cubicBezTo>
                <a:cubicBezTo>
                  <a:pt x="986" y="22"/>
                  <a:pt x="983" y="25"/>
                  <a:pt x="983" y="29"/>
                </a:cubicBezTo>
                <a:lnTo>
                  <a:pt x="997" y="29"/>
                </a:lnTo>
                <a:close/>
                <a:moveTo>
                  <a:pt x="1011" y="54"/>
                </a:moveTo>
                <a:cubicBezTo>
                  <a:pt x="1011" y="19"/>
                  <a:pt x="1011" y="19"/>
                  <a:pt x="1011" y="19"/>
                </a:cubicBezTo>
                <a:cubicBezTo>
                  <a:pt x="1016" y="19"/>
                  <a:pt x="1016" y="19"/>
                  <a:pt x="1016" y="19"/>
                </a:cubicBezTo>
                <a:cubicBezTo>
                  <a:pt x="1016" y="25"/>
                  <a:pt x="1016" y="25"/>
                  <a:pt x="1016" y="25"/>
                </a:cubicBezTo>
                <a:cubicBezTo>
                  <a:pt x="1016" y="25"/>
                  <a:pt x="1016" y="25"/>
                  <a:pt x="1016" y="25"/>
                </a:cubicBezTo>
                <a:cubicBezTo>
                  <a:pt x="1018" y="20"/>
                  <a:pt x="1022" y="18"/>
                  <a:pt x="1028" y="18"/>
                </a:cubicBezTo>
                <a:cubicBezTo>
                  <a:pt x="1028" y="23"/>
                  <a:pt x="1028" y="23"/>
                  <a:pt x="1028" y="23"/>
                </a:cubicBezTo>
                <a:cubicBezTo>
                  <a:pt x="1019" y="23"/>
                  <a:pt x="1016" y="32"/>
                  <a:pt x="1016" y="39"/>
                </a:cubicBezTo>
                <a:cubicBezTo>
                  <a:pt x="1016" y="54"/>
                  <a:pt x="1016" y="54"/>
                  <a:pt x="1016" y="54"/>
                </a:cubicBezTo>
                <a:lnTo>
                  <a:pt x="1011" y="54"/>
                </a:lnTo>
                <a:close/>
                <a:moveTo>
                  <a:pt x="1051" y="54"/>
                </a:moveTo>
                <a:cubicBezTo>
                  <a:pt x="1051" y="49"/>
                  <a:pt x="1051" y="49"/>
                  <a:pt x="1051" y="49"/>
                </a:cubicBezTo>
                <a:cubicBezTo>
                  <a:pt x="1051" y="49"/>
                  <a:pt x="1051" y="49"/>
                  <a:pt x="1051" y="49"/>
                </a:cubicBezTo>
                <a:cubicBezTo>
                  <a:pt x="1049" y="53"/>
                  <a:pt x="1044" y="55"/>
                  <a:pt x="1040" y="55"/>
                </a:cubicBezTo>
                <a:cubicBezTo>
                  <a:pt x="1034" y="55"/>
                  <a:pt x="1031" y="51"/>
                  <a:pt x="1031" y="45"/>
                </a:cubicBezTo>
                <a:cubicBezTo>
                  <a:pt x="1031" y="37"/>
                  <a:pt x="1040" y="34"/>
                  <a:pt x="1051" y="34"/>
                </a:cubicBezTo>
                <a:cubicBezTo>
                  <a:pt x="1051" y="33"/>
                  <a:pt x="1051" y="33"/>
                  <a:pt x="1051" y="33"/>
                </a:cubicBezTo>
                <a:cubicBezTo>
                  <a:pt x="1051" y="28"/>
                  <a:pt x="1051" y="22"/>
                  <a:pt x="1044" y="22"/>
                </a:cubicBezTo>
                <a:cubicBezTo>
                  <a:pt x="1040" y="22"/>
                  <a:pt x="1038" y="23"/>
                  <a:pt x="1037" y="28"/>
                </a:cubicBezTo>
                <a:cubicBezTo>
                  <a:pt x="1032" y="28"/>
                  <a:pt x="1032" y="28"/>
                  <a:pt x="1032" y="28"/>
                </a:cubicBezTo>
                <a:cubicBezTo>
                  <a:pt x="1032" y="21"/>
                  <a:pt x="1038" y="18"/>
                  <a:pt x="1044" y="18"/>
                </a:cubicBezTo>
                <a:cubicBezTo>
                  <a:pt x="1052" y="18"/>
                  <a:pt x="1056" y="21"/>
                  <a:pt x="1056" y="29"/>
                </a:cubicBezTo>
                <a:cubicBezTo>
                  <a:pt x="1056" y="54"/>
                  <a:pt x="1056" y="54"/>
                  <a:pt x="1056" y="54"/>
                </a:cubicBezTo>
                <a:lnTo>
                  <a:pt x="1051" y="54"/>
                </a:lnTo>
                <a:close/>
                <a:moveTo>
                  <a:pt x="1048" y="38"/>
                </a:moveTo>
                <a:cubicBezTo>
                  <a:pt x="1044" y="38"/>
                  <a:pt x="1037" y="40"/>
                  <a:pt x="1037" y="45"/>
                </a:cubicBezTo>
                <a:cubicBezTo>
                  <a:pt x="1037" y="48"/>
                  <a:pt x="1039" y="50"/>
                  <a:pt x="1041" y="50"/>
                </a:cubicBezTo>
                <a:cubicBezTo>
                  <a:pt x="1045" y="50"/>
                  <a:pt x="1048" y="48"/>
                  <a:pt x="1050" y="45"/>
                </a:cubicBezTo>
                <a:cubicBezTo>
                  <a:pt x="1051" y="42"/>
                  <a:pt x="1051" y="41"/>
                  <a:pt x="1051" y="38"/>
                </a:cubicBezTo>
                <a:lnTo>
                  <a:pt x="1048" y="38"/>
                </a:lnTo>
                <a:close/>
                <a:moveTo>
                  <a:pt x="1084" y="54"/>
                </a:moveTo>
                <a:cubicBezTo>
                  <a:pt x="1082" y="55"/>
                  <a:pt x="1081" y="55"/>
                  <a:pt x="1079" y="55"/>
                </a:cubicBezTo>
                <a:cubicBezTo>
                  <a:pt x="1073" y="55"/>
                  <a:pt x="1070" y="52"/>
                  <a:pt x="1070" y="46"/>
                </a:cubicBezTo>
                <a:cubicBezTo>
                  <a:pt x="1070" y="23"/>
                  <a:pt x="1070" y="23"/>
                  <a:pt x="1070" y="23"/>
                </a:cubicBezTo>
                <a:cubicBezTo>
                  <a:pt x="1064" y="23"/>
                  <a:pt x="1064" y="23"/>
                  <a:pt x="1064" y="23"/>
                </a:cubicBezTo>
                <a:cubicBezTo>
                  <a:pt x="1064" y="19"/>
                  <a:pt x="1064" y="19"/>
                  <a:pt x="1064" y="19"/>
                </a:cubicBezTo>
                <a:cubicBezTo>
                  <a:pt x="1070" y="19"/>
                  <a:pt x="1070" y="19"/>
                  <a:pt x="1070" y="19"/>
                </a:cubicBezTo>
                <a:cubicBezTo>
                  <a:pt x="1070" y="10"/>
                  <a:pt x="1070" y="10"/>
                  <a:pt x="1070" y="10"/>
                </a:cubicBezTo>
                <a:cubicBezTo>
                  <a:pt x="1075" y="7"/>
                  <a:pt x="1075" y="7"/>
                  <a:pt x="1075" y="7"/>
                </a:cubicBezTo>
                <a:cubicBezTo>
                  <a:pt x="1075" y="19"/>
                  <a:pt x="1075" y="19"/>
                  <a:pt x="1075" y="19"/>
                </a:cubicBezTo>
                <a:cubicBezTo>
                  <a:pt x="1084" y="19"/>
                  <a:pt x="1084" y="19"/>
                  <a:pt x="1084" y="19"/>
                </a:cubicBezTo>
                <a:cubicBezTo>
                  <a:pt x="1084" y="23"/>
                  <a:pt x="1084" y="23"/>
                  <a:pt x="1084" y="23"/>
                </a:cubicBezTo>
                <a:cubicBezTo>
                  <a:pt x="1075" y="23"/>
                  <a:pt x="1075" y="23"/>
                  <a:pt x="1075" y="23"/>
                </a:cubicBezTo>
                <a:cubicBezTo>
                  <a:pt x="1075" y="45"/>
                  <a:pt x="1075" y="45"/>
                  <a:pt x="1075" y="45"/>
                </a:cubicBezTo>
                <a:cubicBezTo>
                  <a:pt x="1075" y="48"/>
                  <a:pt x="1076" y="50"/>
                  <a:pt x="1080" y="50"/>
                </a:cubicBezTo>
                <a:cubicBezTo>
                  <a:pt x="1082" y="50"/>
                  <a:pt x="1082" y="50"/>
                  <a:pt x="1084" y="50"/>
                </a:cubicBezTo>
                <a:lnTo>
                  <a:pt x="1084" y="54"/>
                </a:lnTo>
                <a:close/>
                <a:moveTo>
                  <a:pt x="1091" y="9"/>
                </a:moveTo>
                <a:cubicBezTo>
                  <a:pt x="1091" y="3"/>
                  <a:pt x="1091" y="3"/>
                  <a:pt x="1091" y="3"/>
                </a:cubicBezTo>
                <a:cubicBezTo>
                  <a:pt x="1097" y="3"/>
                  <a:pt x="1097" y="3"/>
                  <a:pt x="1097" y="3"/>
                </a:cubicBezTo>
                <a:cubicBezTo>
                  <a:pt x="1097" y="9"/>
                  <a:pt x="1097" y="9"/>
                  <a:pt x="1097" y="9"/>
                </a:cubicBezTo>
                <a:lnTo>
                  <a:pt x="1091" y="9"/>
                </a:lnTo>
                <a:close/>
                <a:moveTo>
                  <a:pt x="1091" y="54"/>
                </a:moveTo>
                <a:cubicBezTo>
                  <a:pt x="1091" y="19"/>
                  <a:pt x="1091" y="19"/>
                  <a:pt x="1091" y="19"/>
                </a:cubicBezTo>
                <a:cubicBezTo>
                  <a:pt x="1096" y="19"/>
                  <a:pt x="1096" y="19"/>
                  <a:pt x="1096" y="19"/>
                </a:cubicBezTo>
                <a:cubicBezTo>
                  <a:pt x="1096" y="54"/>
                  <a:pt x="1096" y="54"/>
                  <a:pt x="1096" y="54"/>
                </a:cubicBezTo>
                <a:lnTo>
                  <a:pt x="1091" y="54"/>
                </a:lnTo>
                <a:close/>
                <a:moveTo>
                  <a:pt x="1106" y="36"/>
                </a:moveTo>
                <a:cubicBezTo>
                  <a:pt x="1106" y="27"/>
                  <a:pt x="1109" y="18"/>
                  <a:pt x="1120" y="18"/>
                </a:cubicBezTo>
                <a:cubicBezTo>
                  <a:pt x="1131" y="18"/>
                  <a:pt x="1134" y="27"/>
                  <a:pt x="1134" y="36"/>
                </a:cubicBezTo>
                <a:cubicBezTo>
                  <a:pt x="1134" y="46"/>
                  <a:pt x="1131" y="55"/>
                  <a:pt x="1120" y="55"/>
                </a:cubicBezTo>
                <a:cubicBezTo>
                  <a:pt x="1109" y="55"/>
                  <a:pt x="1106" y="46"/>
                  <a:pt x="1106" y="36"/>
                </a:cubicBezTo>
                <a:close/>
                <a:moveTo>
                  <a:pt x="1129" y="36"/>
                </a:moveTo>
                <a:cubicBezTo>
                  <a:pt x="1129" y="31"/>
                  <a:pt x="1127" y="22"/>
                  <a:pt x="1120" y="22"/>
                </a:cubicBezTo>
                <a:cubicBezTo>
                  <a:pt x="1113" y="22"/>
                  <a:pt x="1111" y="31"/>
                  <a:pt x="1111" y="36"/>
                </a:cubicBezTo>
                <a:cubicBezTo>
                  <a:pt x="1111" y="42"/>
                  <a:pt x="1113" y="50"/>
                  <a:pt x="1120" y="50"/>
                </a:cubicBezTo>
                <a:cubicBezTo>
                  <a:pt x="1127" y="50"/>
                  <a:pt x="1129" y="42"/>
                  <a:pt x="1129" y="36"/>
                </a:cubicBezTo>
                <a:close/>
                <a:moveTo>
                  <a:pt x="1163" y="54"/>
                </a:moveTo>
                <a:cubicBezTo>
                  <a:pt x="1163" y="34"/>
                  <a:pt x="1163" y="34"/>
                  <a:pt x="1163" y="34"/>
                </a:cubicBezTo>
                <a:cubicBezTo>
                  <a:pt x="1163" y="30"/>
                  <a:pt x="1164" y="23"/>
                  <a:pt x="1158" y="23"/>
                </a:cubicBezTo>
                <a:cubicBezTo>
                  <a:pt x="1151" y="23"/>
                  <a:pt x="1148" y="34"/>
                  <a:pt x="1148" y="39"/>
                </a:cubicBezTo>
                <a:cubicBezTo>
                  <a:pt x="1148" y="54"/>
                  <a:pt x="1148" y="54"/>
                  <a:pt x="1148" y="54"/>
                </a:cubicBezTo>
                <a:cubicBezTo>
                  <a:pt x="1143" y="54"/>
                  <a:pt x="1143" y="54"/>
                  <a:pt x="1143" y="54"/>
                </a:cubicBezTo>
                <a:cubicBezTo>
                  <a:pt x="1143" y="19"/>
                  <a:pt x="1143" y="19"/>
                  <a:pt x="1143" y="19"/>
                </a:cubicBezTo>
                <a:cubicBezTo>
                  <a:pt x="1148" y="19"/>
                  <a:pt x="1148" y="19"/>
                  <a:pt x="1148" y="19"/>
                </a:cubicBezTo>
                <a:cubicBezTo>
                  <a:pt x="1148" y="27"/>
                  <a:pt x="1148" y="27"/>
                  <a:pt x="1148" y="27"/>
                </a:cubicBezTo>
                <a:cubicBezTo>
                  <a:pt x="1148" y="27"/>
                  <a:pt x="1148" y="27"/>
                  <a:pt x="1148" y="27"/>
                </a:cubicBezTo>
                <a:cubicBezTo>
                  <a:pt x="1150" y="21"/>
                  <a:pt x="1153" y="18"/>
                  <a:pt x="1159" y="18"/>
                </a:cubicBezTo>
                <a:cubicBezTo>
                  <a:pt x="1165" y="18"/>
                  <a:pt x="1168" y="23"/>
                  <a:pt x="1168" y="29"/>
                </a:cubicBezTo>
                <a:cubicBezTo>
                  <a:pt x="1168" y="54"/>
                  <a:pt x="1168" y="54"/>
                  <a:pt x="1168" y="54"/>
                </a:cubicBezTo>
                <a:lnTo>
                  <a:pt x="1163" y="54"/>
                </a:lnTo>
                <a:close/>
                <a:moveTo>
                  <a:pt x="1176" y="49"/>
                </a:moveTo>
                <a:cubicBezTo>
                  <a:pt x="1179" y="50"/>
                  <a:pt x="1182" y="50"/>
                  <a:pt x="1185" y="50"/>
                </a:cubicBezTo>
                <a:cubicBezTo>
                  <a:pt x="1189" y="50"/>
                  <a:pt x="1194" y="49"/>
                  <a:pt x="1194" y="45"/>
                </a:cubicBezTo>
                <a:cubicBezTo>
                  <a:pt x="1194" y="41"/>
                  <a:pt x="1190" y="40"/>
                  <a:pt x="1187" y="38"/>
                </a:cubicBezTo>
                <a:cubicBezTo>
                  <a:pt x="1184" y="37"/>
                  <a:pt x="1184" y="37"/>
                  <a:pt x="1184" y="37"/>
                </a:cubicBezTo>
                <a:cubicBezTo>
                  <a:pt x="1180" y="35"/>
                  <a:pt x="1176" y="33"/>
                  <a:pt x="1176" y="27"/>
                </a:cubicBezTo>
                <a:cubicBezTo>
                  <a:pt x="1176" y="20"/>
                  <a:pt x="1182" y="18"/>
                  <a:pt x="1188" y="18"/>
                </a:cubicBezTo>
                <a:cubicBezTo>
                  <a:pt x="1191" y="18"/>
                  <a:pt x="1194" y="18"/>
                  <a:pt x="1197" y="19"/>
                </a:cubicBezTo>
                <a:cubicBezTo>
                  <a:pt x="1197" y="24"/>
                  <a:pt x="1197" y="24"/>
                  <a:pt x="1197" y="24"/>
                </a:cubicBezTo>
                <a:cubicBezTo>
                  <a:pt x="1194" y="23"/>
                  <a:pt x="1191" y="22"/>
                  <a:pt x="1188" y="22"/>
                </a:cubicBezTo>
                <a:cubicBezTo>
                  <a:pt x="1186" y="22"/>
                  <a:pt x="1181" y="23"/>
                  <a:pt x="1181" y="27"/>
                </a:cubicBezTo>
                <a:cubicBezTo>
                  <a:pt x="1181" y="30"/>
                  <a:pt x="1185" y="31"/>
                  <a:pt x="1188" y="32"/>
                </a:cubicBezTo>
                <a:cubicBezTo>
                  <a:pt x="1191" y="34"/>
                  <a:pt x="1191" y="34"/>
                  <a:pt x="1191" y="34"/>
                </a:cubicBezTo>
                <a:cubicBezTo>
                  <a:pt x="1195" y="37"/>
                  <a:pt x="1199" y="38"/>
                  <a:pt x="1199" y="44"/>
                </a:cubicBezTo>
                <a:cubicBezTo>
                  <a:pt x="1199" y="52"/>
                  <a:pt x="1193" y="55"/>
                  <a:pt x="1186" y="55"/>
                </a:cubicBezTo>
                <a:cubicBezTo>
                  <a:pt x="1182" y="55"/>
                  <a:pt x="1179" y="54"/>
                  <a:pt x="1176" y="53"/>
                </a:cubicBezTo>
                <a:lnTo>
                  <a:pt x="1176"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AU" sz="1800" dirty="0"/>
          </a:p>
        </p:txBody>
      </p:sp>
      <p:pic>
        <p:nvPicPr>
          <p:cNvPr id="2051" name="Picture 3"/>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userDrawn="1"/>
        </p:nvGrpSpPr>
        <p:grpSpPr>
          <a:xfrm>
            <a:off x="7638648" y="388938"/>
            <a:ext cx="4099192" cy="2061722"/>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grpSp>
      <p:sp>
        <p:nvSpPr>
          <p:cNvPr id="2" name="Title 1"/>
          <p:cNvSpPr>
            <a:spLocks noGrp="1"/>
          </p:cNvSpPr>
          <p:nvPr userDrawn="1">
            <p:ph type="ctrTitle" hasCustomPrompt="1"/>
          </p:nvPr>
        </p:nvSpPr>
        <p:spPr>
          <a:xfrm>
            <a:off x="607486" y="3896591"/>
            <a:ext cx="7222065" cy="996950"/>
          </a:xfrm>
          <a:prstGeom prst="rect">
            <a:avLst/>
          </a:prstGeom>
        </p:spPr>
        <p:txBody>
          <a:bodyPr vert="horz" lIns="0" tIns="0" rIns="0" bIns="0" rtlCol="0" anchor="b" anchorCtr="0">
            <a:noAutofit/>
          </a:bodyPr>
          <a:lstStyle>
            <a:lvl1pPr>
              <a:defRPr lang="en-GB" sz="3300" b="0" dirty="0">
                <a:solidFill>
                  <a:schemeClr val="accent1"/>
                </a:solidFill>
              </a:defRPr>
            </a:lvl1pPr>
          </a:lstStyle>
          <a:p>
            <a:pPr lvl="0"/>
            <a:r>
              <a:rPr lang="en-US" dirty="0"/>
              <a:t>Click to edit Master title style </a:t>
            </a:r>
            <a:endParaRPr lang="en-GB" dirty="0"/>
          </a:p>
        </p:txBody>
      </p:sp>
      <p:sp>
        <p:nvSpPr>
          <p:cNvPr id="33" name="Text Placeholder 32"/>
          <p:cNvSpPr>
            <a:spLocks noGrp="1"/>
          </p:cNvSpPr>
          <p:nvPr userDrawn="1">
            <p:ph type="body" sz="quarter" idx="10"/>
          </p:nvPr>
        </p:nvSpPr>
        <p:spPr>
          <a:xfrm>
            <a:off x="607484" y="5007957"/>
            <a:ext cx="7222067"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accent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spTree>
    <p:extLst>
      <p:ext uri="{BB962C8B-B14F-4D97-AF65-F5344CB8AC3E}">
        <p14:creationId xmlns:p14="http://schemas.microsoft.com/office/powerpoint/2010/main" val="34224055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4_Cover Slide_Bottom">
    <p:spTree>
      <p:nvGrpSpPr>
        <p:cNvPr id="1" name=""/>
        <p:cNvGrpSpPr/>
        <p:nvPr/>
      </p:nvGrpSpPr>
      <p:grpSpPr>
        <a:xfrm>
          <a:off x="0" y="0"/>
          <a:ext cx="0" cy="0"/>
          <a:chOff x="0" y="0"/>
          <a:chExt cx="0" cy="0"/>
        </a:xfrm>
      </p:grpSpPr>
      <p:pic>
        <p:nvPicPr>
          <p:cNvPr id="20" name="Picture 2" descr="\\JBWServer\Shared\Clients\Presentations\Accenture\Kanisha Gulwadi - 14-4051 - Template Creation for L&amp;PD Courses\Working Files\Final Images\49454029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21122" b="21122"/>
          <a:stretch/>
        </p:blipFill>
        <p:spPr bwMode="auto">
          <a:xfrm>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7575"/>
          <a:stretch/>
        </p:blipFill>
        <p:spPr bwMode="auto">
          <a:xfrm>
            <a:off x="-1" y="3896592"/>
            <a:ext cx="471085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userDrawn="1"/>
        </p:nvSpPr>
        <p:spPr>
          <a:xfrm>
            <a:off x="1" y="3994700"/>
            <a:ext cx="12191999" cy="2863301"/>
          </a:xfrm>
          <a:prstGeom prst="rect">
            <a:avLst/>
          </a:prstGeom>
          <a:gradFill flip="none" rotWithShape="1">
            <a:gsLst>
              <a:gs pos="44975">
                <a:srgbClr val="FFFFFF">
                  <a:alpha val="50000"/>
                </a:srgbClr>
              </a:gs>
              <a:gs pos="29000">
                <a:schemeClr val="bg1">
                  <a:alpha val="30000"/>
                </a:schemeClr>
              </a:gs>
              <a:gs pos="100000">
                <a:schemeClr val="bg1">
                  <a:alpha val="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latin typeface="MS PGothic" pitchFamily="34" charset="-128"/>
            </a:endParaRPr>
          </a:p>
        </p:txBody>
      </p:sp>
      <p:cxnSp>
        <p:nvCxnSpPr>
          <p:cNvPr id="26" name="Straight Connector 25"/>
          <p:cNvCxnSpPr/>
          <p:nvPr userDrawn="1"/>
        </p:nvCxnSpPr>
        <p:spPr>
          <a:xfrm>
            <a:off x="607485" y="6570921"/>
            <a:ext cx="11584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609603" y="5859441"/>
            <a:ext cx="2910215" cy="633434"/>
            <a:chOff x="457202" y="420673"/>
            <a:chExt cx="2182661" cy="633434"/>
          </a:xfrm>
        </p:grpSpPr>
        <p:sp>
          <p:nvSpPr>
            <p:cNvPr id="15" name="Freeform 6"/>
            <p:cNvSpPr>
              <a:spLocks noEditPoints="1"/>
            </p:cNvSpPr>
            <p:nvPr userDrawn="1"/>
          </p:nvSpPr>
          <p:spPr bwMode="auto">
            <a:xfrm>
              <a:off x="457202" y="668790"/>
              <a:ext cx="2182661" cy="385317"/>
            </a:xfrm>
            <a:custGeom>
              <a:avLst/>
              <a:gdLst>
                <a:gd name="T0" fmla="*/ 35 w 765"/>
                <a:gd name="T1" fmla="*/ 118 h 135"/>
                <a:gd name="T2" fmla="*/ 56 w 765"/>
                <a:gd name="T3" fmla="*/ 88 h 135"/>
                <a:gd name="T4" fmla="*/ 78 w 765"/>
                <a:gd name="T5" fmla="*/ 62 h 135"/>
                <a:gd name="T6" fmla="*/ 4 w 765"/>
                <a:gd name="T7" fmla="*/ 62 h 135"/>
                <a:gd name="T8" fmla="*/ 42 w 765"/>
                <a:gd name="T9" fmla="*/ 47 h 135"/>
                <a:gd name="T10" fmla="*/ 56 w 765"/>
                <a:gd name="T11" fmla="*/ 75 h 135"/>
                <a:gd name="T12" fmla="*/ 30 w 765"/>
                <a:gd name="T13" fmla="*/ 135 h 135"/>
                <a:gd name="T14" fmla="*/ 56 w 765"/>
                <a:gd name="T15" fmla="*/ 121 h 135"/>
                <a:gd name="T16" fmla="*/ 78 w 765"/>
                <a:gd name="T17" fmla="*/ 132 h 135"/>
                <a:gd name="T18" fmla="*/ 132 w 765"/>
                <a:gd name="T19" fmla="*/ 47 h 135"/>
                <a:gd name="T20" fmla="*/ 154 w 765"/>
                <a:gd name="T21" fmla="*/ 118 h 135"/>
                <a:gd name="T22" fmla="*/ 171 w 765"/>
                <a:gd name="T23" fmla="*/ 130 h 135"/>
                <a:gd name="T24" fmla="*/ 88 w 765"/>
                <a:gd name="T25" fmla="*/ 78 h 135"/>
                <a:gd name="T26" fmla="*/ 172 w 765"/>
                <a:gd name="T27" fmla="*/ 67 h 135"/>
                <a:gd name="T28" fmla="*/ 236 w 765"/>
                <a:gd name="T29" fmla="*/ 67 h 135"/>
                <a:gd name="T30" fmla="*/ 202 w 765"/>
                <a:gd name="T31" fmla="*/ 74 h 135"/>
                <a:gd name="T32" fmla="*/ 260 w 765"/>
                <a:gd name="T33" fmla="*/ 116 h 135"/>
                <a:gd name="T34" fmla="*/ 231 w 765"/>
                <a:gd name="T35" fmla="*/ 135 h 135"/>
                <a:gd name="T36" fmla="*/ 223 w 765"/>
                <a:gd name="T37" fmla="*/ 31 h 135"/>
                <a:gd name="T38" fmla="*/ 236 w 765"/>
                <a:gd name="T39" fmla="*/ 67 h 135"/>
                <a:gd name="T40" fmla="*/ 291 w 765"/>
                <a:gd name="T41" fmla="*/ 63 h 135"/>
                <a:gd name="T42" fmla="*/ 327 w 765"/>
                <a:gd name="T43" fmla="*/ 63 h 135"/>
                <a:gd name="T44" fmla="*/ 349 w 765"/>
                <a:gd name="T45" fmla="*/ 71 h 135"/>
                <a:gd name="T46" fmla="*/ 269 w 765"/>
                <a:gd name="T47" fmla="*/ 77 h 135"/>
                <a:gd name="T48" fmla="*/ 347 w 765"/>
                <a:gd name="T49" fmla="*/ 131 h 135"/>
                <a:gd name="T50" fmla="*/ 328 w 765"/>
                <a:gd name="T51" fmla="*/ 118 h 135"/>
                <a:gd name="T52" fmla="*/ 349 w 765"/>
                <a:gd name="T53" fmla="*/ 77 h 135"/>
                <a:gd name="T54" fmla="*/ 418 w 765"/>
                <a:gd name="T55" fmla="*/ 76 h 135"/>
                <a:gd name="T56" fmla="*/ 408 w 765"/>
                <a:gd name="T57" fmla="*/ 52 h 135"/>
                <a:gd name="T58" fmla="*/ 384 w 765"/>
                <a:gd name="T59" fmla="*/ 132 h 135"/>
                <a:gd name="T60" fmla="*/ 361 w 765"/>
                <a:gd name="T61" fmla="*/ 33 h 135"/>
                <a:gd name="T62" fmla="*/ 384 w 765"/>
                <a:gd name="T63" fmla="*/ 51 h 135"/>
                <a:gd name="T64" fmla="*/ 414 w 765"/>
                <a:gd name="T65" fmla="*/ 31 h 135"/>
                <a:gd name="T66" fmla="*/ 441 w 765"/>
                <a:gd name="T67" fmla="*/ 132 h 135"/>
                <a:gd name="T68" fmla="*/ 489 w 765"/>
                <a:gd name="T69" fmla="*/ 49 h 135"/>
                <a:gd name="T70" fmla="*/ 505 w 765"/>
                <a:gd name="T71" fmla="*/ 118 h 135"/>
                <a:gd name="T72" fmla="*/ 516 w 765"/>
                <a:gd name="T73" fmla="*/ 133 h 135"/>
                <a:gd name="T74" fmla="*/ 466 w 765"/>
                <a:gd name="T75" fmla="*/ 107 h 135"/>
                <a:gd name="T76" fmla="*/ 447 w 765"/>
                <a:gd name="T77" fmla="*/ 49 h 135"/>
                <a:gd name="T78" fmla="*/ 466 w 765"/>
                <a:gd name="T79" fmla="*/ 33 h 135"/>
                <a:gd name="T80" fmla="*/ 489 w 765"/>
                <a:gd name="T81" fmla="*/ 0 h 135"/>
                <a:gd name="T82" fmla="*/ 519 w 765"/>
                <a:gd name="T83" fmla="*/ 33 h 135"/>
                <a:gd name="T84" fmla="*/ 489 w 765"/>
                <a:gd name="T85" fmla="*/ 49 h 135"/>
                <a:gd name="T86" fmla="*/ 586 w 765"/>
                <a:gd name="T87" fmla="*/ 114 h 135"/>
                <a:gd name="T88" fmla="*/ 556 w 765"/>
                <a:gd name="T89" fmla="*/ 135 h 135"/>
                <a:gd name="T90" fmla="*/ 529 w 765"/>
                <a:gd name="T91" fmla="*/ 33 h 135"/>
                <a:gd name="T92" fmla="*/ 552 w 765"/>
                <a:gd name="T93" fmla="*/ 90 h 135"/>
                <a:gd name="T94" fmla="*/ 563 w 765"/>
                <a:gd name="T95" fmla="*/ 113 h 135"/>
                <a:gd name="T96" fmla="*/ 586 w 765"/>
                <a:gd name="T97" fmla="*/ 33 h 135"/>
                <a:gd name="T98" fmla="*/ 609 w 765"/>
                <a:gd name="T99" fmla="*/ 132 h 135"/>
                <a:gd name="T100" fmla="*/ 647 w 765"/>
                <a:gd name="T101" fmla="*/ 89 h 135"/>
                <a:gd name="T102" fmla="*/ 624 w 765"/>
                <a:gd name="T103" fmla="*/ 132 h 135"/>
                <a:gd name="T104" fmla="*/ 647 w 765"/>
                <a:gd name="T105" fmla="*/ 33 h 135"/>
                <a:gd name="T106" fmla="*/ 648 w 765"/>
                <a:gd name="T107" fmla="*/ 51 h 135"/>
                <a:gd name="T108" fmla="*/ 680 w 765"/>
                <a:gd name="T109" fmla="*/ 55 h 135"/>
                <a:gd name="T110" fmla="*/ 743 w 765"/>
                <a:gd name="T111" fmla="*/ 63 h 135"/>
                <a:gd name="T112" fmla="*/ 726 w 765"/>
                <a:gd name="T113" fmla="*/ 45 h 135"/>
                <a:gd name="T114" fmla="*/ 765 w 765"/>
                <a:gd name="T115" fmla="*/ 77 h 135"/>
                <a:gd name="T116" fmla="*/ 727 w 765"/>
                <a:gd name="T117" fmla="*/ 31 h 135"/>
                <a:gd name="T118" fmla="*/ 735 w 765"/>
                <a:gd name="T119" fmla="*/ 135 h 135"/>
                <a:gd name="T120" fmla="*/ 763 w 765"/>
                <a:gd name="T121" fmla="*/ 115 h 135"/>
                <a:gd name="T122" fmla="*/ 706 w 765"/>
                <a:gd name="T123" fmla="*/ 7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5" h="135">
                  <a:moveTo>
                    <a:pt x="56" y="88"/>
                  </a:moveTo>
                  <a:cubicBezTo>
                    <a:pt x="56" y="101"/>
                    <a:pt x="51" y="118"/>
                    <a:pt x="35" y="118"/>
                  </a:cubicBezTo>
                  <a:cubicBezTo>
                    <a:pt x="28" y="118"/>
                    <a:pt x="23" y="114"/>
                    <a:pt x="23" y="106"/>
                  </a:cubicBezTo>
                  <a:cubicBezTo>
                    <a:pt x="23" y="91"/>
                    <a:pt x="45" y="88"/>
                    <a:pt x="56" y="88"/>
                  </a:cubicBezTo>
                  <a:close/>
                  <a:moveTo>
                    <a:pt x="78" y="132"/>
                  </a:moveTo>
                  <a:cubicBezTo>
                    <a:pt x="78" y="62"/>
                    <a:pt x="78" y="62"/>
                    <a:pt x="78" y="62"/>
                  </a:cubicBezTo>
                  <a:cubicBezTo>
                    <a:pt x="78" y="38"/>
                    <a:pt x="63" y="31"/>
                    <a:pt x="42" y="31"/>
                  </a:cubicBezTo>
                  <a:cubicBezTo>
                    <a:pt x="21" y="31"/>
                    <a:pt x="4" y="39"/>
                    <a:pt x="4" y="62"/>
                  </a:cubicBezTo>
                  <a:cubicBezTo>
                    <a:pt x="27" y="62"/>
                    <a:pt x="27" y="62"/>
                    <a:pt x="27" y="62"/>
                  </a:cubicBezTo>
                  <a:cubicBezTo>
                    <a:pt x="27" y="52"/>
                    <a:pt x="32" y="47"/>
                    <a:pt x="42" y="47"/>
                  </a:cubicBezTo>
                  <a:cubicBezTo>
                    <a:pt x="53" y="47"/>
                    <a:pt x="56" y="55"/>
                    <a:pt x="56" y="65"/>
                  </a:cubicBezTo>
                  <a:cubicBezTo>
                    <a:pt x="56" y="75"/>
                    <a:pt x="56" y="75"/>
                    <a:pt x="56" y="75"/>
                  </a:cubicBezTo>
                  <a:cubicBezTo>
                    <a:pt x="33" y="76"/>
                    <a:pt x="0" y="79"/>
                    <a:pt x="0" y="109"/>
                  </a:cubicBezTo>
                  <a:cubicBezTo>
                    <a:pt x="0" y="125"/>
                    <a:pt x="14" y="135"/>
                    <a:pt x="30" y="135"/>
                  </a:cubicBezTo>
                  <a:cubicBezTo>
                    <a:pt x="41" y="135"/>
                    <a:pt x="51" y="131"/>
                    <a:pt x="56" y="121"/>
                  </a:cubicBezTo>
                  <a:cubicBezTo>
                    <a:pt x="56" y="121"/>
                    <a:pt x="56" y="121"/>
                    <a:pt x="56" y="121"/>
                  </a:cubicBezTo>
                  <a:cubicBezTo>
                    <a:pt x="56" y="132"/>
                    <a:pt x="56" y="132"/>
                    <a:pt x="56" y="132"/>
                  </a:cubicBezTo>
                  <a:lnTo>
                    <a:pt x="78" y="132"/>
                  </a:lnTo>
                  <a:close/>
                  <a:moveTo>
                    <a:pt x="147" y="67"/>
                  </a:moveTo>
                  <a:cubicBezTo>
                    <a:pt x="147" y="57"/>
                    <a:pt x="144" y="47"/>
                    <a:pt x="132" y="47"/>
                  </a:cubicBezTo>
                  <a:cubicBezTo>
                    <a:pt x="117" y="47"/>
                    <a:pt x="113" y="62"/>
                    <a:pt x="113" y="74"/>
                  </a:cubicBezTo>
                  <a:cubicBezTo>
                    <a:pt x="113" y="99"/>
                    <a:pt x="128" y="118"/>
                    <a:pt x="154" y="118"/>
                  </a:cubicBezTo>
                  <a:cubicBezTo>
                    <a:pt x="160" y="118"/>
                    <a:pt x="165" y="118"/>
                    <a:pt x="171" y="116"/>
                  </a:cubicBezTo>
                  <a:cubicBezTo>
                    <a:pt x="171" y="130"/>
                    <a:pt x="171" y="130"/>
                    <a:pt x="171" y="130"/>
                  </a:cubicBezTo>
                  <a:cubicBezTo>
                    <a:pt x="161" y="133"/>
                    <a:pt x="151" y="135"/>
                    <a:pt x="142" y="135"/>
                  </a:cubicBezTo>
                  <a:cubicBezTo>
                    <a:pt x="106" y="135"/>
                    <a:pt x="88" y="113"/>
                    <a:pt x="88" y="78"/>
                  </a:cubicBezTo>
                  <a:cubicBezTo>
                    <a:pt x="88" y="49"/>
                    <a:pt x="104" y="31"/>
                    <a:pt x="134" y="31"/>
                  </a:cubicBezTo>
                  <a:cubicBezTo>
                    <a:pt x="158" y="31"/>
                    <a:pt x="172" y="42"/>
                    <a:pt x="172" y="67"/>
                  </a:cubicBezTo>
                  <a:lnTo>
                    <a:pt x="147" y="67"/>
                  </a:lnTo>
                  <a:close/>
                  <a:moveTo>
                    <a:pt x="236" y="67"/>
                  </a:moveTo>
                  <a:cubicBezTo>
                    <a:pt x="236" y="57"/>
                    <a:pt x="233" y="47"/>
                    <a:pt x="221" y="47"/>
                  </a:cubicBezTo>
                  <a:cubicBezTo>
                    <a:pt x="206" y="47"/>
                    <a:pt x="202" y="62"/>
                    <a:pt x="202" y="74"/>
                  </a:cubicBezTo>
                  <a:cubicBezTo>
                    <a:pt x="202" y="99"/>
                    <a:pt x="217" y="118"/>
                    <a:pt x="243" y="118"/>
                  </a:cubicBezTo>
                  <a:cubicBezTo>
                    <a:pt x="249" y="118"/>
                    <a:pt x="254" y="118"/>
                    <a:pt x="260" y="116"/>
                  </a:cubicBezTo>
                  <a:cubicBezTo>
                    <a:pt x="260" y="130"/>
                    <a:pt x="260" y="130"/>
                    <a:pt x="260" y="130"/>
                  </a:cubicBezTo>
                  <a:cubicBezTo>
                    <a:pt x="250" y="133"/>
                    <a:pt x="241" y="135"/>
                    <a:pt x="231" y="135"/>
                  </a:cubicBezTo>
                  <a:cubicBezTo>
                    <a:pt x="195" y="135"/>
                    <a:pt x="177" y="113"/>
                    <a:pt x="177" y="78"/>
                  </a:cubicBezTo>
                  <a:cubicBezTo>
                    <a:pt x="177" y="49"/>
                    <a:pt x="193" y="31"/>
                    <a:pt x="223" y="31"/>
                  </a:cubicBezTo>
                  <a:cubicBezTo>
                    <a:pt x="247" y="31"/>
                    <a:pt x="261" y="42"/>
                    <a:pt x="261" y="67"/>
                  </a:cubicBezTo>
                  <a:lnTo>
                    <a:pt x="236" y="67"/>
                  </a:lnTo>
                  <a:close/>
                  <a:moveTo>
                    <a:pt x="327" y="63"/>
                  </a:moveTo>
                  <a:cubicBezTo>
                    <a:pt x="291" y="63"/>
                    <a:pt x="291" y="63"/>
                    <a:pt x="291" y="63"/>
                  </a:cubicBezTo>
                  <a:cubicBezTo>
                    <a:pt x="292" y="53"/>
                    <a:pt x="300" y="45"/>
                    <a:pt x="310" y="45"/>
                  </a:cubicBezTo>
                  <a:cubicBezTo>
                    <a:pt x="320" y="45"/>
                    <a:pt x="327" y="52"/>
                    <a:pt x="327" y="63"/>
                  </a:cubicBezTo>
                  <a:close/>
                  <a:moveTo>
                    <a:pt x="349" y="77"/>
                  </a:moveTo>
                  <a:cubicBezTo>
                    <a:pt x="349" y="71"/>
                    <a:pt x="349" y="71"/>
                    <a:pt x="349" y="71"/>
                  </a:cubicBezTo>
                  <a:cubicBezTo>
                    <a:pt x="349" y="47"/>
                    <a:pt x="337" y="31"/>
                    <a:pt x="311" y="31"/>
                  </a:cubicBezTo>
                  <a:cubicBezTo>
                    <a:pt x="282" y="31"/>
                    <a:pt x="269" y="49"/>
                    <a:pt x="269" y="77"/>
                  </a:cubicBezTo>
                  <a:cubicBezTo>
                    <a:pt x="269" y="110"/>
                    <a:pt x="283" y="135"/>
                    <a:pt x="319" y="135"/>
                  </a:cubicBezTo>
                  <a:cubicBezTo>
                    <a:pt x="328" y="135"/>
                    <a:pt x="338" y="134"/>
                    <a:pt x="347" y="131"/>
                  </a:cubicBezTo>
                  <a:cubicBezTo>
                    <a:pt x="347" y="115"/>
                    <a:pt x="347" y="115"/>
                    <a:pt x="347" y="115"/>
                  </a:cubicBezTo>
                  <a:cubicBezTo>
                    <a:pt x="341" y="117"/>
                    <a:pt x="334" y="118"/>
                    <a:pt x="328" y="118"/>
                  </a:cubicBezTo>
                  <a:cubicBezTo>
                    <a:pt x="305" y="118"/>
                    <a:pt x="290" y="98"/>
                    <a:pt x="290" y="77"/>
                  </a:cubicBezTo>
                  <a:lnTo>
                    <a:pt x="349" y="77"/>
                  </a:lnTo>
                  <a:close/>
                  <a:moveTo>
                    <a:pt x="418" y="132"/>
                  </a:moveTo>
                  <a:cubicBezTo>
                    <a:pt x="418" y="76"/>
                    <a:pt x="418" y="76"/>
                    <a:pt x="418" y="76"/>
                  </a:cubicBezTo>
                  <a:cubicBezTo>
                    <a:pt x="418" y="71"/>
                    <a:pt x="418" y="58"/>
                    <a:pt x="414" y="54"/>
                  </a:cubicBezTo>
                  <a:cubicBezTo>
                    <a:pt x="413" y="53"/>
                    <a:pt x="410" y="52"/>
                    <a:pt x="408" y="52"/>
                  </a:cubicBezTo>
                  <a:cubicBezTo>
                    <a:pt x="391" y="52"/>
                    <a:pt x="384" y="76"/>
                    <a:pt x="384" y="89"/>
                  </a:cubicBezTo>
                  <a:cubicBezTo>
                    <a:pt x="384" y="132"/>
                    <a:pt x="384" y="132"/>
                    <a:pt x="384" y="132"/>
                  </a:cubicBezTo>
                  <a:cubicBezTo>
                    <a:pt x="361" y="132"/>
                    <a:pt x="361" y="132"/>
                    <a:pt x="361" y="132"/>
                  </a:cubicBezTo>
                  <a:cubicBezTo>
                    <a:pt x="361" y="33"/>
                    <a:pt x="361" y="33"/>
                    <a:pt x="361" y="33"/>
                  </a:cubicBezTo>
                  <a:cubicBezTo>
                    <a:pt x="384" y="33"/>
                    <a:pt x="384" y="33"/>
                    <a:pt x="384" y="33"/>
                  </a:cubicBezTo>
                  <a:cubicBezTo>
                    <a:pt x="384" y="51"/>
                    <a:pt x="384" y="51"/>
                    <a:pt x="384" y="51"/>
                  </a:cubicBezTo>
                  <a:cubicBezTo>
                    <a:pt x="385" y="51"/>
                    <a:pt x="385" y="51"/>
                    <a:pt x="385" y="51"/>
                  </a:cubicBezTo>
                  <a:cubicBezTo>
                    <a:pt x="390" y="39"/>
                    <a:pt x="400" y="31"/>
                    <a:pt x="414" y="31"/>
                  </a:cubicBezTo>
                  <a:cubicBezTo>
                    <a:pt x="433" y="31"/>
                    <a:pt x="441" y="46"/>
                    <a:pt x="441" y="63"/>
                  </a:cubicBezTo>
                  <a:cubicBezTo>
                    <a:pt x="441" y="132"/>
                    <a:pt x="441" y="132"/>
                    <a:pt x="441" y="132"/>
                  </a:cubicBezTo>
                  <a:lnTo>
                    <a:pt x="418" y="132"/>
                  </a:lnTo>
                  <a:close/>
                  <a:moveTo>
                    <a:pt x="489" y="49"/>
                  </a:moveTo>
                  <a:cubicBezTo>
                    <a:pt x="489" y="96"/>
                    <a:pt x="489" y="96"/>
                    <a:pt x="489" y="96"/>
                  </a:cubicBezTo>
                  <a:cubicBezTo>
                    <a:pt x="489" y="108"/>
                    <a:pt x="491" y="118"/>
                    <a:pt x="505" y="118"/>
                  </a:cubicBezTo>
                  <a:cubicBezTo>
                    <a:pt x="509" y="118"/>
                    <a:pt x="512" y="118"/>
                    <a:pt x="516" y="117"/>
                  </a:cubicBezTo>
                  <a:cubicBezTo>
                    <a:pt x="516" y="133"/>
                    <a:pt x="516" y="133"/>
                    <a:pt x="516" y="133"/>
                  </a:cubicBezTo>
                  <a:cubicBezTo>
                    <a:pt x="510" y="134"/>
                    <a:pt x="503" y="135"/>
                    <a:pt x="497" y="135"/>
                  </a:cubicBezTo>
                  <a:cubicBezTo>
                    <a:pt x="477" y="135"/>
                    <a:pt x="466" y="128"/>
                    <a:pt x="466" y="107"/>
                  </a:cubicBezTo>
                  <a:cubicBezTo>
                    <a:pt x="466" y="49"/>
                    <a:pt x="466" y="49"/>
                    <a:pt x="466" y="49"/>
                  </a:cubicBezTo>
                  <a:cubicBezTo>
                    <a:pt x="447" y="49"/>
                    <a:pt x="447" y="49"/>
                    <a:pt x="447" y="49"/>
                  </a:cubicBezTo>
                  <a:cubicBezTo>
                    <a:pt x="447" y="33"/>
                    <a:pt x="447" y="33"/>
                    <a:pt x="447" y="33"/>
                  </a:cubicBezTo>
                  <a:cubicBezTo>
                    <a:pt x="466" y="33"/>
                    <a:pt x="466" y="33"/>
                    <a:pt x="466" y="33"/>
                  </a:cubicBezTo>
                  <a:cubicBezTo>
                    <a:pt x="466" y="9"/>
                    <a:pt x="466" y="9"/>
                    <a:pt x="466" y="9"/>
                  </a:cubicBezTo>
                  <a:cubicBezTo>
                    <a:pt x="489" y="0"/>
                    <a:pt x="489" y="0"/>
                    <a:pt x="489" y="0"/>
                  </a:cubicBezTo>
                  <a:cubicBezTo>
                    <a:pt x="489" y="33"/>
                    <a:pt x="489" y="33"/>
                    <a:pt x="489" y="33"/>
                  </a:cubicBezTo>
                  <a:cubicBezTo>
                    <a:pt x="519" y="33"/>
                    <a:pt x="519" y="33"/>
                    <a:pt x="519" y="33"/>
                  </a:cubicBezTo>
                  <a:cubicBezTo>
                    <a:pt x="519" y="49"/>
                    <a:pt x="519" y="49"/>
                    <a:pt x="519" y="49"/>
                  </a:cubicBezTo>
                  <a:lnTo>
                    <a:pt x="489" y="49"/>
                  </a:lnTo>
                  <a:close/>
                  <a:moveTo>
                    <a:pt x="586" y="132"/>
                  </a:moveTo>
                  <a:cubicBezTo>
                    <a:pt x="586" y="114"/>
                    <a:pt x="586" y="114"/>
                    <a:pt x="586" y="114"/>
                  </a:cubicBezTo>
                  <a:cubicBezTo>
                    <a:pt x="586" y="114"/>
                    <a:pt x="586" y="114"/>
                    <a:pt x="586" y="114"/>
                  </a:cubicBezTo>
                  <a:cubicBezTo>
                    <a:pt x="580" y="126"/>
                    <a:pt x="570" y="135"/>
                    <a:pt x="556" y="135"/>
                  </a:cubicBezTo>
                  <a:cubicBezTo>
                    <a:pt x="537" y="135"/>
                    <a:pt x="529" y="119"/>
                    <a:pt x="529" y="102"/>
                  </a:cubicBezTo>
                  <a:cubicBezTo>
                    <a:pt x="529" y="33"/>
                    <a:pt x="529" y="33"/>
                    <a:pt x="529" y="33"/>
                  </a:cubicBezTo>
                  <a:cubicBezTo>
                    <a:pt x="552" y="33"/>
                    <a:pt x="552" y="33"/>
                    <a:pt x="552" y="33"/>
                  </a:cubicBezTo>
                  <a:cubicBezTo>
                    <a:pt x="552" y="90"/>
                    <a:pt x="552" y="90"/>
                    <a:pt x="552" y="90"/>
                  </a:cubicBezTo>
                  <a:cubicBezTo>
                    <a:pt x="552" y="95"/>
                    <a:pt x="552" y="107"/>
                    <a:pt x="556" y="111"/>
                  </a:cubicBezTo>
                  <a:cubicBezTo>
                    <a:pt x="558" y="113"/>
                    <a:pt x="560" y="113"/>
                    <a:pt x="563" y="113"/>
                  </a:cubicBezTo>
                  <a:cubicBezTo>
                    <a:pt x="579" y="113"/>
                    <a:pt x="586" y="89"/>
                    <a:pt x="586" y="76"/>
                  </a:cubicBezTo>
                  <a:cubicBezTo>
                    <a:pt x="586" y="33"/>
                    <a:pt x="586" y="33"/>
                    <a:pt x="586" y="33"/>
                  </a:cubicBezTo>
                  <a:cubicBezTo>
                    <a:pt x="609" y="33"/>
                    <a:pt x="609" y="33"/>
                    <a:pt x="609" y="33"/>
                  </a:cubicBezTo>
                  <a:cubicBezTo>
                    <a:pt x="609" y="132"/>
                    <a:pt x="609" y="132"/>
                    <a:pt x="609" y="132"/>
                  </a:cubicBezTo>
                  <a:lnTo>
                    <a:pt x="586" y="132"/>
                  </a:lnTo>
                  <a:close/>
                  <a:moveTo>
                    <a:pt x="647" y="89"/>
                  </a:moveTo>
                  <a:cubicBezTo>
                    <a:pt x="647" y="132"/>
                    <a:pt x="647" y="132"/>
                    <a:pt x="647" y="132"/>
                  </a:cubicBezTo>
                  <a:cubicBezTo>
                    <a:pt x="624" y="132"/>
                    <a:pt x="624" y="132"/>
                    <a:pt x="624" y="132"/>
                  </a:cubicBezTo>
                  <a:cubicBezTo>
                    <a:pt x="624" y="33"/>
                    <a:pt x="624" y="33"/>
                    <a:pt x="624" y="33"/>
                  </a:cubicBezTo>
                  <a:cubicBezTo>
                    <a:pt x="647" y="33"/>
                    <a:pt x="647" y="33"/>
                    <a:pt x="647" y="33"/>
                  </a:cubicBezTo>
                  <a:cubicBezTo>
                    <a:pt x="647" y="51"/>
                    <a:pt x="647" y="51"/>
                    <a:pt x="647" y="51"/>
                  </a:cubicBezTo>
                  <a:cubicBezTo>
                    <a:pt x="648" y="51"/>
                    <a:pt x="648" y="51"/>
                    <a:pt x="648" y="51"/>
                  </a:cubicBezTo>
                  <a:cubicBezTo>
                    <a:pt x="655" y="37"/>
                    <a:pt x="663" y="31"/>
                    <a:pt x="680" y="31"/>
                  </a:cubicBezTo>
                  <a:cubicBezTo>
                    <a:pt x="680" y="55"/>
                    <a:pt x="680" y="55"/>
                    <a:pt x="680" y="55"/>
                  </a:cubicBezTo>
                  <a:cubicBezTo>
                    <a:pt x="656" y="55"/>
                    <a:pt x="647" y="65"/>
                    <a:pt x="647" y="89"/>
                  </a:cubicBezTo>
                  <a:close/>
                  <a:moveTo>
                    <a:pt x="743" y="63"/>
                  </a:moveTo>
                  <a:cubicBezTo>
                    <a:pt x="707" y="63"/>
                    <a:pt x="707" y="63"/>
                    <a:pt x="707" y="63"/>
                  </a:cubicBezTo>
                  <a:cubicBezTo>
                    <a:pt x="708" y="53"/>
                    <a:pt x="715" y="45"/>
                    <a:pt x="726" y="45"/>
                  </a:cubicBezTo>
                  <a:cubicBezTo>
                    <a:pt x="736" y="45"/>
                    <a:pt x="743" y="52"/>
                    <a:pt x="743" y="63"/>
                  </a:cubicBezTo>
                  <a:close/>
                  <a:moveTo>
                    <a:pt x="765" y="77"/>
                  </a:moveTo>
                  <a:cubicBezTo>
                    <a:pt x="765" y="71"/>
                    <a:pt x="765" y="71"/>
                    <a:pt x="765" y="71"/>
                  </a:cubicBezTo>
                  <a:cubicBezTo>
                    <a:pt x="765" y="47"/>
                    <a:pt x="753" y="31"/>
                    <a:pt x="727" y="31"/>
                  </a:cubicBezTo>
                  <a:cubicBezTo>
                    <a:pt x="698" y="31"/>
                    <a:pt x="685" y="49"/>
                    <a:pt x="685" y="77"/>
                  </a:cubicBezTo>
                  <a:cubicBezTo>
                    <a:pt x="685" y="110"/>
                    <a:pt x="699" y="135"/>
                    <a:pt x="735" y="135"/>
                  </a:cubicBezTo>
                  <a:cubicBezTo>
                    <a:pt x="744" y="135"/>
                    <a:pt x="754" y="134"/>
                    <a:pt x="763" y="131"/>
                  </a:cubicBezTo>
                  <a:cubicBezTo>
                    <a:pt x="763" y="115"/>
                    <a:pt x="763" y="115"/>
                    <a:pt x="763" y="115"/>
                  </a:cubicBezTo>
                  <a:cubicBezTo>
                    <a:pt x="757" y="117"/>
                    <a:pt x="750" y="118"/>
                    <a:pt x="744" y="118"/>
                  </a:cubicBezTo>
                  <a:cubicBezTo>
                    <a:pt x="721" y="118"/>
                    <a:pt x="706" y="98"/>
                    <a:pt x="706" y="77"/>
                  </a:cubicBezTo>
                  <a:lnTo>
                    <a:pt x="765"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sp>
          <p:nvSpPr>
            <p:cNvPr id="16" name="Freeform 15"/>
            <p:cNvSpPr/>
            <p:nvPr/>
          </p:nvSpPr>
          <p:spPr>
            <a:xfrm>
              <a:off x="1739049" y="420673"/>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grpSp>
      <p:sp>
        <p:nvSpPr>
          <p:cNvPr id="18" name="Freeform 16"/>
          <p:cNvSpPr>
            <a:spLocks noEditPoints="1"/>
          </p:cNvSpPr>
          <p:nvPr userDrawn="1"/>
        </p:nvSpPr>
        <p:spPr bwMode="auto">
          <a:xfrm>
            <a:off x="6656839" y="6293246"/>
            <a:ext cx="4986528" cy="221780"/>
          </a:xfrm>
          <a:custGeom>
            <a:avLst/>
            <a:gdLst>
              <a:gd name="T0" fmla="*/ 27 w 1199"/>
              <a:gd name="T1" fmla="*/ 3 h 71"/>
              <a:gd name="T2" fmla="*/ 1 w 1199"/>
              <a:gd name="T3" fmla="*/ 53 h 71"/>
              <a:gd name="T4" fmla="*/ 41 w 1199"/>
              <a:gd name="T5" fmla="*/ 19 h 71"/>
              <a:gd name="T6" fmla="*/ 51 w 1199"/>
              <a:gd name="T7" fmla="*/ 50 h 71"/>
              <a:gd name="T8" fmla="*/ 79 w 1199"/>
              <a:gd name="T9" fmla="*/ 18 h 71"/>
              <a:gd name="T10" fmla="*/ 91 w 1199"/>
              <a:gd name="T11" fmla="*/ 55 h 71"/>
              <a:gd name="T12" fmla="*/ 107 w 1199"/>
              <a:gd name="T13" fmla="*/ 29 h 71"/>
              <a:gd name="T14" fmla="*/ 99 w 1199"/>
              <a:gd name="T15" fmla="*/ 38 h 71"/>
              <a:gd name="T16" fmla="*/ 121 w 1199"/>
              <a:gd name="T17" fmla="*/ 10 h 71"/>
              <a:gd name="T18" fmla="*/ 135 w 1199"/>
              <a:gd name="T19" fmla="*/ 50 h 71"/>
              <a:gd name="T20" fmla="*/ 145 w 1199"/>
              <a:gd name="T21" fmla="*/ 33 h 71"/>
              <a:gd name="T22" fmla="*/ 160 w 1199"/>
              <a:gd name="T23" fmla="*/ 29 h 71"/>
              <a:gd name="T24" fmla="*/ 193 w 1199"/>
              <a:gd name="T25" fmla="*/ 19 h 71"/>
              <a:gd name="T26" fmla="*/ 193 w 1199"/>
              <a:gd name="T27" fmla="*/ 47 h 71"/>
              <a:gd name="T28" fmla="*/ 204 w 1199"/>
              <a:gd name="T29" fmla="*/ 19 h 71"/>
              <a:gd name="T30" fmla="*/ 259 w 1199"/>
              <a:gd name="T31" fmla="*/ 71 h 71"/>
              <a:gd name="T32" fmla="*/ 326 w 1199"/>
              <a:gd name="T33" fmla="*/ 28 h 71"/>
              <a:gd name="T34" fmla="*/ 302 w 1199"/>
              <a:gd name="T35" fmla="*/ 8 h 71"/>
              <a:gd name="T36" fmla="*/ 334 w 1199"/>
              <a:gd name="T37" fmla="*/ 9 h 71"/>
              <a:gd name="T38" fmla="*/ 361 w 1199"/>
              <a:gd name="T39" fmla="*/ 54 h 71"/>
              <a:gd name="T40" fmla="*/ 361 w 1199"/>
              <a:gd name="T41" fmla="*/ 69 h 71"/>
              <a:gd name="T42" fmla="*/ 355 w 1199"/>
              <a:gd name="T43" fmla="*/ 37 h 71"/>
              <a:gd name="T44" fmla="*/ 387 w 1199"/>
              <a:gd name="T45" fmla="*/ 54 h 71"/>
              <a:gd name="T46" fmla="*/ 406 w 1199"/>
              <a:gd name="T47" fmla="*/ 23 h 71"/>
              <a:gd name="T48" fmla="*/ 421 w 1199"/>
              <a:gd name="T49" fmla="*/ 23 h 71"/>
              <a:gd name="T50" fmla="*/ 445 w 1199"/>
              <a:gd name="T51" fmla="*/ 49 h 71"/>
              <a:gd name="T52" fmla="*/ 438 w 1199"/>
              <a:gd name="T53" fmla="*/ 18 h 71"/>
              <a:gd name="T54" fmla="*/ 445 w 1199"/>
              <a:gd name="T55" fmla="*/ 38 h 71"/>
              <a:gd name="T56" fmla="*/ 498 w 1199"/>
              <a:gd name="T57" fmla="*/ 0 h 71"/>
              <a:gd name="T58" fmla="*/ 556 w 1199"/>
              <a:gd name="T59" fmla="*/ 3 h 71"/>
              <a:gd name="T60" fmla="*/ 571 w 1199"/>
              <a:gd name="T61" fmla="*/ 18 h 71"/>
              <a:gd name="T62" fmla="*/ 578 w 1199"/>
              <a:gd name="T63" fmla="*/ 29 h 71"/>
              <a:gd name="T64" fmla="*/ 616 w 1199"/>
              <a:gd name="T65" fmla="*/ 29 h 71"/>
              <a:gd name="T66" fmla="*/ 643 w 1199"/>
              <a:gd name="T67" fmla="*/ 34 h 71"/>
              <a:gd name="T68" fmla="*/ 628 w 1199"/>
              <a:gd name="T69" fmla="*/ 27 h 71"/>
              <a:gd name="T70" fmla="*/ 664 w 1199"/>
              <a:gd name="T71" fmla="*/ 39 h 71"/>
              <a:gd name="T72" fmla="*/ 684 w 1199"/>
              <a:gd name="T73" fmla="*/ 29 h 71"/>
              <a:gd name="T74" fmla="*/ 716 w 1199"/>
              <a:gd name="T75" fmla="*/ 36 h 71"/>
              <a:gd name="T76" fmla="*/ 735 w 1199"/>
              <a:gd name="T77" fmla="*/ 54 h 71"/>
              <a:gd name="T78" fmla="*/ 759 w 1199"/>
              <a:gd name="T79" fmla="*/ 22 h 71"/>
              <a:gd name="T80" fmla="*/ 791 w 1199"/>
              <a:gd name="T81" fmla="*/ 18 h 71"/>
              <a:gd name="T82" fmla="*/ 781 w 1199"/>
              <a:gd name="T83" fmla="*/ 63 h 71"/>
              <a:gd name="T84" fmla="*/ 801 w 1199"/>
              <a:gd name="T85" fmla="*/ 36 h 71"/>
              <a:gd name="T86" fmla="*/ 842 w 1199"/>
              <a:gd name="T87" fmla="*/ 19 h 71"/>
              <a:gd name="T88" fmla="*/ 899 w 1199"/>
              <a:gd name="T89" fmla="*/ 28 h 71"/>
              <a:gd name="T90" fmla="*/ 917 w 1199"/>
              <a:gd name="T91" fmla="*/ 50 h 71"/>
              <a:gd name="T92" fmla="*/ 970 w 1199"/>
              <a:gd name="T93" fmla="*/ 36 h 71"/>
              <a:gd name="T94" fmla="*/ 949 w 1199"/>
              <a:gd name="T95" fmla="*/ 36 h 71"/>
              <a:gd name="T96" fmla="*/ 1003 w 1199"/>
              <a:gd name="T97" fmla="*/ 33 h 71"/>
              <a:gd name="T98" fmla="*/ 983 w 1199"/>
              <a:gd name="T99" fmla="*/ 29 h 71"/>
              <a:gd name="T100" fmla="*/ 1028 w 1199"/>
              <a:gd name="T101" fmla="*/ 23 h 71"/>
              <a:gd name="T102" fmla="*/ 1031 w 1199"/>
              <a:gd name="T103" fmla="*/ 45 h 71"/>
              <a:gd name="T104" fmla="*/ 1056 w 1199"/>
              <a:gd name="T105" fmla="*/ 54 h 71"/>
              <a:gd name="T106" fmla="*/ 1084 w 1199"/>
              <a:gd name="T107" fmla="*/ 54 h 71"/>
              <a:gd name="T108" fmla="*/ 1075 w 1199"/>
              <a:gd name="T109" fmla="*/ 7 h 71"/>
              <a:gd name="T110" fmla="*/ 1084 w 1199"/>
              <a:gd name="T111" fmla="*/ 54 h 71"/>
              <a:gd name="T112" fmla="*/ 1096 w 1199"/>
              <a:gd name="T113" fmla="*/ 19 h 71"/>
              <a:gd name="T114" fmla="*/ 1129 w 1199"/>
              <a:gd name="T115" fmla="*/ 36 h 71"/>
              <a:gd name="T116" fmla="*/ 1148 w 1199"/>
              <a:gd name="T117" fmla="*/ 39 h 71"/>
              <a:gd name="T118" fmla="*/ 1168 w 1199"/>
              <a:gd name="T119" fmla="*/ 29 h 71"/>
              <a:gd name="T120" fmla="*/ 1176 w 1199"/>
              <a:gd name="T121" fmla="*/ 27 h 71"/>
              <a:gd name="T122" fmla="*/ 1199 w 1199"/>
              <a:gd name="T123"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9" h="71">
                <a:moveTo>
                  <a:pt x="1" y="47"/>
                </a:moveTo>
                <a:cubicBezTo>
                  <a:pt x="5" y="49"/>
                  <a:pt x="9" y="50"/>
                  <a:pt x="13" y="50"/>
                </a:cubicBezTo>
                <a:cubicBezTo>
                  <a:pt x="19" y="50"/>
                  <a:pt x="24" y="47"/>
                  <a:pt x="24" y="41"/>
                </a:cubicBezTo>
                <a:cubicBezTo>
                  <a:pt x="24" y="35"/>
                  <a:pt x="20" y="33"/>
                  <a:pt x="16" y="31"/>
                </a:cubicBezTo>
                <a:cubicBezTo>
                  <a:pt x="11" y="28"/>
                  <a:pt x="11" y="28"/>
                  <a:pt x="11" y="28"/>
                </a:cubicBezTo>
                <a:cubicBezTo>
                  <a:pt x="6" y="25"/>
                  <a:pt x="0" y="22"/>
                  <a:pt x="0" y="15"/>
                </a:cubicBezTo>
                <a:cubicBezTo>
                  <a:pt x="0" y="6"/>
                  <a:pt x="8" y="2"/>
                  <a:pt x="17" y="2"/>
                </a:cubicBezTo>
                <a:cubicBezTo>
                  <a:pt x="20" y="2"/>
                  <a:pt x="24" y="3"/>
                  <a:pt x="27" y="3"/>
                </a:cubicBezTo>
                <a:cubicBezTo>
                  <a:pt x="27" y="9"/>
                  <a:pt x="27" y="9"/>
                  <a:pt x="27" y="9"/>
                </a:cubicBezTo>
                <a:cubicBezTo>
                  <a:pt x="24" y="8"/>
                  <a:pt x="20" y="7"/>
                  <a:pt x="16" y="7"/>
                </a:cubicBezTo>
                <a:cubicBezTo>
                  <a:pt x="11" y="7"/>
                  <a:pt x="7" y="9"/>
                  <a:pt x="7" y="15"/>
                </a:cubicBezTo>
                <a:cubicBezTo>
                  <a:pt x="7" y="19"/>
                  <a:pt x="11" y="22"/>
                  <a:pt x="15" y="24"/>
                </a:cubicBezTo>
                <a:cubicBezTo>
                  <a:pt x="20" y="26"/>
                  <a:pt x="20" y="26"/>
                  <a:pt x="20" y="26"/>
                </a:cubicBezTo>
                <a:cubicBezTo>
                  <a:pt x="26" y="30"/>
                  <a:pt x="31" y="33"/>
                  <a:pt x="31" y="40"/>
                </a:cubicBezTo>
                <a:cubicBezTo>
                  <a:pt x="31" y="51"/>
                  <a:pt x="22" y="55"/>
                  <a:pt x="13" y="55"/>
                </a:cubicBezTo>
                <a:cubicBezTo>
                  <a:pt x="9" y="55"/>
                  <a:pt x="5" y="54"/>
                  <a:pt x="1" y="53"/>
                </a:cubicBezTo>
                <a:lnTo>
                  <a:pt x="1" y="47"/>
                </a:lnTo>
                <a:close/>
                <a:moveTo>
                  <a:pt x="55" y="54"/>
                </a:moveTo>
                <a:cubicBezTo>
                  <a:pt x="53" y="55"/>
                  <a:pt x="52" y="55"/>
                  <a:pt x="50" y="55"/>
                </a:cubicBezTo>
                <a:cubicBezTo>
                  <a:pt x="44" y="55"/>
                  <a:pt x="41" y="52"/>
                  <a:pt x="41" y="46"/>
                </a:cubicBezTo>
                <a:cubicBezTo>
                  <a:pt x="41" y="23"/>
                  <a:pt x="41" y="23"/>
                  <a:pt x="41" y="23"/>
                </a:cubicBezTo>
                <a:cubicBezTo>
                  <a:pt x="35" y="23"/>
                  <a:pt x="35" y="23"/>
                  <a:pt x="35" y="23"/>
                </a:cubicBezTo>
                <a:cubicBezTo>
                  <a:pt x="35" y="19"/>
                  <a:pt x="35" y="19"/>
                  <a:pt x="35" y="19"/>
                </a:cubicBezTo>
                <a:cubicBezTo>
                  <a:pt x="41" y="19"/>
                  <a:pt x="41" y="19"/>
                  <a:pt x="41" y="19"/>
                </a:cubicBezTo>
                <a:cubicBezTo>
                  <a:pt x="41" y="10"/>
                  <a:pt x="41" y="10"/>
                  <a:pt x="41" y="10"/>
                </a:cubicBezTo>
                <a:cubicBezTo>
                  <a:pt x="46" y="7"/>
                  <a:pt x="46" y="7"/>
                  <a:pt x="46" y="7"/>
                </a:cubicBezTo>
                <a:cubicBezTo>
                  <a:pt x="46" y="19"/>
                  <a:pt x="46" y="19"/>
                  <a:pt x="46" y="19"/>
                </a:cubicBezTo>
                <a:cubicBezTo>
                  <a:pt x="55" y="19"/>
                  <a:pt x="55" y="19"/>
                  <a:pt x="55" y="19"/>
                </a:cubicBezTo>
                <a:cubicBezTo>
                  <a:pt x="55" y="23"/>
                  <a:pt x="55" y="23"/>
                  <a:pt x="55" y="23"/>
                </a:cubicBezTo>
                <a:cubicBezTo>
                  <a:pt x="46" y="23"/>
                  <a:pt x="46" y="23"/>
                  <a:pt x="46" y="23"/>
                </a:cubicBezTo>
                <a:cubicBezTo>
                  <a:pt x="46" y="45"/>
                  <a:pt x="46" y="45"/>
                  <a:pt x="46" y="45"/>
                </a:cubicBezTo>
                <a:cubicBezTo>
                  <a:pt x="46" y="48"/>
                  <a:pt x="47" y="50"/>
                  <a:pt x="51" y="50"/>
                </a:cubicBezTo>
                <a:cubicBezTo>
                  <a:pt x="53" y="50"/>
                  <a:pt x="54" y="50"/>
                  <a:pt x="55" y="50"/>
                </a:cubicBezTo>
                <a:lnTo>
                  <a:pt x="55" y="54"/>
                </a:lnTo>
                <a:close/>
                <a:moveTo>
                  <a:pt x="62" y="54"/>
                </a:moveTo>
                <a:cubicBezTo>
                  <a:pt x="62" y="19"/>
                  <a:pt x="62" y="19"/>
                  <a:pt x="62" y="19"/>
                </a:cubicBezTo>
                <a:cubicBezTo>
                  <a:pt x="67" y="19"/>
                  <a:pt x="67" y="19"/>
                  <a:pt x="67" y="19"/>
                </a:cubicBezTo>
                <a:cubicBezTo>
                  <a:pt x="67" y="25"/>
                  <a:pt x="67" y="25"/>
                  <a:pt x="67" y="25"/>
                </a:cubicBezTo>
                <a:cubicBezTo>
                  <a:pt x="67" y="25"/>
                  <a:pt x="67" y="25"/>
                  <a:pt x="67" y="25"/>
                </a:cubicBezTo>
                <a:cubicBezTo>
                  <a:pt x="69" y="20"/>
                  <a:pt x="73" y="18"/>
                  <a:pt x="79" y="18"/>
                </a:cubicBezTo>
                <a:cubicBezTo>
                  <a:pt x="79" y="23"/>
                  <a:pt x="79" y="23"/>
                  <a:pt x="79" y="23"/>
                </a:cubicBezTo>
                <a:cubicBezTo>
                  <a:pt x="70" y="23"/>
                  <a:pt x="67" y="32"/>
                  <a:pt x="67" y="39"/>
                </a:cubicBezTo>
                <a:cubicBezTo>
                  <a:pt x="67" y="54"/>
                  <a:pt x="67" y="54"/>
                  <a:pt x="67" y="54"/>
                </a:cubicBezTo>
                <a:lnTo>
                  <a:pt x="62" y="54"/>
                </a:lnTo>
                <a:close/>
                <a:moveTo>
                  <a:pt x="102" y="54"/>
                </a:moveTo>
                <a:cubicBezTo>
                  <a:pt x="102" y="49"/>
                  <a:pt x="102" y="49"/>
                  <a:pt x="102" y="49"/>
                </a:cubicBezTo>
                <a:cubicBezTo>
                  <a:pt x="102" y="49"/>
                  <a:pt x="102" y="49"/>
                  <a:pt x="102" y="49"/>
                </a:cubicBezTo>
                <a:cubicBezTo>
                  <a:pt x="100" y="53"/>
                  <a:pt x="95" y="55"/>
                  <a:pt x="91" y="55"/>
                </a:cubicBezTo>
                <a:cubicBezTo>
                  <a:pt x="85" y="55"/>
                  <a:pt x="82" y="51"/>
                  <a:pt x="82" y="45"/>
                </a:cubicBezTo>
                <a:cubicBezTo>
                  <a:pt x="82" y="37"/>
                  <a:pt x="91" y="34"/>
                  <a:pt x="102" y="34"/>
                </a:cubicBezTo>
                <a:cubicBezTo>
                  <a:pt x="102" y="33"/>
                  <a:pt x="102" y="33"/>
                  <a:pt x="102" y="33"/>
                </a:cubicBezTo>
                <a:cubicBezTo>
                  <a:pt x="102" y="28"/>
                  <a:pt x="102" y="22"/>
                  <a:pt x="95" y="22"/>
                </a:cubicBezTo>
                <a:cubicBezTo>
                  <a:pt x="91" y="22"/>
                  <a:pt x="89" y="23"/>
                  <a:pt x="88" y="28"/>
                </a:cubicBezTo>
                <a:cubicBezTo>
                  <a:pt x="83" y="28"/>
                  <a:pt x="83" y="28"/>
                  <a:pt x="83" y="28"/>
                </a:cubicBezTo>
                <a:cubicBezTo>
                  <a:pt x="83" y="21"/>
                  <a:pt x="89" y="18"/>
                  <a:pt x="95" y="18"/>
                </a:cubicBezTo>
                <a:cubicBezTo>
                  <a:pt x="103" y="18"/>
                  <a:pt x="107" y="21"/>
                  <a:pt x="107" y="29"/>
                </a:cubicBezTo>
                <a:cubicBezTo>
                  <a:pt x="107" y="54"/>
                  <a:pt x="107" y="54"/>
                  <a:pt x="107" y="54"/>
                </a:cubicBezTo>
                <a:lnTo>
                  <a:pt x="102" y="54"/>
                </a:lnTo>
                <a:close/>
                <a:moveTo>
                  <a:pt x="99" y="38"/>
                </a:moveTo>
                <a:cubicBezTo>
                  <a:pt x="95" y="38"/>
                  <a:pt x="88" y="40"/>
                  <a:pt x="88" y="45"/>
                </a:cubicBezTo>
                <a:cubicBezTo>
                  <a:pt x="88" y="48"/>
                  <a:pt x="90" y="50"/>
                  <a:pt x="93" y="50"/>
                </a:cubicBezTo>
                <a:cubicBezTo>
                  <a:pt x="96" y="50"/>
                  <a:pt x="99" y="48"/>
                  <a:pt x="101" y="45"/>
                </a:cubicBezTo>
                <a:cubicBezTo>
                  <a:pt x="102" y="42"/>
                  <a:pt x="102" y="41"/>
                  <a:pt x="102" y="38"/>
                </a:cubicBezTo>
                <a:lnTo>
                  <a:pt x="99" y="38"/>
                </a:lnTo>
                <a:close/>
                <a:moveTo>
                  <a:pt x="135" y="54"/>
                </a:moveTo>
                <a:cubicBezTo>
                  <a:pt x="133" y="55"/>
                  <a:pt x="132" y="55"/>
                  <a:pt x="130" y="55"/>
                </a:cubicBezTo>
                <a:cubicBezTo>
                  <a:pt x="124" y="55"/>
                  <a:pt x="121" y="52"/>
                  <a:pt x="121" y="46"/>
                </a:cubicBezTo>
                <a:cubicBezTo>
                  <a:pt x="121" y="23"/>
                  <a:pt x="121" y="23"/>
                  <a:pt x="121" y="23"/>
                </a:cubicBezTo>
                <a:cubicBezTo>
                  <a:pt x="115" y="23"/>
                  <a:pt x="115" y="23"/>
                  <a:pt x="115" y="23"/>
                </a:cubicBezTo>
                <a:cubicBezTo>
                  <a:pt x="115" y="19"/>
                  <a:pt x="115" y="19"/>
                  <a:pt x="115" y="19"/>
                </a:cubicBezTo>
                <a:cubicBezTo>
                  <a:pt x="121" y="19"/>
                  <a:pt x="121" y="19"/>
                  <a:pt x="121" y="19"/>
                </a:cubicBezTo>
                <a:cubicBezTo>
                  <a:pt x="121" y="10"/>
                  <a:pt x="121" y="10"/>
                  <a:pt x="121" y="10"/>
                </a:cubicBezTo>
                <a:cubicBezTo>
                  <a:pt x="126" y="7"/>
                  <a:pt x="126" y="7"/>
                  <a:pt x="126" y="7"/>
                </a:cubicBezTo>
                <a:cubicBezTo>
                  <a:pt x="126" y="19"/>
                  <a:pt x="126" y="19"/>
                  <a:pt x="126" y="19"/>
                </a:cubicBezTo>
                <a:cubicBezTo>
                  <a:pt x="135" y="19"/>
                  <a:pt x="135" y="19"/>
                  <a:pt x="135" y="19"/>
                </a:cubicBezTo>
                <a:cubicBezTo>
                  <a:pt x="135" y="23"/>
                  <a:pt x="135" y="23"/>
                  <a:pt x="135" y="23"/>
                </a:cubicBezTo>
                <a:cubicBezTo>
                  <a:pt x="126" y="23"/>
                  <a:pt x="126" y="23"/>
                  <a:pt x="126" y="23"/>
                </a:cubicBezTo>
                <a:cubicBezTo>
                  <a:pt x="126" y="45"/>
                  <a:pt x="126" y="45"/>
                  <a:pt x="126" y="45"/>
                </a:cubicBezTo>
                <a:cubicBezTo>
                  <a:pt x="126" y="48"/>
                  <a:pt x="127" y="50"/>
                  <a:pt x="131" y="50"/>
                </a:cubicBezTo>
                <a:cubicBezTo>
                  <a:pt x="133" y="50"/>
                  <a:pt x="133" y="50"/>
                  <a:pt x="135" y="50"/>
                </a:cubicBezTo>
                <a:lnTo>
                  <a:pt x="135" y="54"/>
                </a:lnTo>
                <a:close/>
                <a:moveTo>
                  <a:pt x="165" y="54"/>
                </a:moveTo>
                <a:cubicBezTo>
                  <a:pt x="162" y="54"/>
                  <a:pt x="160" y="55"/>
                  <a:pt x="157" y="55"/>
                </a:cubicBezTo>
                <a:cubicBezTo>
                  <a:pt x="145" y="55"/>
                  <a:pt x="140" y="47"/>
                  <a:pt x="140" y="35"/>
                </a:cubicBezTo>
                <a:cubicBezTo>
                  <a:pt x="140" y="26"/>
                  <a:pt x="143" y="18"/>
                  <a:pt x="153" y="18"/>
                </a:cubicBezTo>
                <a:cubicBezTo>
                  <a:pt x="162" y="18"/>
                  <a:pt x="166" y="23"/>
                  <a:pt x="166" y="31"/>
                </a:cubicBezTo>
                <a:cubicBezTo>
                  <a:pt x="166" y="33"/>
                  <a:pt x="166" y="33"/>
                  <a:pt x="166" y="33"/>
                </a:cubicBezTo>
                <a:cubicBezTo>
                  <a:pt x="145" y="33"/>
                  <a:pt x="145" y="33"/>
                  <a:pt x="145" y="33"/>
                </a:cubicBezTo>
                <a:cubicBezTo>
                  <a:pt x="145" y="35"/>
                  <a:pt x="145" y="35"/>
                  <a:pt x="145" y="35"/>
                </a:cubicBezTo>
                <a:cubicBezTo>
                  <a:pt x="145" y="43"/>
                  <a:pt x="149" y="50"/>
                  <a:pt x="158" y="50"/>
                </a:cubicBezTo>
                <a:cubicBezTo>
                  <a:pt x="160" y="50"/>
                  <a:pt x="163" y="50"/>
                  <a:pt x="165" y="49"/>
                </a:cubicBezTo>
                <a:lnTo>
                  <a:pt x="165" y="54"/>
                </a:lnTo>
                <a:close/>
                <a:moveTo>
                  <a:pt x="160" y="29"/>
                </a:moveTo>
                <a:cubicBezTo>
                  <a:pt x="160" y="25"/>
                  <a:pt x="157" y="22"/>
                  <a:pt x="153" y="22"/>
                </a:cubicBezTo>
                <a:cubicBezTo>
                  <a:pt x="149" y="22"/>
                  <a:pt x="147" y="25"/>
                  <a:pt x="146" y="29"/>
                </a:cubicBezTo>
                <a:lnTo>
                  <a:pt x="160" y="29"/>
                </a:lnTo>
                <a:close/>
                <a:moveTo>
                  <a:pt x="193" y="47"/>
                </a:moveTo>
                <a:cubicBezTo>
                  <a:pt x="193" y="47"/>
                  <a:pt x="193" y="47"/>
                  <a:pt x="193" y="47"/>
                </a:cubicBezTo>
                <a:cubicBezTo>
                  <a:pt x="191" y="51"/>
                  <a:pt x="188" y="54"/>
                  <a:pt x="183" y="54"/>
                </a:cubicBezTo>
                <a:cubicBezTo>
                  <a:pt x="174" y="54"/>
                  <a:pt x="172" y="44"/>
                  <a:pt x="172" y="36"/>
                </a:cubicBezTo>
                <a:cubicBezTo>
                  <a:pt x="172" y="29"/>
                  <a:pt x="174" y="18"/>
                  <a:pt x="184" y="18"/>
                </a:cubicBezTo>
                <a:cubicBezTo>
                  <a:pt x="188" y="18"/>
                  <a:pt x="192" y="20"/>
                  <a:pt x="193" y="24"/>
                </a:cubicBezTo>
                <a:cubicBezTo>
                  <a:pt x="193" y="24"/>
                  <a:pt x="193" y="24"/>
                  <a:pt x="193" y="24"/>
                </a:cubicBezTo>
                <a:cubicBezTo>
                  <a:pt x="193" y="19"/>
                  <a:pt x="193" y="19"/>
                  <a:pt x="193" y="19"/>
                </a:cubicBezTo>
                <a:cubicBezTo>
                  <a:pt x="198" y="19"/>
                  <a:pt x="198" y="19"/>
                  <a:pt x="198" y="19"/>
                </a:cubicBezTo>
                <a:cubicBezTo>
                  <a:pt x="198" y="54"/>
                  <a:pt x="198" y="54"/>
                  <a:pt x="198" y="54"/>
                </a:cubicBezTo>
                <a:cubicBezTo>
                  <a:pt x="198" y="64"/>
                  <a:pt x="193" y="69"/>
                  <a:pt x="183" y="69"/>
                </a:cubicBezTo>
                <a:cubicBezTo>
                  <a:pt x="180" y="69"/>
                  <a:pt x="177" y="69"/>
                  <a:pt x="173" y="68"/>
                </a:cubicBezTo>
                <a:cubicBezTo>
                  <a:pt x="173" y="63"/>
                  <a:pt x="173" y="63"/>
                  <a:pt x="173" y="63"/>
                </a:cubicBezTo>
                <a:cubicBezTo>
                  <a:pt x="176" y="64"/>
                  <a:pt x="179" y="65"/>
                  <a:pt x="182" y="65"/>
                </a:cubicBezTo>
                <a:cubicBezTo>
                  <a:pt x="190" y="65"/>
                  <a:pt x="193" y="61"/>
                  <a:pt x="193" y="53"/>
                </a:cubicBezTo>
                <a:lnTo>
                  <a:pt x="193" y="47"/>
                </a:lnTo>
                <a:close/>
                <a:moveTo>
                  <a:pt x="193" y="36"/>
                </a:moveTo>
                <a:cubicBezTo>
                  <a:pt x="193" y="31"/>
                  <a:pt x="191" y="22"/>
                  <a:pt x="185" y="22"/>
                </a:cubicBezTo>
                <a:cubicBezTo>
                  <a:pt x="178" y="22"/>
                  <a:pt x="177" y="32"/>
                  <a:pt x="177" y="37"/>
                </a:cubicBezTo>
                <a:cubicBezTo>
                  <a:pt x="177" y="41"/>
                  <a:pt x="178" y="50"/>
                  <a:pt x="184" y="50"/>
                </a:cubicBezTo>
                <a:cubicBezTo>
                  <a:pt x="191" y="50"/>
                  <a:pt x="193" y="41"/>
                  <a:pt x="193" y="36"/>
                </a:cubicBezTo>
                <a:close/>
                <a:moveTo>
                  <a:pt x="212" y="68"/>
                </a:moveTo>
                <a:cubicBezTo>
                  <a:pt x="217" y="54"/>
                  <a:pt x="217" y="54"/>
                  <a:pt x="217" y="54"/>
                </a:cubicBezTo>
                <a:cubicBezTo>
                  <a:pt x="204" y="19"/>
                  <a:pt x="204" y="19"/>
                  <a:pt x="204" y="19"/>
                </a:cubicBezTo>
                <a:cubicBezTo>
                  <a:pt x="209" y="19"/>
                  <a:pt x="209" y="19"/>
                  <a:pt x="209" y="19"/>
                </a:cubicBezTo>
                <a:cubicBezTo>
                  <a:pt x="219" y="46"/>
                  <a:pt x="219" y="46"/>
                  <a:pt x="219" y="46"/>
                </a:cubicBezTo>
                <a:cubicBezTo>
                  <a:pt x="219" y="46"/>
                  <a:pt x="219" y="46"/>
                  <a:pt x="219" y="46"/>
                </a:cubicBezTo>
                <a:cubicBezTo>
                  <a:pt x="229" y="19"/>
                  <a:pt x="229" y="19"/>
                  <a:pt x="229" y="19"/>
                </a:cubicBezTo>
                <a:cubicBezTo>
                  <a:pt x="234" y="19"/>
                  <a:pt x="234" y="19"/>
                  <a:pt x="234" y="19"/>
                </a:cubicBezTo>
                <a:cubicBezTo>
                  <a:pt x="217" y="68"/>
                  <a:pt x="217" y="68"/>
                  <a:pt x="217" y="68"/>
                </a:cubicBezTo>
                <a:lnTo>
                  <a:pt x="212" y="68"/>
                </a:lnTo>
                <a:close/>
                <a:moveTo>
                  <a:pt x="259" y="71"/>
                </a:moveTo>
                <a:cubicBezTo>
                  <a:pt x="259" y="0"/>
                  <a:pt x="259" y="0"/>
                  <a:pt x="259" y="0"/>
                </a:cubicBezTo>
                <a:cubicBezTo>
                  <a:pt x="263" y="0"/>
                  <a:pt x="263" y="0"/>
                  <a:pt x="263" y="0"/>
                </a:cubicBezTo>
                <a:cubicBezTo>
                  <a:pt x="263" y="71"/>
                  <a:pt x="263" y="71"/>
                  <a:pt x="263" y="71"/>
                </a:cubicBezTo>
                <a:lnTo>
                  <a:pt x="259" y="71"/>
                </a:lnTo>
                <a:close/>
                <a:moveTo>
                  <a:pt x="293" y="54"/>
                </a:moveTo>
                <a:cubicBezTo>
                  <a:pt x="293" y="3"/>
                  <a:pt x="293" y="3"/>
                  <a:pt x="293" y="3"/>
                </a:cubicBezTo>
                <a:cubicBezTo>
                  <a:pt x="305" y="3"/>
                  <a:pt x="305" y="3"/>
                  <a:pt x="305" y="3"/>
                </a:cubicBezTo>
                <a:cubicBezTo>
                  <a:pt x="321" y="3"/>
                  <a:pt x="326" y="13"/>
                  <a:pt x="326" y="28"/>
                </a:cubicBezTo>
                <a:cubicBezTo>
                  <a:pt x="326" y="38"/>
                  <a:pt x="324" y="49"/>
                  <a:pt x="314" y="52"/>
                </a:cubicBezTo>
                <a:cubicBezTo>
                  <a:pt x="310" y="54"/>
                  <a:pt x="307" y="54"/>
                  <a:pt x="303" y="54"/>
                </a:cubicBezTo>
                <a:lnTo>
                  <a:pt x="293" y="54"/>
                </a:lnTo>
                <a:close/>
                <a:moveTo>
                  <a:pt x="303" y="49"/>
                </a:moveTo>
                <a:cubicBezTo>
                  <a:pt x="306" y="49"/>
                  <a:pt x="309" y="49"/>
                  <a:pt x="312" y="48"/>
                </a:cubicBezTo>
                <a:cubicBezTo>
                  <a:pt x="319" y="44"/>
                  <a:pt x="320" y="35"/>
                  <a:pt x="320" y="28"/>
                </a:cubicBezTo>
                <a:cubicBezTo>
                  <a:pt x="320" y="21"/>
                  <a:pt x="319" y="12"/>
                  <a:pt x="311" y="9"/>
                </a:cubicBezTo>
                <a:cubicBezTo>
                  <a:pt x="308" y="8"/>
                  <a:pt x="305" y="8"/>
                  <a:pt x="302" y="8"/>
                </a:cubicBezTo>
                <a:cubicBezTo>
                  <a:pt x="299" y="8"/>
                  <a:pt x="299" y="8"/>
                  <a:pt x="299" y="8"/>
                </a:cubicBezTo>
                <a:cubicBezTo>
                  <a:pt x="299" y="49"/>
                  <a:pt x="299" y="49"/>
                  <a:pt x="299" y="49"/>
                </a:cubicBezTo>
                <a:lnTo>
                  <a:pt x="303" y="49"/>
                </a:lnTo>
                <a:close/>
                <a:moveTo>
                  <a:pt x="334" y="9"/>
                </a:moveTo>
                <a:cubicBezTo>
                  <a:pt x="334" y="3"/>
                  <a:pt x="334" y="3"/>
                  <a:pt x="334" y="3"/>
                </a:cubicBezTo>
                <a:cubicBezTo>
                  <a:pt x="341" y="3"/>
                  <a:pt x="341" y="3"/>
                  <a:pt x="341" y="3"/>
                </a:cubicBezTo>
                <a:cubicBezTo>
                  <a:pt x="341" y="9"/>
                  <a:pt x="341" y="9"/>
                  <a:pt x="341" y="9"/>
                </a:cubicBezTo>
                <a:lnTo>
                  <a:pt x="334" y="9"/>
                </a:lnTo>
                <a:close/>
                <a:moveTo>
                  <a:pt x="335" y="54"/>
                </a:moveTo>
                <a:cubicBezTo>
                  <a:pt x="335" y="19"/>
                  <a:pt x="335" y="19"/>
                  <a:pt x="335" y="19"/>
                </a:cubicBezTo>
                <a:cubicBezTo>
                  <a:pt x="340" y="19"/>
                  <a:pt x="340" y="19"/>
                  <a:pt x="340" y="19"/>
                </a:cubicBezTo>
                <a:cubicBezTo>
                  <a:pt x="340" y="54"/>
                  <a:pt x="340" y="54"/>
                  <a:pt x="340" y="54"/>
                </a:cubicBezTo>
                <a:lnTo>
                  <a:pt x="335" y="54"/>
                </a:lnTo>
                <a:close/>
                <a:moveTo>
                  <a:pt x="371" y="47"/>
                </a:moveTo>
                <a:cubicBezTo>
                  <a:pt x="371" y="47"/>
                  <a:pt x="371" y="47"/>
                  <a:pt x="371" y="47"/>
                </a:cubicBezTo>
                <a:cubicBezTo>
                  <a:pt x="369" y="51"/>
                  <a:pt x="366" y="54"/>
                  <a:pt x="361" y="54"/>
                </a:cubicBezTo>
                <a:cubicBezTo>
                  <a:pt x="352" y="54"/>
                  <a:pt x="349" y="44"/>
                  <a:pt x="349" y="36"/>
                </a:cubicBezTo>
                <a:cubicBezTo>
                  <a:pt x="349" y="29"/>
                  <a:pt x="352" y="18"/>
                  <a:pt x="361" y="18"/>
                </a:cubicBezTo>
                <a:cubicBezTo>
                  <a:pt x="366" y="18"/>
                  <a:pt x="369" y="20"/>
                  <a:pt x="371" y="24"/>
                </a:cubicBezTo>
                <a:cubicBezTo>
                  <a:pt x="371" y="24"/>
                  <a:pt x="371" y="24"/>
                  <a:pt x="371" y="24"/>
                </a:cubicBezTo>
                <a:cubicBezTo>
                  <a:pt x="371" y="19"/>
                  <a:pt x="371" y="19"/>
                  <a:pt x="371" y="19"/>
                </a:cubicBezTo>
                <a:cubicBezTo>
                  <a:pt x="376" y="19"/>
                  <a:pt x="376" y="19"/>
                  <a:pt x="376" y="19"/>
                </a:cubicBezTo>
                <a:cubicBezTo>
                  <a:pt x="376" y="54"/>
                  <a:pt x="376" y="54"/>
                  <a:pt x="376" y="54"/>
                </a:cubicBezTo>
                <a:cubicBezTo>
                  <a:pt x="376" y="64"/>
                  <a:pt x="371" y="69"/>
                  <a:pt x="361" y="69"/>
                </a:cubicBezTo>
                <a:cubicBezTo>
                  <a:pt x="357" y="69"/>
                  <a:pt x="355" y="69"/>
                  <a:pt x="351" y="68"/>
                </a:cubicBezTo>
                <a:cubicBezTo>
                  <a:pt x="351" y="63"/>
                  <a:pt x="351" y="63"/>
                  <a:pt x="351" y="63"/>
                </a:cubicBezTo>
                <a:cubicBezTo>
                  <a:pt x="354" y="64"/>
                  <a:pt x="357" y="65"/>
                  <a:pt x="360" y="65"/>
                </a:cubicBezTo>
                <a:cubicBezTo>
                  <a:pt x="368" y="65"/>
                  <a:pt x="371" y="61"/>
                  <a:pt x="371" y="53"/>
                </a:cubicBezTo>
                <a:lnTo>
                  <a:pt x="371" y="47"/>
                </a:lnTo>
                <a:close/>
                <a:moveTo>
                  <a:pt x="371" y="36"/>
                </a:moveTo>
                <a:cubicBezTo>
                  <a:pt x="371" y="31"/>
                  <a:pt x="369" y="22"/>
                  <a:pt x="362" y="22"/>
                </a:cubicBezTo>
                <a:cubicBezTo>
                  <a:pt x="356" y="22"/>
                  <a:pt x="355" y="32"/>
                  <a:pt x="355" y="37"/>
                </a:cubicBezTo>
                <a:cubicBezTo>
                  <a:pt x="355" y="41"/>
                  <a:pt x="356" y="50"/>
                  <a:pt x="362" y="50"/>
                </a:cubicBezTo>
                <a:cubicBezTo>
                  <a:pt x="369" y="50"/>
                  <a:pt x="371" y="41"/>
                  <a:pt x="371" y="36"/>
                </a:cubicBezTo>
                <a:close/>
                <a:moveTo>
                  <a:pt x="386" y="9"/>
                </a:moveTo>
                <a:cubicBezTo>
                  <a:pt x="386" y="3"/>
                  <a:pt x="386" y="3"/>
                  <a:pt x="386" y="3"/>
                </a:cubicBezTo>
                <a:cubicBezTo>
                  <a:pt x="393" y="3"/>
                  <a:pt x="393" y="3"/>
                  <a:pt x="393" y="3"/>
                </a:cubicBezTo>
                <a:cubicBezTo>
                  <a:pt x="393" y="9"/>
                  <a:pt x="393" y="9"/>
                  <a:pt x="393" y="9"/>
                </a:cubicBezTo>
                <a:lnTo>
                  <a:pt x="386" y="9"/>
                </a:lnTo>
                <a:close/>
                <a:moveTo>
                  <a:pt x="387" y="54"/>
                </a:moveTo>
                <a:cubicBezTo>
                  <a:pt x="387" y="19"/>
                  <a:pt x="387" y="19"/>
                  <a:pt x="387" y="19"/>
                </a:cubicBezTo>
                <a:cubicBezTo>
                  <a:pt x="392" y="19"/>
                  <a:pt x="392" y="19"/>
                  <a:pt x="392" y="19"/>
                </a:cubicBezTo>
                <a:cubicBezTo>
                  <a:pt x="392" y="54"/>
                  <a:pt x="392" y="54"/>
                  <a:pt x="392" y="54"/>
                </a:cubicBezTo>
                <a:lnTo>
                  <a:pt x="387" y="54"/>
                </a:lnTo>
                <a:close/>
                <a:moveTo>
                  <a:pt x="421" y="54"/>
                </a:moveTo>
                <a:cubicBezTo>
                  <a:pt x="419" y="55"/>
                  <a:pt x="418" y="55"/>
                  <a:pt x="416" y="55"/>
                </a:cubicBezTo>
                <a:cubicBezTo>
                  <a:pt x="409" y="55"/>
                  <a:pt x="406" y="52"/>
                  <a:pt x="406" y="46"/>
                </a:cubicBezTo>
                <a:cubicBezTo>
                  <a:pt x="406" y="23"/>
                  <a:pt x="406" y="23"/>
                  <a:pt x="406" y="23"/>
                </a:cubicBezTo>
                <a:cubicBezTo>
                  <a:pt x="401" y="23"/>
                  <a:pt x="401" y="23"/>
                  <a:pt x="401" y="23"/>
                </a:cubicBezTo>
                <a:cubicBezTo>
                  <a:pt x="401" y="19"/>
                  <a:pt x="401" y="19"/>
                  <a:pt x="401" y="19"/>
                </a:cubicBezTo>
                <a:cubicBezTo>
                  <a:pt x="406" y="19"/>
                  <a:pt x="406" y="19"/>
                  <a:pt x="406" y="19"/>
                </a:cubicBezTo>
                <a:cubicBezTo>
                  <a:pt x="406" y="10"/>
                  <a:pt x="406" y="10"/>
                  <a:pt x="406" y="10"/>
                </a:cubicBezTo>
                <a:cubicBezTo>
                  <a:pt x="411" y="7"/>
                  <a:pt x="411" y="7"/>
                  <a:pt x="411" y="7"/>
                </a:cubicBezTo>
                <a:cubicBezTo>
                  <a:pt x="411" y="19"/>
                  <a:pt x="411" y="19"/>
                  <a:pt x="411" y="19"/>
                </a:cubicBezTo>
                <a:cubicBezTo>
                  <a:pt x="421" y="19"/>
                  <a:pt x="421" y="19"/>
                  <a:pt x="421" y="19"/>
                </a:cubicBezTo>
                <a:cubicBezTo>
                  <a:pt x="421" y="23"/>
                  <a:pt x="421" y="23"/>
                  <a:pt x="421" y="23"/>
                </a:cubicBezTo>
                <a:cubicBezTo>
                  <a:pt x="411" y="23"/>
                  <a:pt x="411" y="23"/>
                  <a:pt x="411" y="23"/>
                </a:cubicBezTo>
                <a:cubicBezTo>
                  <a:pt x="411" y="45"/>
                  <a:pt x="411" y="45"/>
                  <a:pt x="411" y="45"/>
                </a:cubicBezTo>
                <a:cubicBezTo>
                  <a:pt x="411" y="48"/>
                  <a:pt x="413" y="50"/>
                  <a:pt x="417" y="50"/>
                </a:cubicBezTo>
                <a:cubicBezTo>
                  <a:pt x="419" y="50"/>
                  <a:pt x="419" y="50"/>
                  <a:pt x="421" y="50"/>
                </a:cubicBezTo>
                <a:lnTo>
                  <a:pt x="421" y="54"/>
                </a:lnTo>
                <a:close/>
                <a:moveTo>
                  <a:pt x="445" y="54"/>
                </a:moveTo>
                <a:cubicBezTo>
                  <a:pt x="445" y="49"/>
                  <a:pt x="445" y="49"/>
                  <a:pt x="445" y="49"/>
                </a:cubicBezTo>
                <a:cubicBezTo>
                  <a:pt x="445" y="49"/>
                  <a:pt x="445" y="49"/>
                  <a:pt x="445" y="49"/>
                </a:cubicBezTo>
                <a:cubicBezTo>
                  <a:pt x="443" y="53"/>
                  <a:pt x="438" y="55"/>
                  <a:pt x="434" y="55"/>
                </a:cubicBezTo>
                <a:cubicBezTo>
                  <a:pt x="428" y="55"/>
                  <a:pt x="425" y="51"/>
                  <a:pt x="425" y="45"/>
                </a:cubicBezTo>
                <a:cubicBezTo>
                  <a:pt x="425" y="37"/>
                  <a:pt x="434" y="34"/>
                  <a:pt x="445" y="34"/>
                </a:cubicBezTo>
                <a:cubicBezTo>
                  <a:pt x="445" y="33"/>
                  <a:pt x="445" y="33"/>
                  <a:pt x="445" y="33"/>
                </a:cubicBezTo>
                <a:cubicBezTo>
                  <a:pt x="445" y="28"/>
                  <a:pt x="446" y="22"/>
                  <a:pt x="439" y="22"/>
                </a:cubicBezTo>
                <a:cubicBezTo>
                  <a:pt x="434" y="22"/>
                  <a:pt x="432" y="23"/>
                  <a:pt x="431" y="28"/>
                </a:cubicBezTo>
                <a:cubicBezTo>
                  <a:pt x="426" y="28"/>
                  <a:pt x="426" y="28"/>
                  <a:pt x="426" y="28"/>
                </a:cubicBezTo>
                <a:cubicBezTo>
                  <a:pt x="426" y="21"/>
                  <a:pt x="432" y="18"/>
                  <a:pt x="438" y="18"/>
                </a:cubicBezTo>
                <a:cubicBezTo>
                  <a:pt x="446" y="18"/>
                  <a:pt x="450" y="21"/>
                  <a:pt x="450" y="29"/>
                </a:cubicBezTo>
                <a:cubicBezTo>
                  <a:pt x="450" y="54"/>
                  <a:pt x="450" y="54"/>
                  <a:pt x="450" y="54"/>
                </a:cubicBezTo>
                <a:lnTo>
                  <a:pt x="445" y="54"/>
                </a:lnTo>
                <a:close/>
                <a:moveTo>
                  <a:pt x="442" y="38"/>
                </a:moveTo>
                <a:cubicBezTo>
                  <a:pt x="438" y="38"/>
                  <a:pt x="431" y="40"/>
                  <a:pt x="431" y="45"/>
                </a:cubicBezTo>
                <a:cubicBezTo>
                  <a:pt x="431" y="48"/>
                  <a:pt x="433" y="50"/>
                  <a:pt x="436" y="50"/>
                </a:cubicBezTo>
                <a:cubicBezTo>
                  <a:pt x="439" y="50"/>
                  <a:pt x="443" y="48"/>
                  <a:pt x="444" y="45"/>
                </a:cubicBezTo>
                <a:cubicBezTo>
                  <a:pt x="445" y="42"/>
                  <a:pt x="445" y="41"/>
                  <a:pt x="445" y="38"/>
                </a:cubicBezTo>
                <a:lnTo>
                  <a:pt x="442" y="38"/>
                </a:lnTo>
                <a:close/>
                <a:moveTo>
                  <a:pt x="462" y="54"/>
                </a:moveTo>
                <a:cubicBezTo>
                  <a:pt x="462" y="3"/>
                  <a:pt x="462" y="3"/>
                  <a:pt x="462" y="3"/>
                </a:cubicBezTo>
                <a:cubicBezTo>
                  <a:pt x="467" y="3"/>
                  <a:pt x="467" y="3"/>
                  <a:pt x="467" y="3"/>
                </a:cubicBezTo>
                <a:cubicBezTo>
                  <a:pt x="467" y="54"/>
                  <a:pt x="467" y="54"/>
                  <a:pt x="467" y="54"/>
                </a:cubicBezTo>
                <a:lnTo>
                  <a:pt x="462" y="54"/>
                </a:lnTo>
                <a:close/>
                <a:moveTo>
                  <a:pt x="498" y="71"/>
                </a:moveTo>
                <a:cubicBezTo>
                  <a:pt x="498" y="0"/>
                  <a:pt x="498" y="0"/>
                  <a:pt x="498" y="0"/>
                </a:cubicBezTo>
                <a:cubicBezTo>
                  <a:pt x="502" y="0"/>
                  <a:pt x="502" y="0"/>
                  <a:pt x="502" y="0"/>
                </a:cubicBezTo>
                <a:cubicBezTo>
                  <a:pt x="502" y="71"/>
                  <a:pt x="502" y="71"/>
                  <a:pt x="502" y="71"/>
                </a:cubicBezTo>
                <a:lnTo>
                  <a:pt x="498" y="71"/>
                </a:lnTo>
                <a:close/>
                <a:moveTo>
                  <a:pt x="538" y="54"/>
                </a:moveTo>
                <a:cubicBezTo>
                  <a:pt x="538" y="8"/>
                  <a:pt x="538" y="8"/>
                  <a:pt x="538" y="8"/>
                </a:cubicBezTo>
                <a:cubicBezTo>
                  <a:pt x="526" y="8"/>
                  <a:pt x="526" y="8"/>
                  <a:pt x="526" y="8"/>
                </a:cubicBezTo>
                <a:cubicBezTo>
                  <a:pt x="526" y="3"/>
                  <a:pt x="526" y="3"/>
                  <a:pt x="526" y="3"/>
                </a:cubicBezTo>
                <a:cubicBezTo>
                  <a:pt x="556" y="3"/>
                  <a:pt x="556" y="3"/>
                  <a:pt x="556" y="3"/>
                </a:cubicBezTo>
                <a:cubicBezTo>
                  <a:pt x="556" y="8"/>
                  <a:pt x="556" y="8"/>
                  <a:pt x="556" y="8"/>
                </a:cubicBezTo>
                <a:cubicBezTo>
                  <a:pt x="544" y="8"/>
                  <a:pt x="544" y="8"/>
                  <a:pt x="544" y="8"/>
                </a:cubicBezTo>
                <a:cubicBezTo>
                  <a:pt x="544" y="54"/>
                  <a:pt x="544" y="54"/>
                  <a:pt x="544" y="54"/>
                </a:cubicBezTo>
                <a:lnTo>
                  <a:pt x="538" y="54"/>
                </a:lnTo>
                <a:close/>
                <a:moveTo>
                  <a:pt x="583" y="54"/>
                </a:moveTo>
                <a:cubicBezTo>
                  <a:pt x="580" y="54"/>
                  <a:pt x="577" y="55"/>
                  <a:pt x="575" y="55"/>
                </a:cubicBezTo>
                <a:cubicBezTo>
                  <a:pt x="562" y="55"/>
                  <a:pt x="557" y="47"/>
                  <a:pt x="557" y="35"/>
                </a:cubicBezTo>
                <a:cubicBezTo>
                  <a:pt x="557" y="26"/>
                  <a:pt x="561" y="18"/>
                  <a:pt x="571" y="18"/>
                </a:cubicBezTo>
                <a:cubicBezTo>
                  <a:pt x="579" y="18"/>
                  <a:pt x="583" y="23"/>
                  <a:pt x="583" y="31"/>
                </a:cubicBezTo>
                <a:cubicBezTo>
                  <a:pt x="583" y="33"/>
                  <a:pt x="583" y="33"/>
                  <a:pt x="583" y="33"/>
                </a:cubicBezTo>
                <a:cubicBezTo>
                  <a:pt x="563" y="33"/>
                  <a:pt x="563" y="33"/>
                  <a:pt x="563" y="33"/>
                </a:cubicBezTo>
                <a:cubicBezTo>
                  <a:pt x="563" y="35"/>
                  <a:pt x="563" y="35"/>
                  <a:pt x="563" y="35"/>
                </a:cubicBezTo>
                <a:cubicBezTo>
                  <a:pt x="563" y="43"/>
                  <a:pt x="567" y="50"/>
                  <a:pt x="576" y="50"/>
                </a:cubicBezTo>
                <a:cubicBezTo>
                  <a:pt x="578" y="50"/>
                  <a:pt x="580" y="50"/>
                  <a:pt x="583" y="49"/>
                </a:cubicBezTo>
                <a:lnTo>
                  <a:pt x="583" y="54"/>
                </a:lnTo>
                <a:close/>
                <a:moveTo>
                  <a:pt x="578" y="29"/>
                </a:moveTo>
                <a:cubicBezTo>
                  <a:pt x="578" y="25"/>
                  <a:pt x="575" y="22"/>
                  <a:pt x="571" y="22"/>
                </a:cubicBezTo>
                <a:cubicBezTo>
                  <a:pt x="567" y="22"/>
                  <a:pt x="564" y="25"/>
                  <a:pt x="563" y="29"/>
                </a:cubicBezTo>
                <a:lnTo>
                  <a:pt x="578" y="29"/>
                </a:lnTo>
                <a:close/>
                <a:moveTo>
                  <a:pt x="615" y="54"/>
                </a:moveTo>
                <a:cubicBezTo>
                  <a:pt x="612" y="54"/>
                  <a:pt x="610" y="55"/>
                  <a:pt x="607" y="55"/>
                </a:cubicBezTo>
                <a:cubicBezTo>
                  <a:pt x="595" y="55"/>
                  <a:pt x="589" y="47"/>
                  <a:pt x="589" y="35"/>
                </a:cubicBezTo>
                <a:cubicBezTo>
                  <a:pt x="589" y="26"/>
                  <a:pt x="593" y="18"/>
                  <a:pt x="604" y="18"/>
                </a:cubicBezTo>
                <a:cubicBezTo>
                  <a:pt x="611" y="18"/>
                  <a:pt x="616" y="22"/>
                  <a:pt x="616" y="29"/>
                </a:cubicBezTo>
                <a:cubicBezTo>
                  <a:pt x="610" y="29"/>
                  <a:pt x="610" y="29"/>
                  <a:pt x="610" y="29"/>
                </a:cubicBezTo>
                <a:cubicBezTo>
                  <a:pt x="610" y="25"/>
                  <a:pt x="608" y="22"/>
                  <a:pt x="603" y="22"/>
                </a:cubicBezTo>
                <a:cubicBezTo>
                  <a:pt x="597" y="22"/>
                  <a:pt x="595" y="29"/>
                  <a:pt x="595" y="34"/>
                </a:cubicBezTo>
                <a:cubicBezTo>
                  <a:pt x="595" y="43"/>
                  <a:pt x="599" y="50"/>
                  <a:pt x="609" y="50"/>
                </a:cubicBezTo>
                <a:cubicBezTo>
                  <a:pt x="611" y="50"/>
                  <a:pt x="613" y="50"/>
                  <a:pt x="615" y="50"/>
                </a:cubicBezTo>
                <a:lnTo>
                  <a:pt x="615" y="54"/>
                </a:lnTo>
                <a:close/>
                <a:moveTo>
                  <a:pt x="643" y="54"/>
                </a:moveTo>
                <a:cubicBezTo>
                  <a:pt x="643" y="34"/>
                  <a:pt x="643" y="34"/>
                  <a:pt x="643" y="34"/>
                </a:cubicBezTo>
                <a:cubicBezTo>
                  <a:pt x="643" y="30"/>
                  <a:pt x="643" y="23"/>
                  <a:pt x="638" y="23"/>
                </a:cubicBezTo>
                <a:cubicBezTo>
                  <a:pt x="631" y="23"/>
                  <a:pt x="628" y="34"/>
                  <a:pt x="628" y="39"/>
                </a:cubicBezTo>
                <a:cubicBezTo>
                  <a:pt x="628" y="54"/>
                  <a:pt x="628" y="54"/>
                  <a:pt x="628" y="54"/>
                </a:cubicBezTo>
                <a:cubicBezTo>
                  <a:pt x="623" y="54"/>
                  <a:pt x="623" y="54"/>
                  <a:pt x="623" y="54"/>
                </a:cubicBezTo>
                <a:cubicBezTo>
                  <a:pt x="623" y="3"/>
                  <a:pt x="623" y="3"/>
                  <a:pt x="623" y="3"/>
                </a:cubicBezTo>
                <a:cubicBezTo>
                  <a:pt x="628" y="3"/>
                  <a:pt x="628" y="3"/>
                  <a:pt x="628" y="3"/>
                </a:cubicBezTo>
                <a:cubicBezTo>
                  <a:pt x="628" y="27"/>
                  <a:pt x="628" y="27"/>
                  <a:pt x="628" y="27"/>
                </a:cubicBezTo>
                <a:cubicBezTo>
                  <a:pt x="628" y="27"/>
                  <a:pt x="628" y="27"/>
                  <a:pt x="628" y="27"/>
                </a:cubicBezTo>
                <a:cubicBezTo>
                  <a:pt x="630" y="21"/>
                  <a:pt x="633" y="18"/>
                  <a:pt x="639" y="18"/>
                </a:cubicBezTo>
                <a:cubicBezTo>
                  <a:pt x="645" y="18"/>
                  <a:pt x="648" y="23"/>
                  <a:pt x="648" y="29"/>
                </a:cubicBezTo>
                <a:cubicBezTo>
                  <a:pt x="648" y="54"/>
                  <a:pt x="648" y="54"/>
                  <a:pt x="648" y="54"/>
                </a:cubicBezTo>
                <a:lnTo>
                  <a:pt x="643" y="54"/>
                </a:lnTo>
                <a:close/>
                <a:moveTo>
                  <a:pt x="679" y="54"/>
                </a:moveTo>
                <a:cubicBezTo>
                  <a:pt x="679" y="34"/>
                  <a:pt x="679" y="34"/>
                  <a:pt x="679" y="34"/>
                </a:cubicBezTo>
                <a:cubicBezTo>
                  <a:pt x="679" y="30"/>
                  <a:pt x="680" y="23"/>
                  <a:pt x="674" y="23"/>
                </a:cubicBezTo>
                <a:cubicBezTo>
                  <a:pt x="667" y="23"/>
                  <a:pt x="664" y="34"/>
                  <a:pt x="664" y="39"/>
                </a:cubicBezTo>
                <a:cubicBezTo>
                  <a:pt x="664" y="54"/>
                  <a:pt x="664" y="54"/>
                  <a:pt x="664" y="54"/>
                </a:cubicBezTo>
                <a:cubicBezTo>
                  <a:pt x="659" y="54"/>
                  <a:pt x="659" y="54"/>
                  <a:pt x="659" y="54"/>
                </a:cubicBezTo>
                <a:cubicBezTo>
                  <a:pt x="659" y="19"/>
                  <a:pt x="659" y="19"/>
                  <a:pt x="659" y="19"/>
                </a:cubicBezTo>
                <a:cubicBezTo>
                  <a:pt x="664" y="19"/>
                  <a:pt x="664" y="19"/>
                  <a:pt x="664" y="19"/>
                </a:cubicBezTo>
                <a:cubicBezTo>
                  <a:pt x="664" y="27"/>
                  <a:pt x="664" y="27"/>
                  <a:pt x="664" y="27"/>
                </a:cubicBezTo>
                <a:cubicBezTo>
                  <a:pt x="664" y="27"/>
                  <a:pt x="664" y="27"/>
                  <a:pt x="664" y="27"/>
                </a:cubicBezTo>
                <a:cubicBezTo>
                  <a:pt x="666" y="21"/>
                  <a:pt x="669" y="18"/>
                  <a:pt x="675" y="18"/>
                </a:cubicBezTo>
                <a:cubicBezTo>
                  <a:pt x="681" y="18"/>
                  <a:pt x="684" y="23"/>
                  <a:pt x="684" y="29"/>
                </a:cubicBezTo>
                <a:cubicBezTo>
                  <a:pt x="684" y="54"/>
                  <a:pt x="684" y="54"/>
                  <a:pt x="684" y="54"/>
                </a:cubicBezTo>
                <a:lnTo>
                  <a:pt x="679" y="54"/>
                </a:lnTo>
                <a:close/>
                <a:moveTo>
                  <a:pt x="693" y="36"/>
                </a:moveTo>
                <a:cubicBezTo>
                  <a:pt x="693" y="27"/>
                  <a:pt x="696" y="18"/>
                  <a:pt x="707" y="18"/>
                </a:cubicBezTo>
                <a:cubicBezTo>
                  <a:pt x="718" y="18"/>
                  <a:pt x="721" y="27"/>
                  <a:pt x="721" y="36"/>
                </a:cubicBezTo>
                <a:cubicBezTo>
                  <a:pt x="721" y="46"/>
                  <a:pt x="718" y="55"/>
                  <a:pt x="707" y="55"/>
                </a:cubicBezTo>
                <a:cubicBezTo>
                  <a:pt x="696" y="55"/>
                  <a:pt x="693" y="46"/>
                  <a:pt x="693" y="36"/>
                </a:cubicBezTo>
                <a:close/>
                <a:moveTo>
                  <a:pt x="716" y="36"/>
                </a:moveTo>
                <a:cubicBezTo>
                  <a:pt x="716" y="31"/>
                  <a:pt x="714" y="22"/>
                  <a:pt x="707" y="22"/>
                </a:cubicBezTo>
                <a:cubicBezTo>
                  <a:pt x="700" y="22"/>
                  <a:pt x="698" y="31"/>
                  <a:pt x="698" y="36"/>
                </a:cubicBezTo>
                <a:cubicBezTo>
                  <a:pt x="698" y="42"/>
                  <a:pt x="700" y="50"/>
                  <a:pt x="707" y="50"/>
                </a:cubicBezTo>
                <a:cubicBezTo>
                  <a:pt x="714" y="50"/>
                  <a:pt x="716" y="42"/>
                  <a:pt x="716" y="36"/>
                </a:cubicBezTo>
                <a:close/>
                <a:moveTo>
                  <a:pt x="730" y="54"/>
                </a:moveTo>
                <a:cubicBezTo>
                  <a:pt x="730" y="3"/>
                  <a:pt x="730" y="3"/>
                  <a:pt x="730" y="3"/>
                </a:cubicBezTo>
                <a:cubicBezTo>
                  <a:pt x="735" y="3"/>
                  <a:pt x="735" y="3"/>
                  <a:pt x="735" y="3"/>
                </a:cubicBezTo>
                <a:cubicBezTo>
                  <a:pt x="735" y="54"/>
                  <a:pt x="735" y="54"/>
                  <a:pt x="735" y="54"/>
                </a:cubicBezTo>
                <a:lnTo>
                  <a:pt x="730" y="54"/>
                </a:lnTo>
                <a:close/>
                <a:moveTo>
                  <a:pt x="745" y="36"/>
                </a:moveTo>
                <a:cubicBezTo>
                  <a:pt x="745" y="27"/>
                  <a:pt x="748" y="18"/>
                  <a:pt x="759" y="18"/>
                </a:cubicBezTo>
                <a:cubicBezTo>
                  <a:pt x="770" y="18"/>
                  <a:pt x="773" y="27"/>
                  <a:pt x="773" y="36"/>
                </a:cubicBezTo>
                <a:cubicBezTo>
                  <a:pt x="773" y="46"/>
                  <a:pt x="770" y="55"/>
                  <a:pt x="759" y="55"/>
                </a:cubicBezTo>
                <a:cubicBezTo>
                  <a:pt x="748" y="55"/>
                  <a:pt x="745" y="46"/>
                  <a:pt x="745" y="36"/>
                </a:cubicBezTo>
                <a:close/>
                <a:moveTo>
                  <a:pt x="768" y="36"/>
                </a:moveTo>
                <a:cubicBezTo>
                  <a:pt x="768" y="31"/>
                  <a:pt x="766" y="22"/>
                  <a:pt x="759" y="22"/>
                </a:cubicBezTo>
                <a:cubicBezTo>
                  <a:pt x="752" y="22"/>
                  <a:pt x="750" y="31"/>
                  <a:pt x="750" y="36"/>
                </a:cubicBezTo>
                <a:cubicBezTo>
                  <a:pt x="750" y="42"/>
                  <a:pt x="752" y="50"/>
                  <a:pt x="759" y="50"/>
                </a:cubicBezTo>
                <a:cubicBezTo>
                  <a:pt x="766" y="50"/>
                  <a:pt x="768" y="42"/>
                  <a:pt x="768" y="36"/>
                </a:cubicBezTo>
                <a:close/>
                <a:moveTo>
                  <a:pt x="801" y="47"/>
                </a:moveTo>
                <a:cubicBezTo>
                  <a:pt x="801" y="47"/>
                  <a:pt x="801" y="47"/>
                  <a:pt x="801" y="47"/>
                </a:cubicBezTo>
                <a:cubicBezTo>
                  <a:pt x="799" y="51"/>
                  <a:pt x="796" y="54"/>
                  <a:pt x="791" y="54"/>
                </a:cubicBezTo>
                <a:cubicBezTo>
                  <a:pt x="782" y="54"/>
                  <a:pt x="779" y="44"/>
                  <a:pt x="779" y="36"/>
                </a:cubicBezTo>
                <a:cubicBezTo>
                  <a:pt x="779" y="29"/>
                  <a:pt x="782" y="18"/>
                  <a:pt x="791" y="18"/>
                </a:cubicBezTo>
                <a:cubicBezTo>
                  <a:pt x="796" y="18"/>
                  <a:pt x="799" y="20"/>
                  <a:pt x="801" y="24"/>
                </a:cubicBezTo>
                <a:cubicBezTo>
                  <a:pt x="801" y="24"/>
                  <a:pt x="801" y="24"/>
                  <a:pt x="801" y="24"/>
                </a:cubicBezTo>
                <a:cubicBezTo>
                  <a:pt x="801" y="19"/>
                  <a:pt x="801" y="19"/>
                  <a:pt x="801" y="19"/>
                </a:cubicBezTo>
                <a:cubicBezTo>
                  <a:pt x="806" y="19"/>
                  <a:pt x="806" y="19"/>
                  <a:pt x="806" y="19"/>
                </a:cubicBezTo>
                <a:cubicBezTo>
                  <a:pt x="806" y="54"/>
                  <a:pt x="806" y="54"/>
                  <a:pt x="806" y="54"/>
                </a:cubicBezTo>
                <a:cubicBezTo>
                  <a:pt x="806" y="64"/>
                  <a:pt x="801" y="69"/>
                  <a:pt x="791" y="69"/>
                </a:cubicBezTo>
                <a:cubicBezTo>
                  <a:pt x="787" y="69"/>
                  <a:pt x="785" y="69"/>
                  <a:pt x="781" y="68"/>
                </a:cubicBezTo>
                <a:cubicBezTo>
                  <a:pt x="781" y="63"/>
                  <a:pt x="781" y="63"/>
                  <a:pt x="781" y="63"/>
                </a:cubicBezTo>
                <a:cubicBezTo>
                  <a:pt x="784" y="64"/>
                  <a:pt x="787" y="65"/>
                  <a:pt x="790" y="65"/>
                </a:cubicBezTo>
                <a:cubicBezTo>
                  <a:pt x="798" y="65"/>
                  <a:pt x="801" y="61"/>
                  <a:pt x="801" y="53"/>
                </a:cubicBezTo>
                <a:lnTo>
                  <a:pt x="801" y="47"/>
                </a:lnTo>
                <a:close/>
                <a:moveTo>
                  <a:pt x="801" y="36"/>
                </a:moveTo>
                <a:cubicBezTo>
                  <a:pt x="801" y="31"/>
                  <a:pt x="799" y="22"/>
                  <a:pt x="792" y="22"/>
                </a:cubicBezTo>
                <a:cubicBezTo>
                  <a:pt x="786" y="22"/>
                  <a:pt x="785" y="32"/>
                  <a:pt x="785" y="37"/>
                </a:cubicBezTo>
                <a:cubicBezTo>
                  <a:pt x="785" y="41"/>
                  <a:pt x="786" y="50"/>
                  <a:pt x="792" y="50"/>
                </a:cubicBezTo>
                <a:cubicBezTo>
                  <a:pt x="799" y="50"/>
                  <a:pt x="801" y="41"/>
                  <a:pt x="801" y="36"/>
                </a:cubicBezTo>
                <a:close/>
                <a:moveTo>
                  <a:pt x="820" y="68"/>
                </a:moveTo>
                <a:cubicBezTo>
                  <a:pt x="825" y="54"/>
                  <a:pt x="825" y="54"/>
                  <a:pt x="825" y="54"/>
                </a:cubicBezTo>
                <a:cubicBezTo>
                  <a:pt x="811" y="19"/>
                  <a:pt x="811" y="19"/>
                  <a:pt x="811" y="19"/>
                </a:cubicBezTo>
                <a:cubicBezTo>
                  <a:pt x="817" y="19"/>
                  <a:pt x="817" y="19"/>
                  <a:pt x="817" y="19"/>
                </a:cubicBezTo>
                <a:cubicBezTo>
                  <a:pt x="827" y="46"/>
                  <a:pt x="827" y="46"/>
                  <a:pt x="827" y="46"/>
                </a:cubicBezTo>
                <a:cubicBezTo>
                  <a:pt x="827" y="46"/>
                  <a:pt x="827" y="46"/>
                  <a:pt x="827" y="46"/>
                </a:cubicBezTo>
                <a:cubicBezTo>
                  <a:pt x="837" y="19"/>
                  <a:pt x="837" y="19"/>
                  <a:pt x="837" y="19"/>
                </a:cubicBezTo>
                <a:cubicBezTo>
                  <a:pt x="842" y="19"/>
                  <a:pt x="842" y="19"/>
                  <a:pt x="842" y="19"/>
                </a:cubicBezTo>
                <a:cubicBezTo>
                  <a:pt x="825" y="68"/>
                  <a:pt x="825" y="68"/>
                  <a:pt x="825" y="68"/>
                </a:cubicBezTo>
                <a:lnTo>
                  <a:pt x="820" y="68"/>
                </a:lnTo>
                <a:close/>
                <a:moveTo>
                  <a:pt x="867" y="71"/>
                </a:moveTo>
                <a:cubicBezTo>
                  <a:pt x="867" y="0"/>
                  <a:pt x="867" y="0"/>
                  <a:pt x="867" y="0"/>
                </a:cubicBezTo>
                <a:cubicBezTo>
                  <a:pt x="871" y="0"/>
                  <a:pt x="871" y="0"/>
                  <a:pt x="871" y="0"/>
                </a:cubicBezTo>
                <a:cubicBezTo>
                  <a:pt x="871" y="71"/>
                  <a:pt x="871" y="71"/>
                  <a:pt x="871" y="71"/>
                </a:cubicBezTo>
                <a:lnTo>
                  <a:pt x="867" y="71"/>
                </a:lnTo>
                <a:close/>
                <a:moveTo>
                  <a:pt x="899" y="28"/>
                </a:moveTo>
                <a:cubicBezTo>
                  <a:pt x="899" y="16"/>
                  <a:pt x="902" y="2"/>
                  <a:pt x="917" y="2"/>
                </a:cubicBezTo>
                <a:cubicBezTo>
                  <a:pt x="932" y="2"/>
                  <a:pt x="935" y="16"/>
                  <a:pt x="935" y="28"/>
                </a:cubicBezTo>
                <a:cubicBezTo>
                  <a:pt x="935" y="40"/>
                  <a:pt x="932" y="55"/>
                  <a:pt x="917" y="55"/>
                </a:cubicBezTo>
                <a:cubicBezTo>
                  <a:pt x="902" y="55"/>
                  <a:pt x="899" y="40"/>
                  <a:pt x="899" y="28"/>
                </a:cubicBezTo>
                <a:close/>
                <a:moveTo>
                  <a:pt x="929" y="28"/>
                </a:moveTo>
                <a:cubicBezTo>
                  <a:pt x="929" y="20"/>
                  <a:pt x="928" y="7"/>
                  <a:pt x="917" y="7"/>
                </a:cubicBezTo>
                <a:cubicBezTo>
                  <a:pt x="906" y="7"/>
                  <a:pt x="905" y="20"/>
                  <a:pt x="905" y="28"/>
                </a:cubicBezTo>
                <a:cubicBezTo>
                  <a:pt x="905" y="36"/>
                  <a:pt x="906" y="50"/>
                  <a:pt x="917" y="50"/>
                </a:cubicBezTo>
                <a:cubicBezTo>
                  <a:pt x="928" y="50"/>
                  <a:pt x="929" y="36"/>
                  <a:pt x="929" y="28"/>
                </a:cubicBezTo>
                <a:close/>
                <a:moveTo>
                  <a:pt x="944" y="70"/>
                </a:moveTo>
                <a:cubicBezTo>
                  <a:pt x="944" y="19"/>
                  <a:pt x="944" y="19"/>
                  <a:pt x="944" y="19"/>
                </a:cubicBezTo>
                <a:cubicBezTo>
                  <a:pt x="949" y="19"/>
                  <a:pt x="949" y="19"/>
                  <a:pt x="949" y="19"/>
                </a:cubicBezTo>
                <a:cubicBezTo>
                  <a:pt x="949" y="25"/>
                  <a:pt x="949" y="25"/>
                  <a:pt x="949" y="25"/>
                </a:cubicBezTo>
                <a:cubicBezTo>
                  <a:pt x="949" y="25"/>
                  <a:pt x="949" y="25"/>
                  <a:pt x="949" y="25"/>
                </a:cubicBezTo>
                <a:cubicBezTo>
                  <a:pt x="950" y="20"/>
                  <a:pt x="954" y="18"/>
                  <a:pt x="958" y="18"/>
                </a:cubicBezTo>
                <a:cubicBezTo>
                  <a:pt x="969" y="18"/>
                  <a:pt x="970" y="28"/>
                  <a:pt x="970" y="36"/>
                </a:cubicBezTo>
                <a:cubicBezTo>
                  <a:pt x="970" y="44"/>
                  <a:pt x="968" y="55"/>
                  <a:pt x="958" y="55"/>
                </a:cubicBezTo>
                <a:cubicBezTo>
                  <a:pt x="954" y="55"/>
                  <a:pt x="951" y="52"/>
                  <a:pt x="949" y="48"/>
                </a:cubicBezTo>
                <a:cubicBezTo>
                  <a:pt x="949" y="48"/>
                  <a:pt x="949" y="48"/>
                  <a:pt x="949" y="48"/>
                </a:cubicBezTo>
                <a:cubicBezTo>
                  <a:pt x="949" y="70"/>
                  <a:pt x="949" y="70"/>
                  <a:pt x="949" y="70"/>
                </a:cubicBezTo>
                <a:lnTo>
                  <a:pt x="944" y="70"/>
                </a:lnTo>
                <a:close/>
                <a:moveTo>
                  <a:pt x="965" y="35"/>
                </a:moveTo>
                <a:cubicBezTo>
                  <a:pt x="965" y="30"/>
                  <a:pt x="964" y="22"/>
                  <a:pt x="957" y="22"/>
                </a:cubicBezTo>
                <a:cubicBezTo>
                  <a:pt x="951" y="22"/>
                  <a:pt x="949" y="31"/>
                  <a:pt x="949" y="36"/>
                </a:cubicBezTo>
                <a:cubicBezTo>
                  <a:pt x="949" y="41"/>
                  <a:pt x="951" y="50"/>
                  <a:pt x="957" y="50"/>
                </a:cubicBezTo>
                <a:cubicBezTo>
                  <a:pt x="964" y="50"/>
                  <a:pt x="965" y="40"/>
                  <a:pt x="965" y="35"/>
                </a:cubicBezTo>
                <a:close/>
                <a:moveTo>
                  <a:pt x="1002" y="54"/>
                </a:moveTo>
                <a:cubicBezTo>
                  <a:pt x="999" y="54"/>
                  <a:pt x="996" y="55"/>
                  <a:pt x="994" y="55"/>
                </a:cubicBezTo>
                <a:cubicBezTo>
                  <a:pt x="981" y="55"/>
                  <a:pt x="977" y="47"/>
                  <a:pt x="977" y="35"/>
                </a:cubicBezTo>
                <a:cubicBezTo>
                  <a:pt x="977" y="26"/>
                  <a:pt x="980" y="18"/>
                  <a:pt x="990" y="18"/>
                </a:cubicBezTo>
                <a:cubicBezTo>
                  <a:pt x="998" y="18"/>
                  <a:pt x="1003" y="23"/>
                  <a:pt x="1003" y="31"/>
                </a:cubicBezTo>
                <a:cubicBezTo>
                  <a:pt x="1003" y="33"/>
                  <a:pt x="1003" y="33"/>
                  <a:pt x="1003" y="33"/>
                </a:cubicBezTo>
                <a:cubicBezTo>
                  <a:pt x="982" y="33"/>
                  <a:pt x="982" y="33"/>
                  <a:pt x="982" y="33"/>
                </a:cubicBezTo>
                <a:cubicBezTo>
                  <a:pt x="982" y="35"/>
                  <a:pt x="982" y="35"/>
                  <a:pt x="982" y="35"/>
                </a:cubicBezTo>
                <a:cubicBezTo>
                  <a:pt x="982" y="43"/>
                  <a:pt x="986" y="50"/>
                  <a:pt x="995" y="50"/>
                </a:cubicBezTo>
                <a:cubicBezTo>
                  <a:pt x="997" y="50"/>
                  <a:pt x="999" y="50"/>
                  <a:pt x="1002" y="49"/>
                </a:cubicBezTo>
                <a:lnTo>
                  <a:pt x="1002" y="54"/>
                </a:lnTo>
                <a:close/>
                <a:moveTo>
                  <a:pt x="997" y="29"/>
                </a:moveTo>
                <a:cubicBezTo>
                  <a:pt x="997" y="25"/>
                  <a:pt x="994" y="22"/>
                  <a:pt x="990" y="22"/>
                </a:cubicBezTo>
                <a:cubicBezTo>
                  <a:pt x="986" y="22"/>
                  <a:pt x="983" y="25"/>
                  <a:pt x="983" y="29"/>
                </a:cubicBezTo>
                <a:lnTo>
                  <a:pt x="997" y="29"/>
                </a:lnTo>
                <a:close/>
                <a:moveTo>
                  <a:pt x="1011" y="54"/>
                </a:moveTo>
                <a:cubicBezTo>
                  <a:pt x="1011" y="19"/>
                  <a:pt x="1011" y="19"/>
                  <a:pt x="1011" y="19"/>
                </a:cubicBezTo>
                <a:cubicBezTo>
                  <a:pt x="1016" y="19"/>
                  <a:pt x="1016" y="19"/>
                  <a:pt x="1016" y="19"/>
                </a:cubicBezTo>
                <a:cubicBezTo>
                  <a:pt x="1016" y="25"/>
                  <a:pt x="1016" y="25"/>
                  <a:pt x="1016" y="25"/>
                </a:cubicBezTo>
                <a:cubicBezTo>
                  <a:pt x="1016" y="25"/>
                  <a:pt x="1016" y="25"/>
                  <a:pt x="1016" y="25"/>
                </a:cubicBezTo>
                <a:cubicBezTo>
                  <a:pt x="1018" y="20"/>
                  <a:pt x="1022" y="18"/>
                  <a:pt x="1028" y="18"/>
                </a:cubicBezTo>
                <a:cubicBezTo>
                  <a:pt x="1028" y="23"/>
                  <a:pt x="1028" y="23"/>
                  <a:pt x="1028" y="23"/>
                </a:cubicBezTo>
                <a:cubicBezTo>
                  <a:pt x="1019" y="23"/>
                  <a:pt x="1016" y="32"/>
                  <a:pt x="1016" y="39"/>
                </a:cubicBezTo>
                <a:cubicBezTo>
                  <a:pt x="1016" y="54"/>
                  <a:pt x="1016" y="54"/>
                  <a:pt x="1016" y="54"/>
                </a:cubicBezTo>
                <a:lnTo>
                  <a:pt x="1011" y="54"/>
                </a:lnTo>
                <a:close/>
                <a:moveTo>
                  <a:pt x="1051" y="54"/>
                </a:moveTo>
                <a:cubicBezTo>
                  <a:pt x="1051" y="49"/>
                  <a:pt x="1051" y="49"/>
                  <a:pt x="1051" y="49"/>
                </a:cubicBezTo>
                <a:cubicBezTo>
                  <a:pt x="1051" y="49"/>
                  <a:pt x="1051" y="49"/>
                  <a:pt x="1051" y="49"/>
                </a:cubicBezTo>
                <a:cubicBezTo>
                  <a:pt x="1049" y="53"/>
                  <a:pt x="1044" y="55"/>
                  <a:pt x="1040" y="55"/>
                </a:cubicBezTo>
                <a:cubicBezTo>
                  <a:pt x="1034" y="55"/>
                  <a:pt x="1031" y="51"/>
                  <a:pt x="1031" y="45"/>
                </a:cubicBezTo>
                <a:cubicBezTo>
                  <a:pt x="1031" y="37"/>
                  <a:pt x="1040" y="34"/>
                  <a:pt x="1051" y="34"/>
                </a:cubicBezTo>
                <a:cubicBezTo>
                  <a:pt x="1051" y="33"/>
                  <a:pt x="1051" y="33"/>
                  <a:pt x="1051" y="33"/>
                </a:cubicBezTo>
                <a:cubicBezTo>
                  <a:pt x="1051" y="28"/>
                  <a:pt x="1051" y="22"/>
                  <a:pt x="1044" y="22"/>
                </a:cubicBezTo>
                <a:cubicBezTo>
                  <a:pt x="1040" y="22"/>
                  <a:pt x="1038" y="23"/>
                  <a:pt x="1037" y="28"/>
                </a:cubicBezTo>
                <a:cubicBezTo>
                  <a:pt x="1032" y="28"/>
                  <a:pt x="1032" y="28"/>
                  <a:pt x="1032" y="28"/>
                </a:cubicBezTo>
                <a:cubicBezTo>
                  <a:pt x="1032" y="21"/>
                  <a:pt x="1038" y="18"/>
                  <a:pt x="1044" y="18"/>
                </a:cubicBezTo>
                <a:cubicBezTo>
                  <a:pt x="1052" y="18"/>
                  <a:pt x="1056" y="21"/>
                  <a:pt x="1056" y="29"/>
                </a:cubicBezTo>
                <a:cubicBezTo>
                  <a:pt x="1056" y="54"/>
                  <a:pt x="1056" y="54"/>
                  <a:pt x="1056" y="54"/>
                </a:cubicBezTo>
                <a:lnTo>
                  <a:pt x="1051" y="54"/>
                </a:lnTo>
                <a:close/>
                <a:moveTo>
                  <a:pt x="1048" y="38"/>
                </a:moveTo>
                <a:cubicBezTo>
                  <a:pt x="1044" y="38"/>
                  <a:pt x="1037" y="40"/>
                  <a:pt x="1037" y="45"/>
                </a:cubicBezTo>
                <a:cubicBezTo>
                  <a:pt x="1037" y="48"/>
                  <a:pt x="1039" y="50"/>
                  <a:pt x="1041" y="50"/>
                </a:cubicBezTo>
                <a:cubicBezTo>
                  <a:pt x="1045" y="50"/>
                  <a:pt x="1048" y="48"/>
                  <a:pt x="1050" y="45"/>
                </a:cubicBezTo>
                <a:cubicBezTo>
                  <a:pt x="1051" y="42"/>
                  <a:pt x="1051" y="41"/>
                  <a:pt x="1051" y="38"/>
                </a:cubicBezTo>
                <a:lnTo>
                  <a:pt x="1048" y="38"/>
                </a:lnTo>
                <a:close/>
                <a:moveTo>
                  <a:pt x="1084" y="54"/>
                </a:moveTo>
                <a:cubicBezTo>
                  <a:pt x="1082" y="55"/>
                  <a:pt x="1081" y="55"/>
                  <a:pt x="1079" y="55"/>
                </a:cubicBezTo>
                <a:cubicBezTo>
                  <a:pt x="1073" y="55"/>
                  <a:pt x="1070" y="52"/>
                  <a:pt x="1070" y="46"/>
                </a:cubicBezTo>
                <a:cubicBezTo>
                  <a:pt x="1070" y="23"/>
                  <a:pt x="1070" y="23"/>
                  <a:pt x="1070" y="23"/>
                </a:cubicBezTo>
                <a:cubicBezTo>
                  <a:pt x="1064" y="23"/>
                  <a:pt x="1064" y="23"/>
                  <a:pt x="1064" y="23"/>
                </a:cubicBezTo>
                <a:cubicBezTo>
                  <a:pt x="1064" y="19"/>
                  <a:pt x="1064" y="19"/>
                  <a:pt x="1064" y="19"/>
                </a:cubicBezTo>
                <a:cubicBezTo>
                  <a:pt x="1070" y="19"/>
                  <a:pt x="1070" y="19"/>
                  <a:pt x="1070" y="19"/>
                </a:cubicBezTo>
                <a:cubicBezTo>
                  <a:pt x="1070" y="10"/>
                  <a:pt x="1070" y="10"/>
                  <a:pt x="1070" y="10"/>
                </a:cubicBezTo>
                <a:cubicBezTo>
                  <a:pt x="1075" y="7"/>
                  <a:pt x="1075" y="7"/>
                  <a:pt x="1075" y="7"/>
                </a:cubicBezTo>
                <a:cubicBezTo>
                  <a:pt x="1075" y="19"/>
                  <a:pt x="1075" y="19"/>
                  <a:pt x="1075" y="19"/>
                </a:cubicBezTo>
                <a:cubicBezTo>
                  <a:pt x="1084" y="19"/>
                  <a:pt x="1084" y="19"/>
                  <a:pt x="1084" y="19"/>
                </a:cubicBezTo>
                <a:cubicBezTo>
                  <a:pt x="1084" y="23"/>
                  <a:pt x="1084" y="23"/>
                  <a:pt x="1084" y="23"/>
                </a:cubicBezTo>
                <a:cubicBezTo>
                  <a:pt x="1075" y="23"/>
                  <a:pt x="1075" y="23"/>
                  <a:pt x="1075" y="23"/>
                </a:cubicBezTo>
                <a:cubicBezTo>
                  <a:pt x="1075" y="45"/>
                  <a:pt x="1075" y="45"/>
                  <a:pt x="1075" y="45"/>
                </a:cubicBezTo>
                <a:cubicBezTo>
                  <a:pt x="1075" y="48"/>
                  <a:pt x="1076" y="50"/>
                  <a:pt x="1080" y="50"/>
                </a:cubicBezTo>
                <a:cubicBezTo>
                  <a:pt x="1082" y="50"/>
                  <a:pt x="1082" y="50"/>
                  <a:pt x="1084" y="50"/>
                </a:cubicBezTo>
                <a:lnTo>
                  <a:pt x="1084" y="54"/>
                </a:lnTo>
                <a:close/>
                <a:moveTo>
                  <a:pt x="1091" y="9"/>
                </a:moveTo>
                <a:cubicBezTo>
                  <a:pt x="1091" y="3"/>
                  <a:pt x="1091" y="3"/>
                  <a:pt x="1091" y="3"/>
                </a:cubicBezTo>
                <a:cubicBezTo>
                  <a:pt x="1097" y="3"/>
                  <a:pt x="1097" y="3"/>
                  <a:pt x="1097" y="3"/>
                </a:cubicBezTo>
                <a:cubicBezTo>
                  <a:pt x="1097" y="9"/>
                  <a:pt x="1097" y="9"/>
                  <a:pt x="1097" y="9"/>
                </a:cubicBezTo>
                <a:lnTo>
                  <a:pt x="1091" y="9"/>
                </a:lnTo>
                <a:close/>
                <a:moveTo>
                  <a:pt x="1091" y="54"/>
                </a:moveTo>
                <a:cubicBezTo>
                  <a:pt x="1091" y="19"/>
                  <a:pt x="1091" y="19"/>
                  <a:pt x="1091" y="19"/>
                </a:cubicBezTo>
                <a:cubicBezTo>
                  <a:pt x="1096" y="19"/>
                  <a:pt x="1096" y="19"/>
                  <a:pt x="1096" y="19"/>
                </a:cubicBezTo>
                <a:cubicBezTo>
                  <a:pt x="1096" y="54"/>
                  <a:pt x="1096" y="54"/>
                  <a:pt x="1096" y="54"/>
                </a:cubicBezTo>
                <a:lnTo>
                  <a:pt x="1091" y="54"/>
                </a:lnTo>
                <a:close/>
                <a:moveTo>
                  <a:pt x="1106" y="36"/>
                </a:moveTo>
                <a:cubicBezTo>
                  <a:pt x="1106" y="27"/>
                  <a:pt x="1109" y="18"/>
                  <a:pt x="1120" y="18"/>
                </a:cubicBezTo>
                <a:cubicBezTo>
                  <a:pt x="1131" y="18"/>
                  <a:pt x="1134" y="27"/>
                  <a:pt x="1134" y="36"/>
                </a:cubicBezTo>
                <a:cubicBezTo>
                  <a:pt x="1134" y="46"/>
                  <a:pt x="1131" y="55"/>
                  <a:pt x="1120" y="55"/>
                </a:cubicBezTo>
                <a:cubicBezTo>
                  <a:pt x="1109" y="55"/>
                  <a:pt x="1106" y="46"/>
                  <a:pt x="1106" y="36"/>
                </a:cubicBezTo>
                <a:close/>
                <a:moveTo>
                  <a:pt x="1129" y="36"/>
                </a:moveTo>
                <a:cubicBezTo>
                  <a:pt x="1129" y="31"/>
                  <a:pt x="1127" y="22"/>
                  <a:pt x="1120" y="22"/>
                </a:cubicBezTo>
                <a:cubicBezTo>
                  <a:pt x="1113" y="22"/>
                  <a:pt x="1111" y="31"/>
                  <a:pt x="1111" y="36"/>
                </a:cubicBezTo>
                <a:cubicBezTo>
                  <a:pt x="1111" y="42"/>
                  <a:pt x="1113" y="50"/>
                  <a:pt x="1120" y="50"/>
                </a:cubicBezTo>
                <a:cubicBezTo>
                  <a:pt x="1127" y="50"/>
                  <a:pt x="1129" y="42"/>
                  <a:pt x="1129" y="36"/>
                </a:cubicBezTo>
                <a:close/>
                <a:moveTo>
                  <a:pt x="1163" y="54"/>
                </a:moveTo>
                <a:cubicBezTo>
                  <a:pt x="1163" y="34"/>
                  <a:pt x="1163" y="34"/>
                  <a:pt x="1163" y="34"/>
                </a:cubicBezTo>
                <a:cubicBezTo>
                  <a:pt x="1163" y="30"/>
                  <a:pt x="1164" y="23"/>
                  <a:pt x="1158" y="23"/>
                </a:cubicBezTo>
                <a:cubicBezTo>
                  <a:pt x="1151" y="23"/>
                  <a:pt x="1148" y="34"/>
                  <a:pt x="1148" y="39"/>
                </a:cubicBezTo>
                <a:cubicBezTo>
                  <a:pt x="1148" y="54"/>
                  <a:pt x="1148" y="54"/>
                  <a:pt x="1148" y="54"/>
                </a:cubicBezTo>
                <a:cubicBezTo>
                  <a:pt x="1143" y="54"/>
                  <a:pt x="1143" y="54"/>
                  <a:pt x="1143" y="54"/>
                </a:cubicBezTo>
                <a:cubicBezTo>
                  <a:pt x="1143" y="19"/>
                  <a:pt x="1143" y="19"/>
                  <a:pt x="1143" y="19"/>
                </a:cubicBezTo>
                <a:cubicBezTo>
                  <a:pt x="1148" y="19"/>
                  <a:pt x="1148" y="19"/>
                  <a:pt x="1148" y="19"/>
                </a:cubicBezTo>
                <a:cubicBezTo>
                  <a:pt x="1148" y="27"/>
                  <a:pt x="1148" y="27"/>
                  <a:pt x="1148" y="27"/>
                </a:cubicBezTo>
                <a:cubicBezTo>
                  <a:pt x="1148" y="27"/>
                  <a:pt x="1148" y="27"/>
                  <a:pt x="1148" y="27"/>
                </a:cubicBezTo>
                <a:cubicBezTo>
                  <a:pt x="1150" y="21"/>
                  <a:pt x="1153" y="18"/>
                  <a:pt x="1159" y="18"/>
                </a:cubicBezTo>
                <a:cubicBezTo>
                  <a:pt x="1165" y="18"/>
                  <a:pt x="1168" y="23"/>
                  <a:pt x="1168" y="29"/>
                </a:cubicBezTo>
                <a:cubicBezTo>
                  <a:pt x="1168" y="54"/>
                  <a:pt x="1168" y="54"/>
                  <a:pt x="1168" y="54"/>
                </a:cubicBezTo>
                <a:lnTo>
                  <a:pt x="1163" y="54"/>
                </a:lnTo>
                <a:close/>
                <a:moveTo>
                  <a:pt x="1176" y="49"/>
                </a:moveTo>
                <a:cubicBezTo>
                  <a:pt x="1179" y="50"/>
                  <a:pt x="1182" y="50"/>
                  <a:pt x="1185" y="50"/>
                </a:cubicBezTo>
                <a:cubicBezTo>
                  <a:pt x="1189" y="50"/>
                  <a:pt x="1194" y="49"/>
                  <a:pt x="1194" y="45"/>
                </a:cubicBezTo>
                <a:cubicBezTo>
                  <a:pt x="1194" y="41"/>
                  <a:pt x="1190" y="40"/>
                  <a:pt x="1187" y="38"/>
                </a:cubicBezTo>
                <a:cubicBezTo>
                  <a:pt x="1184" y="37"/>
                  <a:pt x="1184" y="37"/>
                  <a:pt x="1184" y="37"/>
                </a:cubicBezTo>
                <a:cubicBezTo>
                  <a:pt x="1180" y="35"/>
                  <a:pt x="1176" y="33"/>
                  <a:pt x="1176" y="27"/>
                </a:cubicBezTo>
                <a:cubicBezTo>
                  <a:pt x="1176" y="20"/>
                  <a:pt x="1182" y="18"/>
                  <a:pt x="1188" y="18"/>
                </a:cubicBezTo>
                <a:cubicBezTo>
                  <a:pt x="1191" y="18"/>
                  <a:pt x="1194" y="18"/>
                  <a:pt x="1197" y="19"/>
                </a:cubicBezTo>
                <a:cubicBezTo>
                  <a:pt x="1197" y="24"/>
                  <a:pt x="1197" y="24"/>
                  <a:pt x="1197" y="24"/>
                </a:cubicBezTo>
                <a:cubicBezTo>
                  <a:pt x="1194" y="23"/>
                  <a:pt x="1191" y="22"/>
                  <a:pt x="1188" y="22"/>
                </a:cubicBezTo>
                <a:cubicBezTo>
                  <a:pt x="1186" y="22"/>
                  <a:pt x="1181" y="23"/>
                  <a:pt x="1181" y="27"/>
                </a:cubicBezTo>
                <a:cubicBezTo>
                  <a:pt x="1181" y="30"/>
                  <a:pt x="1185" y="31"/>
                  <a:pt x="1188" y="32"/>
                </a:cubicBezTo>
                <a:cubicBezTo>
                  <a:pt x="1191" y="34"/>
                  <a:pt x="1191" y="34"/>
                  <a:pt x="1191" y="34"/>
                </a:cubicBezTo>
                <a:cubicBezTo>
                  <a:pt x="1195" y="37"/>
                  <a:pt x="1199" y="38"/>
                  <a:pt x="1199" y="44"/>
                </a:cubicBezTo>
                <a:cubicBezTo>
                  <a:pt x="1199" y="52"/>
                  <a:pt x="1193" y="55"/>
                  <a:pt x="1186" y="55"/>
                </a:cubicBezTo>
                <a:cubicBezTo>
                  <a:pt x="1182" y="55"/>
                  <a:pt x="1179" y="54"/>
                  <a:pt x="1176" y="53"/>
                </a:cubicBezTo>
                <a:lnTo>
                  <a:pt x="1176" y="4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AU" sz="1800" dirty="0"/>
          </a:p>
        </p:txBody>
      </p:sp>
      <p:pic>
        <p:nvPicPr>
          <p:cNvPr id="2051" name="Picture 3"/>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userDrawn="1"/>
        </p:nvGrpSpPr>
        <p:grpSpPr>
          <a:xfrm>
            <a:off x="7638648" y="388938"/>
            <a:ext cx="4099192" cy="2061722"/>
            <a:chOff x="5728986" y="1472516"/>
            <a:chExt cx="3074394" cy="2061722"/>
          </a:xfrm>
        </p:grpSpPr>
        <p:sp>
          <p:nvSpPr>
            <p:cNvPr id="24" name="Freeform 23"/>
            <p:cNvSpPr/>
            <p:nvPr/>
          </p:nvSpPr>
          <p:spPr>
            <a:xfrm>
              <a:off x="6191575" y="1472516"/>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25" name="Freeform 11"/>
            <p:cNvSpPr>
              <a:spLocks noEditPoints="1"/>
            </p:cNvSpPr>
            <p:nvPr userDrawn="1"/>
          </p:nvSpPr>
          <p:spPr bwMode="auto">
            <a:xfrm>
              <a:off x="5728986" y="2313444"/>
              <a:ext cx="3074394" cy="250623"/>
            </a:xfrm>
            <a:custGeom>
              <a:avLst/>
              <a:gdLst>
                <a:gd name="T0" fmla="*/ 46 w 1070"/>
                <a:gd name="T1" fmla="*/ 1 h 87"/>
                <a:gd name="T2" fmla="*/ 0 w 1070"/>
                <a:gd name="T3" fmla="*/ 67 h 87"/>
                <a:gd name="T4" fmla="*/ 57 w 1070"/>
                <a:gd name="T5" fmla="*/ 1 h 87"/>
                <a:gd name="T6" fmla="*/ 113 w 1070"/>
                <a:gd name="T7" fmla="*/ 69 h 87"/>
                <a:gd name="T8" fmla="*/ 104 w 1070"/>
                <a:gd name="T9" fmla="*/ 59 h 87"/>
                <a:gd name="T10" fmla="*/ 104 w 1070"/>
                <a:gd name="T11" fmla="*/ 27 h 87"/>
                <a:gd name="T12" fmla="*/ 94 w 1070"/>
                <a:gd name="T13" fmla="*/ 27 h 87"/>
                <a:gd name="T14" fmla="*/ 133 w 1070"/>
                <a:gd name="T15" fmla="*/ 31 h 87"/>
                <a:gd name="T16" fmla="*/ 145 w 1070"/>
                <a:gd name="T17" fmla="*/ 29 h 87"/>
                <a:gd name="T18" fmla="*/ 206 w 1070"/>
                <a:gd name="T19" fmla="*/ 21 h 87"/>
                <a:gd name="T20" fmla="*/ 207 w 1070"/>
                <a:gd name="T21" fmla="*/ 61 h 87"/>
                <a:gd name="T22" fmla="*/ 225 w 1070"/>
                <a:gd name="T23" fmla="*/ 44 h 87"/>
                <a:gd name="T24" fmla="*/ 241 w 1070"/>
                <a:gd name="T25" fmla="*/ 42 h 87"/>
                <a:gd name="T26" fmla="*/ 275 w 1070"/>
                <a:gd name="T27" fmla="*/ 60 h 87"/>
                <a:gd name="T28" fmla="*/ 284 w 1070"/>
                <a:gd name="T29" fmla="*/ 21 h 87"/>
                <a:gd name="T30" fmla="*/ 293 w 1070"/>
                <a:gd name="T31" fmla="*/ 47 h 87"/>
                <a:gd name="T32" fmla="*/ 313 w 1070"/>
                <a:gd name="T33" fmla="*/ 21 h 87"/>
                <a:gd name="T34" fmla="*/ 339 w 1070"/>
                <a:gd name="T35" fmla="*/ 6 h 87"/>
                <a:gd name="T36" fmla="*/ 330 w 1070"/>
                <a:gd name="T37" fmla="*/ 67 h 87"/>
                <a:gd name="T38" fmla="*/ 367 w 1070"/>
                <a:gd name="T39" fmla="*/ 68 h 87"/>
                <a:gd name="T40" fmla="*/ 367 w 1070"/>
                <a:gd name="T41" fmla="*/ 61 h 87"/>
                <a:gd name="T42" fmla="*/ 419 w 1070"/>
                <a:gd name="T43" fmla="*/ 29 h 87"/>
                <a:gd name="T44" fmla="*/ 435 w 1070"/>
                <a:gd name="T45" fmla="*/ 21 h 87"/>
                <a:gd name="T46" fmla="*/ 472 w 1070"/>
                <a:gd name="T47" fmla="*/ 20 h 87"/>
                <a:gd name="T48" fmla="*/ 460 w 1070"/>
                <a:gd name="T49" fmla="*/ 45 h 87"/>
                <a:gd name="T50" fmla="*/ 435 w 1070"/>
                <a:gd name="T51" fmla="*/ 67 h 87"/>
                <a:gd name="T52" fmla="*/ 493 w 1070"/>
                <a:gd name="T53" fmla="*/ 56 h 87"/>
                <a:gd name="T54" fmla="*/ 512 w 1070"/>
                <a:gd name="T55" fmla="*/ 20 h 87"/>
                <a:gd name="T56" fmla="*/ 503 w 1070"/>
                <a:gd name="T57" fmla="*/ 55 h 87"/>
                <a:gd name="T58" fmla="*/ 547 w 1070"/>
                <a:gd name="T59" fmla="*/ 21 h 87"/>
                <a:gd name="T60" fmla="*/ 565 w 1070"/>
                <a:gd name="T61" fmla="*/ 67 h 87"/>
                <a:gd name="T62" fmla="*/ 538 w 1070"/>
                <a:gd name="T63" fmla="*/ 21 h 87"/>
                <a:gd name="T64" fmla="*/ 609 w 1070"/>
                <a:gd name="T65" fmla="*/ 36 h 87"/>
                <a:gd name="T66" fmla="*/ 659 w 1070"/>
                <a:gd name="T67" fmla="*/ 66 h 87"/>
                <a:gd name="T68" fmla="*/ 633 w 1070"/>
                <a:gd name="T69" fmla="*/ 41 h 87"/>
                <a:gd name="T70" fmla="*/ 634 w 1070"/>
                <a:gd name="T71" fmla="*/ 35 h 87"/>
                <a:gd name="T72" fmla="*/ 669 w 1070"/>
                <a:gd name="T73" fmla="*/ 54 h 87"/>
                <a:gd name="T74" fmla="*/ 720 w 1070"/>
                <a:gd name="T75" fmla="*/ 1 h 87"/>
                <a:gd name="T76" fmla="*/ 730 w 1070"/>
                <a:gd name="T77" fmla="*/ 59 h 87"/>
                <a:gd name="T78" fmla="*/ 807 w 1070"/>
                <a:gd name="T79" fmla="*/ 41 h 87"/>
                <a:gd name="T80" fmla="*/ 790 w 1070"/>
                <a:gd name="T81" fmla="*/ 27 h 87"/>
                <a:gd name="T82" fmla="*/ 816 w 1070"/>
                <a:gd name="T83" fmla="*/ 67 h 87"/>
                <a:gd name="T84" fmla="*/ 836 w 1070"/>
                <a:gd name="T85" fmla="*/ 1 h 87"/>
                <a:gd name="T86" fmla="*/ 852 w 1070"/>
                <a:gd name="T87" fmla="*/ 21 h 87"/>
                <a:gd name="T88" fmla="*/ 878 w 1070"/>
                <a:gd name="T89" fmla="*/ 67 h 87"/>
                <a:gd name="T90" fmla="*/ 915 w 1070"/>
                <a:gd name="T91" fmla="*/ 20 h 87"/>
                <a:gd name="T92" fmla="*/ 931 w 1070"/>
                <a:gd name="T93" fmla="*/ 66 h 87"/>
                <a:gd name="T94" fmla="*/ 949 w 1070"/>
                <a:gd name="T95" fmla="*/ 21 h 87"/>
                <a:gd name="T96" fmla="*/ 949 w 1070"/>
                <a:gd name="T97" fmla="*/ 67 h 87"/>
                <a:gd name="T98" fmla="*/ 986 w 1070"/>
                <a:gd name="T99" fmla="*/ 20 h 87"/>
                <a:gd name="T100" fmla="*/ 1001 w 1070"/>
                <a:gd name="T101" fmla="*/ 66 h 87"/>
                <a:gd name="T102" fmla="*/ 1037 w 1070"/>
                <a:gd name="T103" fmla="*/ 60 h 87"/>
                <a:gd name="T104" fmla="*/ 1037 w 1070"/>
                <a:gd name="T105" fmla="*/ 1 h 87"/>
                <a:gd name="T106" fmla="*/ 1037 w 1070"/>
                <a:gd name="T107" fmla="*/ 44 h 87"/>
                <a:gd name="T108" fmla="*/ 1070 w 1070"/>
                <a:gd name="T10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87">
                  <a:moveTo>
                    <a:pt x="0" y="1"/>
                  </a:moveTo>
                  <a:cubicBezTo>
                    <a:pt x="10" y="1"/>
                    <a:pt x="10" y="1"/>
                    <a:pt x="10" y="1"/>
                  </a:cubicBezTo>
                  <a:cubicBezTo>
                    <a:pt x="10" y="29"/>
                    <a:pt x="10" y="29"/>
                    <a:pt x="10" y="29"/>
                  </a:cubicBezTo>
                  <a:cubicBezTo>
                    <a:pt x="36" y="29"/>
                    <a:pt x="36" y="29"/>
                    <a:pt x="36" y="29"/>
                  </a:cubicBezTo>
                  <a:cubicBezTo>
                    <a:pt x="36" y="1"/>
                    <a:pt x="36" y="1"/>
                    <a:pt x="36" y="1"/>
                  </a:cubicBezTo>
                  <a:cubicBezTo>
                    <a:pt x="46" y="1"/>
                    <a:pt x="46" y="1"/>
                    <a:pt x="46" y="1"/>
                  </a:cubicBezTo>
                  <a:cubicBezTo>
                    <a:pt x="46" y="67"/>
                    <a:pt x="46" y="67"/>
                    <a:pt x="46" y="67"/>
                  </a:cubicBezTo>
                  <a:cubicBezTo>
                    <a:pt x="36" y="67"/>
                    <a:pt x="36" y="67"/>
                    <a:pt x="36" y="67"/>
                  </a:cubicBezTo>
                  <a:cubicBezTo>
                    <a:pt x="36" y="36"/>
                    <a:pt x="36" y="36"/>
                    <a:pt x="36" y="36"/>
                  </a:cubicBezTo>
                  <a:cubicBezTo>
                    <a:pt x="10" y="36"/>
                    <a:pt x="10" y="36"/>
                    <a:pt x="10" y="36"/>
                  </a:cubicBezTo>
                  <a:cubicBezTo>
                    <a:pt x="10" y="67"/>
                    <a:pt x="10" y="67"/>
                    <a:pt x="10" y="67"/>
                  </a:cubicBezTo>
                  <a:cubicBezTo>
                    <a:pt x="0" y="67"/>
                    <a:pt x="0" y="67"/>
                    <a:pt x="0" y="67"/>
                  </a:cubicBezTo>
                  <a:lnTo>
                    <a:pt x="0" y="1"/>
                  </a:lnTo>
                  <a:close/>
                  <a:moveTo>
                    <a:pt x="57" y="1"/>
                  </a:moveTo>
                  <a:cubicBezTo>
                    <a:pt x="67" y="1"/>
                    <a:pt x="67" y="1"/>
                    <a:pt x="67" y="1"/>
                  </a:cubicBezTo>
                  <a:cubicBezTo>
                    <a:pt x="67" y="10"/>
                    <a:pt x="67" y="10"/>
                    <a:pt x="67" y="10"/>
                  </a:cubicBezTo>
                  <a:cubicBezTo>
                    <a:pt x="57" y="10"/>
                    <a:pt x="57" y="10"/>
                    <a:pt x="57" y="10"/>
                  </a:cubicBezTo>
                  <a:lnTo>
                    <a:pt x="57" y="1"/>
                  </a:lnTo>
                  <a:close/>
                  <a:moveTo>
                    <a:pt x="58" y="21"/>
                  </a:moveTo>
                  <a:cubicBezTo>
                    <a:pt x="67" y="21"/>
                    <a:pt x="67" y="21"/>
                    <a:pt x="67" y="21"/>
                  </a:cubicBezTo>
                  <a:cubicBezTo>
                    <a:pt x="67" y="67"/>
                    <a:pt x="67" y="67"/>
                    <a:pt x="67" y="67"/>
                  </a:cubicBezTo>
                  <a:cubicBezTo>
                    <a:pt x="58" y="67"/>
                    <a:pt x="58" y="67"/>
                    <a:pt x="58" y="67"/>
                  </a:cubicBezTo>
                  <a:lnTo>
                    <a:pt x="58" y="21"/>
                  </a:lnTo>
                  <a:close/>
                  <a:moveTo>
                    <a:pt x="113" y="69"/>
                  </a:moveTo>
                  <a:cubicBezTo>
                    <a:pt x="113" y="82"/>
                    <a:pt x="106" y="87"/>
                    <a:pt x="92" y="87"/>
                  </a:cubicBezTo>
                  <a:cubicBezTo>
                    <a:pt x="85" y="87"/>
                    <a:pt x="80" y="86"/>
                    <a:pt x="78" y="86"/>
                  </a:cubicBezTo>
                  <a:cubicBezTo>
                    <a:pt x="78" y="77"/>
                    <a:pt x="78" y="77"/>
                    <a:pt x="78" y="77"/>
                  </a:cubicBezTo>
                  <a:cubicBezTo>
                    <a:pt x="81" y="78"/>
                    <a:pt x="85" y="81"/>
                    <a:pt x="91" y="81"/>
                  </a:cubicBezTo>
                  <a:cubicBezTo>
                    <a:pt x="104" y="81"/>
                    <a:pt x="104" y="71"/>
                    <a:pt x="104" y="66"/>
                  </a:cubicBezTo>
                  <a:cubicBezTo>
                    <a:pt x="104" y="59"/>
                    <a:pt x="104" y="59"/>
                    <a:pt x="104" y="59"/>
                  </a:cubicBezTo>
                  <a:cubicBezTo>
                    <a:pt x="104" y="59"/>
                    <a:pt x="104" y="59"/>
                    <a:pt x="104" y="59"/>
                  </a:cubicBezTo>
                  <a:cubicBezTo>
                    <a:pt x="103" y="62"/>
                    <a:pt x="99" y="67"/>
                    <a:pt x="92" y="67"/>
                  </a:cubicBezTo>
                  <a:cubicBezTo>
                    <a:pt x="80" y="67"/>
                    <a:pt x="76" y="56"/>
                    <a:pt x="76" y="44"/>
                  </a:cubicBezTo>
                  <a:cubicBezTo>
                    <a:pt x="76" y="31"/>
                    <a:pt x="81" y="20"/>
                    <a:pt x="92" y="20"/>
                  </a:cubicBezTo>
                  <a:cubicBezTo>
                    <a:pt x="99" y="20"/>
                    <a:pt x="103" y="25"/>
                    <a:pt x="104" y="27"/>
                  </a:cubicBezTo>
                  <a:cubicBezTo>
                    <a:pt x="104" y="27"/>
                    <a:pt x="104" y="27"/>
                    <a:pt x="104" y="27"/>
                  </a:cubicBezTo>
                  <a:cubicBezTo>
                    <a:pt x="104" y="21"/>
                    <a:pt x="104" y="21"/>
                    <a:pt x="104" y="21"/>
                  </a:cubicBezTo>
                  <a:cubicBezTo>
                    <a:pt x="113" y="21"/>
                    <a:pt x="113" y="21"/>
                    <a:pt x="113" y="21"/>
                  </a:cubicBezTo>
                  <a:lnTo>
                    <a:pt x="113" y="69"/>
                  </a:lnTo>
                  <a:close/>
                  <a:moveTo>
                    <a:pt x="94" y="60"/>
                  </a:moveTo>
                  <a:cubicBezTo>
                    <a:pt x="102" y="60"/>
                    <a:pt x="104" y="50"/>
                    <a:pt x="104" y="43"/>
                  </a:cubicBezTo>
                  <a:cubicBezTo>
                    <a:pt x="104" y="36"/>
                    <a:pt x="102" y="27"/>
                    <a:pt x="94" y="27"/>
                  </a:cubicBezTo>
                  <a:cubicBezTo>
                    <a:pt x="87" y="27"/>
                    <a:pt x="85" y="37"/>
                    <a:pt x="85" y="44"/>
                  </a:cubicBezTo>
                  <a:cubicBezTo>
                    <a:pt x="85" y="50"/>
                    <a:pt x="87" y="60"/>
                    <a:pt x="94" y="60"/>
                  </a:cubicBezTo>
                  <a:close/>
                  <a:moveTo>
                    <a:pt x="124" y="1"/>
                  </a:moveTo>
                  <a:cubicBezTo>
                    <a:pt x="133" y="1"/>
                    <a:pt x="133" y="1"/>
                    <a:pt x="133" y="1"/>
                  </a:cubicBezTo>
                  <a:cubicBezTo>
                    <a:pt x="133" y="31"/>
                    <a:pt x="133" y="31"/>
                    <a:pt x="133" y="31"/>
                  </a:cubicBezTo>
                  <a:cubicBezTo>
                    <a:pt x="133" y="31"/>
                    <a:pt x="133" y="31"/>
                    <a:pt x="133" y="31"/>
                  </a:cubicBezTo>
                  <a:cubicBezTo>
                    <a:pt x="135" y="27"/>
                    <a:pt x="138" y="20"/>
                    <a:pt x="148" y="20"/>
                  </a:cubicBezTo>
                  <a:cubicBezTo>
                    <a:pt x="158" y="20"/>
                    <a:pt x="160" y="29"/>
                    <a:pt x="160" y="35"/>
                  </a:cubicBezTo>
                  <a:cubicBezTo>
                    <a:pt x="160" y="67"/>
                    <a:pt x="160" y="67"/>
                    <a:pt x="160" y="67"/>
                  </a:cubicBezTo>
                  <a:cubicBezTo>
                    <a:pt x="151" y="67"/>
                    <a:pt x="151" y="67"/>
                    <a:pt x="151" y="67"/>
                  </a:cubicBezTo>
                  <a:cubicBezTo>
                    <a:pt x="151" y="42"/>
                    <a:pt x="151" y="42"/>
                    <a:pt x="151" y="42"/>
                  </a:cubicBezTo>
                  <a:cubicBezTo>
                    <a:pt x="151" y="33"/>
                    <a:pt x="151" y="29"/>
                    <a:pt x="145" y="29"/>
                  </a:cubicBezTo>
                  <a:cubicBezTo>
                    <a:pt x="138" y="29"/>
                    <a:pt x="133" y="38"/>
                    <a:pt x="133" y="47"/>
                  </a:cubicBezTo>
                  <a:cubicBezTo>
                    <a:pt x="133" y="67"/>
                    <a:pt x="133" y="67"/>
                    <a:pt x="133" y="67"/>
                  </a:cubicBezTo>
                  <a:cubicBezTo>
                    <a:pt x="124" y="67"/>
                    <a:pt x="124" y="67"/>
                    <a:pt x="124" y="67"/>
                  </a:cubicBezTo>
                  <a:lnTo>
                    <a:pt x="124" y="1"/>
                  </a:lnTo>
                  <a:close/>
                  <a:moveTo>
                    <a:pt x="198" y="21"/>
                  </a:moveTo>
                  <a:cubicBezTo>
                    <a:pt x="206" y="21"/>
                    <a:pt x="206" y="21"/>
                    <a:pt x="206" y="21"/>
                  </a:cubicBezTo>
                  <a:cubicBezTo>
                    <a:pt x="206" y="28"/>
                    <a:pt x="206" y="28"/>
                    <a:pt x="206" y="28"/>
                  </a:cubicBezTo>
                  <a:cubicBezTo>
                    <a:pt x="207" y="28"/>
                    <a:pt x="207" y="28"/>
                    <a:pt x="207" y="28"/>
                  </a:cubicBezTo>
                  <a:cubicBezTo>
                    <a:pt x="208" y="25"/>
                    <a:pt x="212" y="20"/>
                    <a:pt x="219" y="20"/>
                  </a:cubicBezTo>
                  <a:cubicBezTo>
                    <a:pt x="230" y="20"/>
                    <a:pt x="235" y="30"/>
                    <a:pt x="235" y="43"/>
                  </a:cubicBezTo>
                  <a:cubicBezTo>
                    <a:pt x="235" y="58"/>
                    <a:pt x="229" y="68"/>
                    <a:pt x="219" y="68"/>
                  </a:cubicBezTo>
                  <a:cubicBezTo>
                    <a:pt x="211" y="68"/>
                    <a:pt x="208" y="63"/>
                    <a:pt x="207" y="61"/>
                  </a:cubicBezTo>
                  <a:cubicBezTo>
                    <a:pt x="206" y="61"/>
                    <a:pt x="206" y="61"/>
                    <a:pt x="206" y="61"/>
                  </a:cubicBezTo>
                  <a:cubicBezTo>
                    <a:pt x="206" y="87"/>
                    <a:pt x="206" y="87"/>
                    <a:pt x="206" y="87"/>
                  </a:cubicBezTo>
                  <a:cubicBezTo>
                    <a:pt x="198" y="87"/>
                    <a:pt x="198" y="87"/>
                    <a:pt x="198" y="87"/>
                  </a:cubicBezTo>
                  <a:lnTo>
                    <a:pt x="198" y="21"/>
                  </a:lnTo>
                  <a:close/>
                  <a:moveTo>
                    <a:pt x="216" y="61"/>
                  </a:moveTo>
                  <a:cubicBezTo>
                    <a:pt x="223" y="61"/>
                    <a:pt x="225" y="54"/>
                    <a:pt x="225" y="44"/>
                  </a:cubicBezTo>
                  <a:cubicBezTo>
                    <a:pt x="225" y="37"/>
                    <a:pt x="224" y="27"/>
                    <a:pt x="216" y="27"/>
                  </a:cubicBezTo>
                  <a:cubicBezTo>
                    <a:pt x="209" y="27"/>
                    <a:pt x="206" y="36"/>
                    <a:pt x="206" y="44"/>
                  </a:cubicBezTo>
                  <a:cubicBezTo>
                    <a:pt x="206" y="52"/>
                    <a:pt x="209" y="61"/>
                    <a:pt x="216" y="61"/>
                  </a:cubicBezTo>
                  <a:close/>
                  <a:moveTo>
                    <a:pt x="275" y="66"/>
                  </a:moveTo>
                  <a:cubicBezTo>
                    <a:pt x="271" y="67"/>
                    <a:pt x="269" y="68"/>
                    <a:pt x="264" y="68"/>
                  </a:cubicBezTo>
                  <a:cubicBezTo>
                    <a:pt x="250" y="68"/>
                    <a:pt x="241" y="60"/>
                    <a:pt x="241" y="42"/>
                  </a:cubicBezTo>
                  <a:cubicBezTo>
                    <a:pt x="241" y="22"/>
                    <a:pt x="254" y="20"/>
                    <a:pt x="260" y="20"/>
                  </a:cubicBezTo>
                  <a:cubicBezTo>
                    <a:pt x="271" y="20"/>
                    <a:pt x="276" y="28"/>
                    <a:pt x="276" y="38"/>
                  </a:cubicBezTo>
                  <a:cubicBezTo>
                    <a:pt x="276" y="41"/>
                    <a:pt x="276" y="41"/>
                    <a:pt x="276" y="41"/>
                  </a:cubicBezTo>
                  <a:cubicBezTo>
                    <a:pt x="250" y="41"/>
                    <a:pt x="250" y="41"/>
                    <a:pt x="250" y="41"/>
                  </a:cubicBezTo>
                  <a:cubicBezTo>
                    <a:pt x="250" y="49"/>
                    <a:pt x="254" y="61"/>
                    <a:pt x="266" y="61"/>
                  </a:cubicBezTo>
                  <a:cubicBezTo>
                    <a:pt x="270" y="61"/>
                    <a:pt x="273" y="60"/>
                    <a:pt x="275" y="60"/>
                  </a:cubicBezTo>
                  <a:lnTo>
                    <a:pt x="275" y="66"/>
                  </a:lnTo>
                  <a:close/>
                  <a:moveTo>
                    <a:pt x="268" y="35"/>
                  </a:moveTo>
                  <a:cubicBezTo>
                    <a:pt x="268" y="32"/>
                    <a:pt x="266" y="27"/>
                    <a:pt x="259" y="27"/>
                  </a:cubicBezTo>
                  <a:cubicBezTo>
                    <a:pt x="252" y="27"/>
                    <a:pt x="250" y="33"/>
                    <a:pt x="250" y="35"/>
                  </a:cubicBezTo>
                  <a:lnTo>
                    <a:pt x="268" y="35"/>
                  </a:lnTo>
                  <a:close/>
                  <a:moveTo>
                    <a:pt x="284" y="21"/>
                  </a:moveTo>
                  <a:cubicBezTo>
                    <a:pt x="293" y="21"/>
                    <a:pt x="293" y="21"/>
                    <a:pt x="293" y="21"/>
                  </a:cubicBezTo>
                  <a:cubicBezTo>
                    <a:pt x="293" y="30"/>
                    <a:pt x="293" y="30"/>
                    <a:pt x="293" y="30"/>
                  </a:cubicBezTo>
                  <a:cubicBezTo>
                    <a:pt x="293" y="30"/>
                    <a:pt x="293" y="30"/>
                    <a:pt x="293" y="30"/>
                  </a:cubicBezTo>
                  <a:cubicBezTo>
                    <a:pt x="295" y="27"/>
                    <a:pt x="298" y="20"/>
                    <a:pt x="307" y="20"/>
                  </a:cubicBezTo>
                  <a:cubicBezTo>
                    <a:pt x="307" y="29"/>
                    <a:pt x="307" y="29"/>
                    <a:pt x="307" y="29"/>
                  </a:cubicBezTo>
                  <a:cubicBezTo>
                    <a:pt x="300" y="29"/>
                    <a:pt x="293" y="33"/>
                    <a:pt x="293" y="47"/>
                  </a:cubicBezTo>
                  <a:cubicBezTo>
                    <a:pt x="293" y="67"/>
                    <a:pt x="293" y="67"/>
                    <a:pt x="293" y="67"/>
                  </a:cubicBezTo>
                  <a:cubicBezTo>
                    <a:pt x="284" y="67"/>
                    <a:pt x="284" y="67"/>
                    <a:pt x="284" y="67"/>
                  </a:cubicBezTo>
                  <a:lnTo>
                    <a:pt x="284" y="21"/>
                  </a:lnTo>
                  <a:close/>
                  <a:moveTo>
                    <a:pt x="321" y="28"/>
                  </a:moveTo>
                  <a:cubicBezTo>
                    <a:pt x="313" y="28"/>
                    <a:pt x="313" y="28"/>
                    <a:pt x="313" y="28"/>
                  </a:cubicBezTo>
                  <a:cubicBezTo>
                    <a:pt x="313" y="21"/>
                    <a:pt x="313" y="21"/>
                    <a:pt x="313" y="21"/>
                  </a:cubicBezTo>
                  <a:cubicBezTo>
                    <a:pt x="321" y="21"/>
                    <a:pt x="321" y="21"/>
                    <a:pt x="321" y="21"/>
                  </a:cubicBezTo>
                  <a:cubicBezTo>
                    <a:pt x="321" y="16"/>
                    <a:pt x="321" y="16"/>
                    <a:pt x="321" y="16"/>
                  </a:cubicBezTo>
                  <a:cubicBezTo>
                    <a:pt x="321" y="5"/>
                    <a:pt x="327" y="0"/>
                    <a:pt x="339" y="0"/>
                  </a:cubicBezTo>
                  <a:cubicBezTo>
                    <a:pt x="342" y="0"/>
                    <a:pt x="345" y="0"/>
                    <a:pt x="348" y="0"/>
                  </a:cubicBezTo>
                  <a:cubicBezTo>
                    <a:pt x="348" y="8"/>
                    <a:pt x="348" y="8"/>
                    <a:pt x="348" y="8"/>
                  </a:cubicBezTo>
                  <a:cubicBezTo>
                    <a:pt x="345" y="7"/>
                    <a:pt x="343" y="6"/>
                    <a:pt x="339" y="6"/>
                  </a:cubicBezTo>
                  <a:cubicBezTo>
                    <a:pt x="332" y="6"/>
                    <a:pt x="330" y="12"/>
                    <a:pt x="330" y="16"/>
                  </a:cubicBezTo>
                  <a:cubicBezTo>
                    <a:pt x="330" y="21"/>
                    <a:pt x="330" y="21"/>
                    <a:pt x="330" y="21"/>
                  </a:cubicBezTo>
                  <a:cubicBezTo>
                    <a:pt x="343" y="21"/>
                    <a:pt x="343" y="21"/>
                    <a:pt x="343" y="21"/>
                  </a:cubicBezTo>
                  <a:cubicBezTo>
                    <a:pt x="343" y="28"/>
                    <a:pt x="343" y="28"/>
                    <a:pt x="343" y="28"/>
                  </a:cubicBezTo>
                  <a:cubicBezTo>
                    <a:pt x="330" y="28"/>
                    <a:pt x="330" y="28"/>
                    <a:pt x="330" y="28"/>
                  </a:cubicBezTo>
                  <a:cubicBezTo>
                    <a:pt x="330" y="67"/>
                    <a:pt x="330" y="67"/>
                    <a:pt x="330" y="67"/>
                  </a:cubicBezTo>
                  <a:cubicBezTo>
                    <a:pt x="321" y="67"/>
                    <a:pt x="321" y="67"/>
                    <a:pt x="321" y="67"/>
                  </a:cubicBezTo>
                  <a:lnTo>
                    <a:pt x="321" y="28"/>
                  </a:lnTo>
                  <a:close/>
                  <a:moveTo>
                    <a:pt x="347" y="44"/>
                  </a:moveTo>
                  <a:cubicBezTo>
                    <a:pt x="347" y="29"/>
                    <a:pt x="353" y="20"/>
                    <a:pt x="367" y="20"/>
                  </a:cubicBezTo>
                  <a:cubicBezTo>
                    <a:pt x="381" y="20"/>
                    <a:pt x="387" y="29"/>
                    <a:pt x="387" y="44"/>
                  </a:cubicBezTo>
                  <a:cubicBezTo>
                    <a:pt x="387" y="58"/>
                    <a:pt x="381" y="68"/>
                    <a:pt x="367" y="68"/>
                  </a:cubicBezTo>
                  <a:cubicBezTo>
                    <a:pt x="353" y="68"/>
                    <a:pt x="347" y="58"/>
                    <a:pt x="347" y="44"/>
                  </a:cubicBezTo>
                  <a:close/>
                  <a:moveTo>
                    <a:pt x="367" y="61"/>
                  </a:moveTo>
                  <a:cubicBezTo>
                    <a:pt x="376" y="61"/>
                    <a:pt x="378" y="51"/>
                    <a:pt x="378" y="44"/>
                  </a:cubicBezTo>
                  <a:cubicBezTo>
                    <a:pt x="378" y="37"/>
                    <a:pt x="376" y="27"/>
                    <a:pt x="367" y="27"/>
                  </a:cubicBezTo>
                  <a:cubicBezTo>
                    <a:pt x="358" y="27"/>
                    <a:pt x="356" y="37"/>
                    <a:pt x="356" y="44"/>
                  </a:cubicBezTo>
                  <a:cubicBezTo>
                    <a:pt x="356" y="51"/>
                    <a:pt x="358" y="61"/>
                    <a:pt x="367" y="61"/>
                  </a:cubicBezTo>
                  <a:close/>
                  <a:moveTo>
                    <a:pt x="396" y="21"/>
                  </a:moveTo>
                  <a:cubicBezTo>
                    <a:pt x="405" y="21"/>
                    <a:pt x="405" y="21"/>
                    <a:pt x="405" y="21"/>
                  </a:cubicBezTo>
                  <a:cubicBezTo>
                    <a:pt x="405" y="30"/>
                    <a:pt x="405" y="30"/>
                    <a:pt x="405" y="30"/>
                  </a:cubicBezTo>
                  <a:cubicBezTo>
                    <a:pt x="405" y="30"/>
                    <a:pt x="405" y="30"/>
                    <a:pt x="405" y="30"/>
                  </a:cubicBezTo>
                  <a:cubicBezTo>
                    <a:pt x="406" y="27"/>
                    <a:pt x="410" y="20"/>
                    <a:pt x="419" y="20"/>
                  </a:cubicBezTo>
                  <a:cubicBezTo>
                    <a:pt x="419" y="29"/>
                    <a:pt x="419" y="29"/>
                    <a:pt x="419" y="29"/>
                  </a:cubicBezTo>
                  <a:cubicBezTo>
                    <a:pt x="411" y="29"/>
                    <a:pt x="405" y="33"/>
                    <a:pt x="405" y="47"/>
                  </a:cubicBezTo>
                  <a:cubicBezTo>
                    <a:pt x="405" y="67"/>
                    <a:pt x="405" y="67"/>
                    <a:pt x="405" y="67"/>
                  </a:cubicBezTo>
                  <a:cubicBezTo>
                    <a:pt x="396" y="67"/>
                    <a:pt x="396" y="67"/>
                    <a:pt x="396" y="67"/>
                  </a:cubicBezTo>
                  <a:lnTo>
                    <a:pt x="396" y="21"/>
                  </a:lnTo>
                  <a:close/>
                  <a:moveTo>
                    <a:pt x="426" y="21"/>
                  </a:moveTo>
                  <a:cubicBezTo>
                    <a:pt x="435" y="21"/>
                    <a:pt x="435" y="21"/>
                    <a:pt x="435" y="21"/>
                  </a:cubicBezTo>
                  <a:cubicBezTo>
                    <a:pt x="435" y="30"/>
                    <a:pt x="435" y="30"/>
                    <a:pt x="435" y="30"/>
                  </a:cubicBezTo>
                  <a:cubicBezTo>
                    <a:pt x="435" y="30"/>
                    <a:pt x="435" y="30"/>
                    <a:pt x="435" y="30"/>
                  </a:cubicBezTo>
                  <a:cubicBezTo>
                    <a:pt x="436" y="27"/>
                    <a:pt x="439" y="20"/>
                    <a:pt x="448" y="20"/>
                  </a:cubicBezTo>
                  <a:cubicBezTo>
                    <a:pt x="456" y="20"/>
                    <a:pt x="458" y="26"/>
                    <a:pt x="459" y="30"/>
                  </a:cubicBezTo>
                  <a:cubicBezTo>
                    <a:pt x="459" y="30"/>
                    <a:pt x="459" y="30"/>
                    <a:pt x="459" y="30"/>
                  </a:cubicBezTo>
                  <a:cubicBezTo>
                    <a:pt x="461" y="26"/>
                    <a:pt x="465" y="20"/>
                    <a:pt x="472" y="20"/>
                  </a:cubicBezTo>
                  <a:cubicBezTo>
                    <a:pt x="483" y="20"/>
                    <a:pt x="485" y="29"/>
                    <a:pt x="485" y="35"/>
                  </a:cubicBezTo>
                  <a:cubicBezTo>
                    <a:pt x="485" y="67"/>
                    <a:pt x="485" y="67"/>
                    <a:pt x="485" y="67"/>
                  </a:cubicBezTo>
                  <a:cubicBezTo>
                    <a:pt x="476" y="67"/>
                    <a:pt x="476" y="67"/>
                    <a:pt x="476" y="67"/>
                  </a:cubicBezTo>
                  <a:cubicBezTo>
                    <a:pt x="476" y="42"/>
                    <a:pt x="476" y="42"/>
                    <a:pt x="476" y="42"/>
                  </a:cubicBezTo>
                  <a:cubicBezTo>
                    <a:pt x="476" y="33"/>
                    <a:pt x="476" y="29"/>
                    <a:pt x="470" y="29"/>
                  </a:cubicBezTo>
                  <a:cubicBezTo>
                    <a:pt x="464" y="29"/>
                    <a:pt x="460" y="37"/>
                    <a:pt x="460" y="45"/>
                  </a:cubicBezTo>
                  <a:cubicBezTo>
                    <a:pt x="460" y="67"/>
                    <a:pt x="460" y="67"/>
                    <a:pt x="460" y="67"/>
                  </a:cubicBezTo>
                  <a:cubicBezTo>
                    <a:pt x="451" y="67"/>
                    <a:pt x="451" y="67"/>
                    <a:pt x="451" y="67"/>
                  </a:cubicBezTo>
                  <a:cubicBezTo>
                    <a:pt x="451" y="42"/>
                    <a:pt x="451" y="42"/>
                    <a:pt x="451" y="42"/>
                  </a:cubicBezTo>
                  <a:cubicBezTo>
                    <a:pt x="451" y="33"/>
                    <a:pt x="451" y="29"/>
                    <a:pt x="445" y="29"/>
                  </a:cubicBezTo>
                  <a:cubicBezTo>
                    <a:pt x="439" y="29"/>
                    <a:pt x="435" y="38"/>
                    <a:pt x="435" y="47"/>
                  </a:cubicBezTo>
                  <a:cubicBezTo>
                    <a:pt x="435" y="67"/>
                    <a:pt x="435" y="67"/>
                    <a:pt x="435" y="67"/>
                  </a:cubicBezTo>
                  <a:cubicBezTo>
                    <a:pt x="426" y="67"/>
                    <a:pt x="426" y="67"/>
                    <a:pt x="426" y="67"/>
                  </a:cubicBezTo>
                  <a:lnTo>
                    <a:pt x="426" y="21"/>
                  </a:lnTo>
                  <a:close/>
                  <a:moveTo>
                    <a:pt x="518" y="61"/>
                  </a:moveTo>
                  <a:cubicBezTo>
                    <a:pt x="518" y="61"/>
                    <a:pt x="518" y="61"/>
                    <a:pt x="518" y="61"/>
                  </a:cubicBezTo>
                  <a:cubicBezTo>
                    <a:pt x="517" y="64"/>
                    <a:pt x="513" y="68"/>
                    <a:pt x="506" y="68"/>
                  </a:cubicBezTo>
                  <a:cubicBezTo>
                    <a:pt x="498" y="68"/>
                    <a:pt x="493" y="63"/>
                    <a:pt x="493" y="56"/>
                  </a:cubicBezTo>
                  <a:cubicBezTo>
                    <a:pt x="493" y="43"/>
                    <a:pt x="507" y="41"/>
                    <a:pt x="518" y="41"/>
                  </a:cubicBezTo>
                  <a:cubicBezTo>
                    <a:pt x="518" y="33"/>
                    <a:pt x="518" y="33"/>
                    <a:pt x="518" y="33"/>
                  </a:cubicBezTo>
                  <a:cubicBezTo>
                    <a:pt x="518" y="28"/>
                    <a:pt x="515" y="27"/>
                    <a:pt x="511" y="27"/>
                  </a:cubicBezTo>
                  <a:cubicBezTo>
                    <a:pt x="506" y="27"/>
                    <a:pt x="504" y="30"/>
                    <a:pt x="504" y="34"/>
                  </a:cubicBezTo>
                  <a:cubicBezTo>
                    <a:pt x="495" y="34"/>
                    <a:pt x="495" y="34"/>
                    <a:pt x="495" y="34"/>
                  </a:cubicBezTo>
                  <a:cubicBezTo>
                    <a:pt x="495" y="26"/>
                    <a:pt x="499" y="20"/>
                    <a:pt x="512" y="20"/>
                  </a:cubicBezTo>
                  <a:cubicBezTo>
                    <a:pt x="527" y="20"/>
                    <a:pt x="527" y="31"/>
                    <a:pt x="527" y="35"/>
                  </a:cubicBezTo>
                  <a:cubicBezTo>
                    <a:pt x="527" y="67"/>
                    <a:pt x="527" y="67"/>
                    <a:pt x="527" y="67"/>
                  </a:cubicBezTo>
                  <a:cubicBezTo>
                    <a:pt x="518" y="67"/>
                    <a:pt x="518" y="67"/>
                    <a:pt x="518" y="67"/>
                  </a:cubicBezTo>
                  <a:lnTo>
                    <a:pt x="518" y="61"/>
                  </a:lnTo>
                  <a:close/>
                  <a:moveTo>
                    <a:pt x="517" y="46"/>
                  </a:moveTo>
                  <a:cubicBezTo>
                    <a:pt x="510" y="46"/>
                    <a:pt x="503" y="49"/>
                    <a:pt x="503" y="55"/>
                  </a:cubicBezTo>
                  <a:cubicBezTo>
                    <a:pt x="503" y="59"/>
                    <a:pt x="505" y="61"/>
                    <a:pt x="508" y="61"/>
                  </a:cubicBezTo>
                  <a:cubicBezTo>
                    <a:pt x="514" y="61"/>
                    <a:pt x="518" y="54"/>
                    <a:pt x="518" y="49"/>
                  </a:cubicBezTo>
                  <a:cubicBezTo>
                    <a:pt x="518" y="46"/>
                    <a:pt x="518" y="46"/>
                    <a:pt x="518" y="46"/>
                  </a:cubicBezTo>
                  <a:lnTo>
                    <a:pt x="517" y="46"/>
                  </a:lnTo>
                  <a:close/>
                  <a:moveTo>
                    <a:pt x="538" y="21"/>
                  </a:moveTo>
                  <a:cubicBezTo>
                    <a:pt x="547" y="21"/>
                    <a:pt x="547" y="21"/>
                    <a:pt x="547" y="21"/>
                  </a:cubicBezTo>
                  <a:cubicBezTo>
                    <a:pt x="547" y="31"/>
                    <a:pt x="547" y="31"/>
                    <a:pt x="547" y="31"/>
                  </a:cubicBezTo>
                  <a:cubicBezTo>
                    <a:pt x="547" y="31"/>
                    <a:pt x="547" y="31"/>
                    <a:pt x="547" y="31"/>
                  </a:cubicBezTo>
                  <a:cubicBezTo>
                    <a:pt x="549" y="27"/>
                    <a:pt x="552" y="20"/>
                    <a:pt x="562" y="20"/>
                  </a:cubicBezTo>
                  <a:cubicBezTo>
                    <a:pt x="572" y="20"/>
                    <a:pt x="574" y="29"/>
                    <a:pt x="574" y="35"/>
                  </a:cubicBezTo>
                  <a:cubicBezTo>
                    <a:pt x="574" y="67"/>
                    <a:pt x="574" y="67"/>
                    <a:pt x="574" y="67"/>
                  </a:cubicBezTo>
                  <a:cubicBezTo>
                    <a:pt x="565" y="67"/>
                    <a:pt x="565" y="67"/>
                    <a:pt x="565" y="67"/>
                  </a:cubicBezTo>
                  <a:cubicBezTo>
                    <a:pt x="565" y="42"/>
                    <a:pt x="565" y="42"/>
                    <a:pt x="565" y="42"/>
                  </a:cubicBezTo>
                  <a:cubicBezTo>
                    <a:pt x="565" y="33"/>
                    <a:pt x="565" y="29"/>
                    <a:pt x="559" y="29"/>
                  </a:cubicBezTo>
                  <a:cubicBezTo>
                    <a:pt x="552" y="29"/>
                    <a:pt x="547" y="38"/>
                    <a:pt x="547" y="47"/>
                  </a:cubicBezTo>
                  <a:cubicBezTo>
                    <a:pt x="547" y="67"/>
                    <a:pt x="547" y="67"/>
                    <a:pt x="547" y="67"/>
                  </a:cubicBezTo>
                  <a:cubicBezTo>
                    <a:pt x="538" y="67"/>
                    <a:pt x="538" y="67"/>
                    <a:pt x="538" y="67"/>
                  </a:cubicBezTo>
                  <a:lnTo>
                    <a:pt x="538" y="21"/>
                  </a:lnTo>
                  <a:close/>
                  <a:moveTo>
                    <a:pt x="618" y="66"/>
                  </a:moveTo>
                  <a:cubicBezTo>
                    <a:pt x="614" y="67"/>
                    <a:pt x="610" y="68"/>
                    <a:pt x="605" y="68"/>
                  </a:cubicBezTo>
                  <a:cubicBezTo>
                    <a:pt x="588" y="68"/>
                    <a:pt x="583" y="54"/>
                    <a:pt x="583" y="42"/>
                  </a:cubicBezTo>
                  <a:cubicBezTo>
                    <a:pt x="583" y="30"/>
                    <a:pt x="589" y="20"/>
                    <a:pt x="602" y="20"/>
                  </a:cubicBezTo>
                  <a:cubicBezTo>
                    <a:pt x="615" y="20"/>
                    <a:pt x="619" y="29"/>
                    <a:pt x="619" y="36"/>
                  </a:cubicBezTo>
                  <a:cubicBezTo>
                    <a:pt x="609" y="36"/>
                    <a:pt x="609" y="36"/>
                    <a:pt x="609" y="36"/>
                  </a:cubicBezTo>
                  <a:cubicBezTo>
                    <a:pt x="609" y="33"/>
                    <a:pt x="608" y="27"/>
                    <a:pt x="602" y="27"/>
                  </a:cubicBezTo>
                  <a:cubicBezTo>
                    <a:pt x="596" y="27"/>
                    <a:pt x="592" y="32"/>
                    <a:pt x="592" y="41"/>
                  </a:cubicBezTo>
                  <a:cubicBezTo>
                    <a:pt x="592" y="50"/>
                    <a:pt x="596" y="61"/>
                    <a:pt x="610" y="61"/>
                  </a:cubicBezTo>
                  <a:cubicBezTo>
                    <a:pt x="613" y="61"/>
                    <a:pt x="615" y="61"/>
                    <a:pt x="618" y="60"/>
                  </a:cubicBezTo>
                  <a:lnTo>
                    <a:pt x="618" y="66"/>
                  </a:lnTo>
                  <a:close/>
                  <a:moveTo>
                    <a:pt x="659" y="66"/>
                  </a:moveTo>
                  <a:cubicBezTo>
                    <a:pt x="655" y="67"/>
                    <a:pt x="652" y="68"/>
                    <a:pt x="647" y="68"/>
                  </a:cubicBezTo>
                  <a:cubicBezTo>
                    <a:pt x="634" y="68"/>
                    <a:pt x="625" y="60"/>
                    <a:pt x="625" y="42"/>
                  </a:cubicBezTo>
                  <a:cubicBezTo>
                    <a:pt x="625" y="22"/>
                    <a:pt x="638" y="20"/>
                    <a:pt x="643" y="20"/>
                  </a:cubicBezTo>
                  <a:cubicBezTo>
                    <a:pt x="654" y="20"/>
                    <a:pt x="660" y="28"/>
                    <a:pt x="660" y="38"/>
                  </a:cubicBezTo>
                  <a:cubicBezTo>
                    <a:pt x="660" y="41"/>
                    <a:pt x="660" y="41"/>
                    <a:pt x="660" y="41"/>
                  </a:cubicBezTo>
                  <a:cubicBezTo>
                    <a:pt x="633" y="41"/>
                    <a:pt x="633" y="41"/>
                    <a:pt x="633" y="41"/>
                  </a:cubicBezTo>
                  <a:cubicBezTo>
                    <a:pt x="633" y="49"/>
                    <a:pt x="638" y="61"/>
                    <a:pt x="650" y="61"/>
                  </a:cubicBezTo>
                  <a:cubicBezTo>
                    <a:pt x="654" y="61"/>
                    <a:pt x="657" y="60"/>
                    <a:pt x="659" y="60"/>
                  </a:cubicBezTo>
                  <a:lnTo>
                    <a:pt x="659" y="66"/>
                  </a:lnTo>
                  <a:close/>
                  <a:moveTo>
                    <a:pt x="651" y="35"/>
                  </a:moveTo>
                  <a:cubicBezTo>
                    <a:pt x="651" y="32"/>
                    <a:pt x="650" y="27"/>
                    <a:pt x="643" y="27"/>
                  </a:cubicBezTo>
                  <a:cubicBezTo>
                    <a:pt x="636" y="27"/>
                    <a:pt x="634" y="33"/>
                    <a:pt x="634" y="35"/>
                  </a:cubicBezTo>
                  <a:lnTo>
                    <a:pt x="651" y="35"/>
                  </a:lnTo>
                  <a:close/>
                  <a:moveTo>
                    <a:pt x="669" y="54"/>
                  </a:moveTo>
                  <a:cubicBezTo>
                    <a:pt x="683" y="54"/>
                    <a:pt x="683" y="54"/>
                    <a:pt x="683" y="54"/>
                  </a:cubicBezTo>
                  <a:cubicBezTo>
                    <a:pt x="683" y="67"/>
                    <a:pt x="683" y="67"/>
                    <a:pt x="683" y="67"/>
                  </a:cubicBezTo>
                  <a:cubicBezTo>
                    <a:pt x="669" y="67"/>
                    <a:pt x="669" y="67"/>
                    <a:pt x="669" y="67"/>
                  </a:cubicBezTo>
                  <a:lnTo>
                    <a:pt x="669" y="54"/>
                  </a:lnTo>
                  <a:close/>
                  <a:moveTo>
                    <a:pt x="720" y="1"/>
                  </a:moveTo>
                  <a:cubicBezTo>
                    <a:pt x="737" y="1"/>
                    <a:pt x="737" y="1"/>
                    <a:pt x="737" y="1"/>
                  </a:cubicBezTo>
                  <a:cubicBezTo>
                    <a:pt x="757" y="1"/>
                    <a:pt x="765" y="12"/>
                    <a:pt x="765" y="33"/>
                  </a:cubicBezTo>
                  <a:cubicBezTo>
                    <a:pt x="765" y="61"/>
                    <a:pt x="752" y="67"/>
                    <a:pt x="737" y="67"/>
                  </a:cubicBezTo>
                  <a:cubicBezTo>
                    <a:pt x="720" y="67"/>
                    <a:pt x="720" y="67"/>
                    <a:pt x="720" y="67"/>
                  </a:cubicBezTo>
                  <a:lnTo>
                    <a:pt x="720" y="1"/>
                  </a:lnTo>
                  <a:close/>
                  <a:moveTo>
                    <a:pt x="730" y="59"/>
                  </a:moveTo>
                  <a:cubicBezTo>
                    <a:pt x="735" y="59"/>
                    <a:pt x="735" y="59"/>
                    <a:pt x="735" y="59"/>
                  </a:cubicBezTo>
                  <a:cubicBezTo>
                    <a:pt x="747" y="59"/>
                    <a:pt x="754" y="55"/>
                    <a:pt x="754" y="34"/>
                  </a:cubicBezTo>
                  <a:cubicBezTo>
                    <a:pt x="754" y="13"/>
                    <a:pt x="747" y="8"/>
                    <a:pt x="735" y="8"/>
                  </a:cubicBezTo>
                  <a:cubicBezTo>
                    <a:pt x="730" y="8"/>
                    <a:pt x="730" y="8"/>
                    <a:pt x="730" y="8"/>
                  </a:cubicBezTo>
                  <a:lnTo>
                    <a:pt x="730" y="59"/>
                  </a:lnTo>
                  <a:close/>
                  <a:moveTo>
                    <a:pt x="806" y="66"/>
                  </a:moveTo>
                  <a:cubicBezTo>
                    <a:pt x="802" y="67"/>
                    <a:pt x="800" y="68"/>
                    <a:pt x="795" y="68"/>
                  </a:cubicBezTo>
                  <a:cubicBezTo>
                    <a:pt x="781" y="68"/>
                    <a:pt x="772" y="60"/>
                    <a:pt x="772" y="42"/>
                  </a:cubicBezTo>
                  <a:cubicBezTo>
                    <a:pt x="772" y="22"/>
                    <a:pt x="785" y="20"/>
                    <a:pt x="791" y="20"/>
                  </a:cubicBezTo>
                  <a:cubicBezTo>
                    <a:pt x="802" y="20"/>
                    <a:pt x="807" y="28"/>
                    <a:pt x="807" y="38"/>
                  </a:cubicBezTo>
                  <a:cubicBezTo>
                    <a:pt x="807" y="41"/>
                    <a:pt x="807" y="41"/>
                    <a:pt x="807" y="41"/>
                  </a:cubicBezTo>
                  <a:cubicBezTo>
                    <a:pt x="781" y="41"/>
                    <a:pt x="781" y="41"/>
                    <a:pt x="781" y="41"/>
                  </a:cubicBezTo>
                  <a:cubicBezTo>
                    <a:pt x="781" y="49"/>
                    <a:pt x="785" y="61"/>
                    <a:pt x="797" y="61"/>
                  </a:cubicBezTo>
                  <a:cubicBezTo>
                    <a:pt x="801" y="61"/>
                    <a:pt x="804" y="60"/>
                    <a:pt x="806" y="60"/>
                  </a:cubicBezTo>
                  <a:lnTo>
                    <a:pt x="806" y="66"/>
                  </a:lnTo>
                  <a:close/>
                  <a:moveTo>
                    <a:pt x="799" y="35"/>
                  </a:moveTo>
                  <a:cubicBezTo>
                    <a:pt x="799" y="32"/>
                    <a:pt x="797" y="27"/>
                    <a:pt x="790" y="27"/>
                  </a:cubicBezTo>
                  <a:cubicBezTo>
                    <a:pt x="783" y="27"/>
                    <a:pt x="781" y="33"/>
                    <a:pt x="781" y="35"/>
                  </a:cubicBezTo>
                  <a:lnTo>
                    <a:pt x="799" y="35"/>
                  </a:lnTo>
                  <a:close/>
                  <a:moveTo>
                    <a:pt x="816" y="1"/>
                  </a:moveTo>
                  <a:cubicBezTo>
                    <a:pt x="825" y="1"/>
                    <a:pt x="825" y="1"/>
                    <a:pt x="825" y="1"/>
                  </a:cubicBezTo>
                  <a:cubicBezTo>
                    <a:pt x="825" y="67"/>
                    <a:pt x="825" y="67"/>
                    <a:pt x="825" y="67"/>
                  </a:cubicBezTo>
                  <a:cubicBezTo>
                    <a:pt x="816" y="67"/>
                    <a:pt x="816" y="67"/>
                    <a:pt x="816" y="67"/>
                  </a:cubicBezTo>
                  <a:lnTo>
                    <a:pt x="816" y="1"/>
                  </a:lnTo>
                  <a:close/>
                  <a:moveTo>
                    <a:pt x="836" y="1"/>
                  </a:moveTo>
                  <a:cubicBezTo>
                    <a:pt x="847" y="1"/>
                    <a:pt x="847" y="1"/>
                    <a:pt x="847" y="1"/>
                  </a:cubicBezTo>
                  <a:cubicBezTo>
                    <a:pt x="847" y="10"/>
                    <a:pt x="847" y="10"/>
                    <a:pt x="847" y="10"/>
                  </a:cubicBezTo>
                  <a:cubicBezTo>
                    <a:pt x="836" y="10"/>
                    <a:pt x="836" y="10"/>
                    <a:pt x="836" y="10"/>
                  </a:cubicBezTo>
                  <a:lnTo>
                    <a:pt x="836" y="1"/>
                  </a:lnTo>
                  <a:close/>
                  <a:moveTo>
                    <a:pt x="837" y="21"/>
                  </a:moveTo>
                  <a:cubicBezTo>
                    <a:pt x="846" y="21"/>
                    <a:pt x="846" y="21"/>
                    <a:pt x="846" y="21"/>
                  </a:cubicBezTo>
                  <a:cubicBezTo>
                    <a:pt x="846" y="67"/>
                    <a:pt x="846" y="67"/>
                    <a:pt x="846" y="67"/>
                  </a:cubicBezTo>
                  <a:cubicBezTo>
                    <a:pt x="837" y="67"/>
                    <a:pt x="837" y="67"/>
                    <a:pt x="837" y="67"/>
                  </a:cubicBezTo>
                  <a:lnTo>
                    <a:pt x="837" y="21"/>
                  </a:lnTo>
                  <a:close/>
                  <a:moveTo>
                    <a:pt x="852" y="21"/>
                  </a:moveTo>
                  <a:cubicBezTo>
                    <a:pt x="862" y="21"/>
                    <a:pt x="862" y="21"/>
                    <a:pt x="862" y="21"/>
                  </a:cubicBezTo>
                  <a:cubicBezTo>
                    <a:pt x="874" y="54"/>
                    <a:pt x="874" y="54"/>
                    <a:pt x="874" y="54"/>
                  </a:cubicBezTo>
                  <a:cubicBezTo>
                    <a:pt x="874" y="54"/>
                    <a:pt x="874" y="54"/>
                    <a:pt x="874" y="54"/>
                  </a:cubicBezTo>
                  <a:cubicBezTo>
                    <a:pt x="885" y="21"/>
                    <a:pt x="885" y="21"/>
                    <a:pt x="885" y="21"/>
                  </a:cubicBezTo>
                  <a:cubicBezTo>
                    <a:pt x="894" y="21"/>
                    <a:pt x="894" y="21"/>
                    <a:pt x="894" y="21"/>
                  </a:cubicBezTo>
                  <a:cubicBezTo>
                    <a:pt x="878" y="67"/>
                    <a:pt x="878" y="67"/>
                    <a:pt x="878" y="67"/>
                  </a:cubicBezTo>
                  <a:cubicBezTo>
                    <a:pt x="870" y="67"/>
                    <a:pt x="870" y="67"/>
                    <a:pt x="870" y="67"/>
                  </a:cubicBezTo>
                  <a:lnTo>
                    <a:pt x="852" y="21"/>
                  </a:lnTo>
                  <a:close/>
                  <a:moveTo>
                    <a:pt x="931" y="66"/>
                  </a:moveTo>
                  <a:cubicBezTo>
                    <a:pt x="927" y="67"/>
                    <a:pt x="924" y="68"/>
                    <a:pt x="919" y="68"/>
                  </a:cubicBezTo>
                  <a:cubicBezTo>
                    <a:pt x="905" y="68"/>
                    <a:pt x="897" y="60"/>
                    <a:pt x="897" y="42"/>
                  </a:cubicBezTo>
                  <a:cubicBezTo>
                    <a:pt x="897" y="22"/>
                    <a:pt x="909" y="20"/>
                    <a:pt x="915" y="20"/>
                  </a:cubicBezTo>
                  <a:cubicBezTo>
                    <a:pt x="926" y="20"/>
                    <a:pt x="932" y="28"/>
                    <a:pt x="932" y="38"/>
                  </a:cubicBezTo>
                  <a:cubicBezTo>
                    <a:pt x="932" y="41"/>
                    <a:pt x="932" y="41"/>
                    <a:pt x="932" y="41"/>
                  </a:cubicBezTo>
                  <a:cubicBezTo>
                    <a:pt x="905" y="41"/>
                    <a:pt x="905" y="41"/>
                    <a:pt x="905" y="41"/>
                  </a:cubicBezTo>
                  <a:cubicBezTo>
                    <a:pt x="905" y="49"/>
                    <a:pt x="909" y="61"/>
                    <a:pt x="922" y="61"/>
                  </a:cubicBezTo>
                  <a:cubicBezTo>
                    <a:pt x="926" y="61"/>
                    <a:pt x="929" y="60"/>
                    <a:pt x="931" y="60"/>
                  </a:cubicBezTo>
                  <a:lnTo>
                    <a:pt x="931" y="66"/>
                  </a:lnTo>
                  <a:close/>
                  <a:moveTo>
                    <a:pt x="923" y="35"/>
                  </a:moveTo>
                  <a:cubicBezTo>
                    <a:pt x="923" y="32"/>
                    <a:pt x="921" y="27"/>
                    <a:pt x="915" y="27"/>
                  </a:cubicBezTo>
                  <a:cubicBezTo>
                    <a:pt x="908" y="27"/>
                    <a:pt x="906" y="33"/>
                    <a:pt x="906" y="35"/>
                  </a:cubicBezTo>
                  <a:lnTo>
                    <a:pt x="923" y="35"/>
                  </a:lnTo>
                  <a:close/>
                  <a:moveTo>
                    <a:pt x="940" y="21"/>
                  </a:moveTo>
                  <a:cubicBezTo>
                    <a:pt x="949" y="21"/>
                    <a:pt x="949" y="21"/>
                    <a:pt x="949" y="21"/>
                  </a:cubicBezTo>
                  <a:cubicBezTo>
                    <a:pt x="949" y="30"/>
                    <a:pt x="949" y="30"/>
                    <a:pt x="949" y="30"/>
                  </a:cubicBezTo>
                  <a:cubicBezTo>
                    <a:pt x="949" y="30"/>
                    <a:pt x="949" y="30"/>
                    <a:pt x="949" y="30"/>
                  </a:cubicBezTo>
                  <a:cubicBezTo>
                    <a:pt x="950" y="27"/>
                    <a:pt x="954" y="20"/>
                    <a:pt x="963" y="20"/>
                  </a:cubicBezTo>
                  <a:cubicBezTo>
                    <a:pt x="963" y="29"/>
                    <a:pt x="963" y="29"/>
                    <a:pt x="963" y="29"/>
                  </a:cubicBezTo>
                  <a:cubicBezTo>
                    <a:pt x="955" y="29"/>
                    <a:pt x="949" y="33"/>
                    <a:pt x="949" y="47"/>
                  </a:cubicBezTo>
                  <a:cubicBezTo>
                    <a:pt x="949" y="67"/>
                    <a:pt x="949" y="67"/>
                    <a:pt x="949" y="67"/>
                  </a:cubicBezTo>
                  <a:cubicBezTo>
                    <a:pt x="940" y="67"/>
                    <a:pt x="940" y="67"/>
                    <a:pt x="940" y="67"/>
                  </a:cubicBezTo>
                  <a:lnTo>
                    <a:pt x="940" y="21"/>
                  </a:lnTo>
                  <a:close/>
                  <a:moveTo>
                    <a:pt x="1001" y="66"/>
                  </a:moveTo>
                  <a:cubicBezTo>
                    <a:pt x="998" y="67"/>
                    <a:pt x="995" y="68"/>
                    <a:pt x="990" y="68"/>
                  </a:cubicBezTo>
                  <a:cubicBezTo>
                    <a:pt x="976" y="68"/>
                    <a:pt x="967" y="60"/>
                    <a:pt x="967" y="42"/>
                  </a:cubicBezTo>
                  <a:cubicBezTo>
                    <a:pt x="967" y="22"/>
                    <a:pt x="980" y="20"/>
                    <a:pt x="986" y="20"/>
                  </a:cubicBezTo>
                  <a:cubicBezTo>
                    <a:pt x="997" y="20"/>
                    <a:pt x="1002" y="28"/>
                    <a:pt x="1002" y="38"/>
                  </a:cubicBezTo>
                  <a:cubicBezTo>
                    <a:pt x="1002" y="41"/>
                    <a:pt x="1002" y="41"/>
                    <a:pt x="1002" y="41"/>
                  </a:cubicBezTo>
                  <a:cubicBezTo>
                    <a:pt x="976" y="41"/>
                    <a:pt x="976" y="41"/>
                    <a:pt x="976" y="41"/>
                  </a:cubicBezTo>
                  <a:cubicBezTo>
                    <a:pt x="976" y="49"/>
                    <a:pt x="980" y="61"/>
                    <a:pt x="993" y="61"/>
                  </a:cubicBezTo>
                  <a:cubicBezTo>
                    <a:pt x="997" y="61"/>
                    <a:pt x="999" y="60"/>
                    <a:pt x="1001" y="60"/>
                  </a:cubicBezTo>
                  <a:lnTo>
                    <a:pt x="1001" y="66"/>
                  </a:lnTo>
                  <a:close/>
                  <a:moveTo>
                    <a:pt x="994" y="35"/>
                  </a:moveTo>
                  <a:cubicBezTo>
                    <a:pt x="994" y="32"/>
                    <a:pt x="992" y="27"/>
                    <a:pt x="985" y="27"/>
                  </a:cubicBezTo>
                  <a:cubicBezTo>
                    <a:pt x="978" y="27"/>
                    <a:pt x="976" y="33"/>
                    <a:pt x="976" y="35"/>
                  </a:cubicBezTo>
                  <a:lnTo>
                    <a:pt x="994" y="35"/>
                  </a:lnTo>
                  <a:close/>
                  <a:moveTo>
                    <a:pt x="1037" y="60"/>
                  </a:moveTo>
                  <a:cubicBezTo>
                    <a:pt x="1037" y="60"/>
                    <a:pt x="1037" y="60"/>
                    <a:pt x="1037" y="60"/>
                  </a:cubicBezTo>
                  <a:cubicBezTo>
                    <a:pt x="1036" y="62"/>
                    <a:pt x="1032" y="68"/>
                    <a:pt x="1024" y="68"/>
                  </a:cubicBezTo>
                  <a:cubicBezTo>
                    <a:pt x="1013" y="68"/>
                    <a:pt x="1009" y="58"/>
                    <a:pt x="1009" y="45"/>
                  </a:cubicBezTo>
                  <a:cubicBezTo>
                    <a:pt x="1009" y="30"/>
                    <a:pt x="1014" y="20"/>
                    <a:pt x="1025" y="20"/>
                  </a:cubicBezTo>
                  <a:cubicBezTo>
                    <a:pt x="1032" y="20"/>
                    <a:pt x="1036" y="25"/>
                    <a:pt x="1037" y="27"/>
                  </a:cubicBezTo>
                  <a:cubicBezTo>
                    <a:pt x="1037" y="27"/>
                    <a:pt x="1037" y="27"/>
                    <a:pt x="1037" y="27"/>
                  </a:cubicBezTo>
                  <a:cubicBezTo>
                    <a:pt x="1037" y="1"/>
                    <a:pt x="1037" y="1"/>
                    <a:pt x="1037" y="1"/>
                  </a:cubicBezTo>
                  <a:cubicBezTo>
                    <a:pt x="1046" y="1"/>
                    <a:pt x="1046" y="1"/>
                    <a:pt x="1046" y="1"/>
                  </a:cubicBezTo>
                  <a:cubicBezTo>
                    <a:pt x="1046" y="67"/>
                    <a:pt x="1046" y="67"/>
                    <a:pt x="1046" y="67"/>
                  </a:cubicBezTo>
                  <a:cubicBezTo>
                    <a:pt x="1037" y="67"/>
                    <a:pt x="1037" y="67"/>
                    <a:pt x="1037" y="67"/>
                  </a:cubicBezTo>
                  <a:lnTo>
                    <a:pt x="1037" y="60"/>
                  </a:lnTo>
                  <a:close/>
                  <a:moveTo>
                    <a:pt x="1027" y="61"/>
                  </a:moveTo>
                  <a:cubicBezTo>
                    <a:pt x="1034" y="61"/>
                    <a:pt x="1037" y="51"/>
                    <a:pt x="1037" y="44"/>
                  </a:cubicBezTo>
                  <a:cubicBezTo>
                    <a:pt x="1037" y="36"/>
                    <a:pt x="1035" y="27"/>
                    <a:pt x="1027" y="27"/>
                  </a:cubicBezTo>
                  <a:cubicBezTo>
                    <a:pt x="1020" y="27"/>
                    <a:pt x="1018" y="34"/>
                    <a:pt x="1018" y="44"/>
                  </a:cubicBezTo>
                  <a:cubicBezTo>
                    <a:pt x="1018" y="51"/>
                    <a:pt x="1019" y="61"/>
                    <a:pt x="1027" y="61"/>
                  </a:cubicBezTo>
                  <a:close/>
                  <a:moveTo>
                    <a:pt x="1056" y="54"/>
                  </a:moveTo>
                  <a:cubicBezTo>
                    <a:pt x="1070" y="54"/>
                    <a:pt x="1070" y="54"/>
                    <a:pt x="1070" y="54"/>
                  </a:cubicBezTo>
                  <a:cubicBezTo>
                    <a:pt x="1070" y="67"/>
                    <a:pt x="1070" y="67"/>
                    <a:pt x="1070" y="67"/>
                  </a:cubicBezTo>
                  <a:cubicBezTo>
                    <a:pt x="1056" y="67"/>
                    <a:pt x="1056" y="67"/>
                    <a:pt x="1056" y="67"/>
                  </a:cubicBezTo>
                  <a:lnTo>
                    <a:pt x="10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p>
          </p:txBody>
        </p:sp>
      </p:grpSp>
      <p:sp>
        <p:nvSpPr>
          <p:cNvPr id="2" name="Title 1"/>
          <p:cNvSpPr>
            <a:spLocks noGrp="1"/>
          </p:cNvSpPr>
          <p:nvPr userDrawn="1">
            <p:ph type="ctrTitle" hasCustomPrompt="1"/>
          </p:nvPr>
        </p:nvSpPr>
        <p:spPr>
          <a:xfrm>
            <a:off x="607486" y="3896591"/>
            <a:ext cx="7222065" cy="996950"/>
          </a:xfrm>
          <a:prstGeom prst="rect">
            <a:avLst/>
          </a:prstGeom>
        </p:spPr>
        <p:txBody>
          <a:bodyPr vert="horz" lIns="0" tIns="0" rIns="0" bIns="0" rtlCol="0" anchor="b" anchorCtr="0">
            <a:noAutofit/>
          </a:bodyPr>
          <a:lstStyle>
            <a:lvl1pPr>
              <a:defRPr lang="en-GB" sz="3300" b="0" dirty="0">
                <a:solidFill>
                  <a:schemeClr val="accent1"/>
                </a:solidFill>
              </a:defRPr>
            </a:lvl1pPr>
          </a:lstStyle>
          <a:p>
            <a:pPr lvl="0"/>
            <a:r>
              <a:rPr lang="en-US" dirty="0"/>
              <a:t>Click to edit Master title style </a:t>
            </a:r>
            <a:endParaRPr lang="en-GB" dirty="0"/>
          </a:p>
        </p:txBody>
      </p:sp>
      <p:sp>
        <p:nvSpPr>
          <p:cNvPr id="33" name="Text Placeholder 32"/>
          <p:cNvSpPr>
            <a:spLocks noGrp="1"/>
          </p:cNvSpPr>
          <p:nvPr userDrawn="1">
            <p:ph type="body" sz="quarter" idx="10"/>
          </p:nvPr>
        </p:nvSpPr>
        <p:spPr>
          <a:xfrm>
            <a:off x="607484" y="5007957"/>
            <a:ext cx="7222067"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accent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dirty="0"/>
              <a:t>Click to edit Master text styles</a:t>
            </a:r>
          </a:p>
        </p:txBody>
      </p:sp>
    </p:spTree>
    <p:extLst>
      <p:ext uri="{BB962C8B-B14F-4D97-AF65-F5344CB8AC3E}">
        <p14:creationId xmlns:p14="http://schemas.microsoft.com/office/powerpoint/2010/main" val="9528841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607485" y="1149978"/>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8" name="Content Placeholder 7"/>
          <p:cNvSpPr>
            <a:spLocks noGrp="1"/>
          </p:cNvSpPr>
          <p:nvPr>
            <p:ph sz="quarter" idx="11"/>
          </p:nvPr>
        </p:nvSpPr>
        <p:spPr>
          <a:xfrm>
            <a:off x="607485" y="1576800"/>
            <a:ext cx="10977033" cy="49143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pPr>
                <a:defRPr/>
              </a:pPr>
              <a:t>‹#›</a:t>
            </a:fld>
            <a:endParaRPr lang="en-US" dirty="0"/>
          </a:p>
        </p:txBody>
      </p:sp>
      <p:sp>
        <p:nvSpPr>
          <p:cNvPr id="7"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3720941581"/>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a:t>Click to edit Master title style</a:t>
            </a:r>
            <a:endParaRPr lang="en-AU"/>
          </a:p>
        </p:txBody>
      </p:sp>
      <p:sp>
        <p:nvSpPr>
          <p:cNvPr id="6" name="Text Placeholder 16"/>
          <p:cNvSpPr>
            <a:spLocks noGrp="1"/>
          </p:cNvSpPr>
          <p:nvPr>
            <p:ph type="body" sz="quarter" idx="10"/>
          </p:nvPr>
        </p:nvSpPr>
        <p:spPr>
          <a:xfrm>
            <a:off x="607485" y="1150217"/>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7"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2519198703"/>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a:t>Click to edit Master title style</a:t>
            </a:r>
            <a:endParaRPr lang="en-AU"/>
          </a:p>
        </p:txBody>
      </p:sp>
      <p:sp>
        <p:nvSpPr>
          <p:cNvPr id="6"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98148054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1"/>
                </a:solidFill>
                <a:latin typeface="+mn-lt"/>
              </a:defRPr>
            </a:lvl1pPr>
          </a:lstStyle>
          <a:p>
            <a:pPr>
              <a:defRPr/>
            </a:pPr>
            <a:fld id="{90CBDC3A-D49F-4631-A8C7-55D59B33E5FA}" type="slidenum">
              <a:rPr lang="en-US" smtClean="0"/>
              <a:pPr>
                <a:defRPr/>
              </a:pPr>
              <a:t>‹#›</a:t>
            </a:fld>
            <a:endParaRPr lang="en-US" dirty="0"/>
          </a:p>
        </p:txBody>
      </p:sp>
      <p:grpSp>
        <p:nvGrpSpPr>
          <p:cNvPr id="6" name="Group 5" hidden="1"/>
          <p:cNvGrpSpPr/>
          <p:nvPr userDrawn="1"/>
        </p:nvGrpSpPr>
        <p:grpSpPr>
          <a:xfrm>
            <a:off x="0" y="0"/>
            <a:ext cx="12192000" cy="6858000"/>
            <a:chOff x="0" y="0"/>
            <a:chExt cx="9144000" cy="6858000"/>
          </a:xfrm>
        </p:grpSpPr>
        <p:cxnSp>
          <p:nvCxnSpPr>
            <p:cNvPr id="7" name="Straight Connector 6"/>
            <p:cNvCxnSpPr/>
            <p:nvPr/>
          </p:nvCxnSpPr>
          <p:spPr>
            <a:xfrm>
              <a:off x="455613"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6883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8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64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7088"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6625"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18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26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38893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0" y="1055688"/>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0" y="1162050"/>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0" y="1278439"/>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0" y="34274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0" y="389096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0" y="649287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0" y="6575425"/>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0" y="6704013"/>
              <a:ext cx="9144000" cy="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720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37600" y="0"/>
              <a:ext cx="0" cy="6858000"/>
            </a:xfrm>
            <a:prstGeom prst="line">
              <a:avLst/>
            </a:prstGeom>
            <a:ln w="6350">
              <a:solidFill>
                <a:srgbClr val="CBCCCC"/>
              </a:solidFill>
              <a:prstDash val="sysDash"/>
            </a:ln>
          </p:spPr>
          <p:style>
            <a:lnRef idx="1">
              <a:schemeClr val="accent1"/>
            </a:lnRef>
            <a:fillRef idx="0">
              <a:schemeClr val="accent1"/>
            </a:fillRef>
            <a:effectRef idx="0">
              <a:schemeClr val="accent1"/>
            </a:effectRef>
            <a:fontRef idx="minor">
              <a:schemeClr val="tx1"/>
            </a:fontRef>
          </p:style>
        </p:cxnSp>
      </p:grpSp>
      <p:sp>
        <p:nvSpPr>
          <p:cNvPr id="26"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12529056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908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5"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3353572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Slide 1 -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908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Text Placeholder 5"/>
          <p:cNvSpPr>
            <a:spLocks noGrp="1"/>
          </p:cNvSpPr>
          <p:nvPr>
            <p:ph type="body" sz="quarter" idx="11"/>
          </p:nvPr>
        </p:nvSpPr>
        <p:spPr>
          <a:xfrm>
            <a:off x="607485" y="1911350"/>
            <a:ext cx="10977033" cy="4478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9"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25041445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rgbClr val="00A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5"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51226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23793696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ivider Slide 2 - Subtitle">
    <p:bg>
      <p:bgPr>
        <a:solidFill>
          <a:srgbClr val="00A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a:t>Click to edit Master title style </a:t>
            </a:r>
            <a:endParaRPr lang="en-GB" dirty="0"/>
          </a:p>
        </p:txBody>
      </p:sp>
      <p:sp>
        <p:nvSpPr>
          <p:cNvPr id="6" name="Text Placeholder 5"/>
          <p:cNvSpPr>
            <a:spLocks noGrp="1"/>
          </p:cNvSpPr>
          <p:nvPr>
            <p:ph type="body" sz="quarter" idx="11"/>
          </p:nvPr>
        </p:nvSpPr>
        <p:spPr>
          <a:xfrm>
            <a:off x="607485" y="1909764"/>
            <a:ext cx="10977033" cy="44799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9"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32503265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1">
    <p:spTree>
      <p:nvGrpSpPr>
        <p:cNvPr id="1" name=""/>
        <p:cNvGrpSpPr/>
        <p:nvPr/>
      </p:nvGrpSpPr>
      <p:grpSpPr>
        <a:xfrm>
          <a:off x="0" y="0"/>
          <a:ext cx="0" cy="0"/>
          <a:chOff x="0" y="0"/>
          <a:chExt cx="0" cy="0"/>
        </a:xfrm>
      </p:grpSpPr>
      <p:pic>
        <p:nvPicPr>
          <p:cNvPr id="3074" name="Picture 2" descr="\\JBWServer\Shared\Clients\Presentations\Accenture\Kanisha Gulwadi - 14-4051 - Template Creation for L&amp;PD Courses\Working Files\Final Images\501836033.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8"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26459073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2">
    <p:spTree>
      <p:nvGrpSpPr>
        <p:cNvPr id="1" name=""/>
        <p:cNvGrpSpPr/>
        <p:nvPr/>
      </p:nvGrpSpPr>
      <p:grpSpPr>
        <a:xfrm>
          <a:off x="0" y="0"/>
          <a:ext cx="0" cy="0"/>
          <a:chOff x="0" y="0"/>
          <a:chExt cx="0" cy="0"/>
        </a:xfrm>
      </p:grpSpPr>
      <p:pic>
        <p:nvPicPr>
          <p:cNvPr id="8" name="Picture 3" descr="\\JBWServer\Shared\Clients\Presentations\Accenture\Kanisha Gulwadi - 14-4051 - Template Creation for L&amp;PD Courses\Working Files\Final Images\178557833-_R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pic>
        <p:nvPicPr>
          <p:cNvPr id="4100" name="Picture 4"/>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0" y="1"/>
            <a:ext cx="9890059" cy="296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hasCustomPrompt="1"/>
          </p:nvPr>
        </p:nvSpPr>
        <p:spPr>
          <a:xfrm>
            <a:off x="607485" y="748800"/>
            <a:ext cx="10977033"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9"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4040361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3">
    <p:spTree>
      <p:nvGrpSpPr>
        <p:cNvPr id="1" name=""/>
        <p:cNvGrpSpPr/>
        <p:nvPr/>
      </p:nvGrpSpPr>
      <p:grpSpPr>
        <a:xfrm>
          <a:off x="0" y="0"/>
          <a:ext cx="0" cy="0"/>
          <a:chOff x="0" y="0"/>
          <a:chExt cx="0" cy="0"/>
        </a:xfrm>
      </p:grpSpPr>
      <p:pic>
        <p:nvPicPr>
          <p:cNvPr id="5122" name="Picture 2" descr="\\JBWServer\Shared\Clients\Presentations\Accenture\Kanisha Gulwadi - 14-4051 - Template Creation for L&amp;PD Courses\Working Files\Final Images\49454029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pic>
        <p:nvPicPr>
          <p:cNvPr id="8" name="Picture 3"/>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9114661" y="1"/>
            <a:ext cx="3077339" cy="318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userDrawn="1"/>
        </p:nvSpPr>
        <p:spPr>
          <a:xfrm>
            <a:off x="0" y="2106592"/>
            <a:ext cx="7392365" cy="4386284"/>
          </a:xfrm>
          <a:prstGeom prst="ellipse">
            <a:avLst/>
          </a:prstGeom>
          <a:gradFill>
            <a:gsLst>
              <a:gs pos="25000">
                <a:srgbClr val="3A344A">
                  <a:alpha val="57647"/>
                </a:srgbClr>
              </a:gs>
              <a:gs pos="100000">
                <a:srgbClr val="3A344A">
                  <a:alpha val="0"/>
                </a:srgbClr>
              </a:gs>
            </a:gsLst>
            <a:path path="shap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p>
        </p:txBody>
      </p:sp>
      <p:sp>
        <p:nvSpPr>
          <p:cNvPr id="10" name="Oval 9"/>
          <p:cNvSpPr/>
          <p:nvPr userDrawn="1"/>
        </p:nvSpPr>
        <p:spPr>
          <a:xfrm>
            <a:off x="-63447" y="3185002"/>
            <a:ext cx="5403235" cy="3053601"/>
          </a:xfrm>
          <a:prstGeom prst="ellipse">
            <a:avLst/>
          </a:prstGeom>
          <a:gradFill>
            <a:gsLst>
              <a:gs pos="25000">
                <a:srgbClr val="3A344A">
                  <a:alpha val="57647"/>
                </a:srgbClr>
              </a:gs>
              <a:gs pos="100000">
                <a:srgbClr val="3A344A">
                  <a:alpha val="0"/>
                </a:srgbClr>
              </a:gs>
            </a:gsLst>
            <a:path path="shape">
              <a:fillToRect l="50000" t="50000" r="50000" b="5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dirty="0"/>
          </a:p>
        </p:txBody>
      </p:sp>
      <p:sp>
        <p:nvSpPr>
          <p:cNvPr id="2" name="Title 1"/>
          <p:cNvSpPr>
            <a:spLocks noGrp="1"/>
          </p:cNvSpPr>
          <p:nvPr>
            <p:ph type="ctrTitle" hasCustomPrompt="1"/>
          </p:nvPr>
        </p:nvSpPr>
        <p:spPr>
          <a:xfrm>
            <a:off x="607485" y="3310217"/>
            <a:ext cx="7222067" cy="1161492"/>
          </a:xfrm>
          <a:prstGeom prst="rect">
            <a:avLst/>
          </a:prstGeom>
        </p:spPr>
        <p:txBody>
          <a:bodyPr lIns="0" tIns="0" anchor="b" anchorCtr="0">
            <a:noAutofit/>
          </a:bodyPr>
          <a:lstStyle>
            <a:lvl1pPr algn="l">
              <a:lnSpc>
                <a:spcPct val="100000"/>
              </a:lnSpc>
              <a:defRPr sz="3600" b="0" spc="0" baseline="0">
                <a:solidFill>
                  <a:schemeClr val="accent1"/>
                </a:solidFill>
                <a:latin typeface="+mj-lt"/>
                <a:cs typeface="Arial" pitchFamily="34" charset="0"/>
              </a:defRPr>
            </a:lvl1pPr>
          </a:lstStyle>
          <a:p>
            <a:r>
              <a:rPr lang="en-US" dirty="0"/>
              <a:t>Click to edit Master title style </a:t>
            </a:r>
            <a:endParaRPr lang="en-GB" dirty="0"/>
          </a:p>
        </p:txBody>
      </p:sp>
      <p:sp>
        <p:nvSpPr>
          <p:cNvPr id="9"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spTree>
    <p:extLst>
      <p:ext uri="{BB962C8B-B14F-4D97-AF65-F5344CB8AC3E}">
        <p14:creationId xmlns:p14="http://schemas.microsoft.com/office/powerpoint/2010/main" val="11937703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2"/>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6" name="Content Placeholder 3"/>
          <p:cNvSpPr>
            <a:spLocks noGrp="1"/>
          </p:cNvSpPr>
          <p:nvPr>
            <p:ph sz="quarter" idx="13"/>
          </p:nvPr>
        </p:nvSpPr>
        <p:spPr>
          <a:xfrm>
            <a:off x="609600" y="1748629"/>
            <a:ext cx="10972800" cy="3030538"/>
          </a:xfrm>
        </p:spPr>
        <p:txBody>
          <a:bodyPr/>
          <a:lstStyle>
            <a:lvl1pPr marL="0" indent="0">
              <a:spcBef>
                <a:spcPts val="0"/>
              </a:spcBef>
              <a:buNone/>
              <a:defRPr sz="1600"/>
            </a:lvl1pPr>
          </a:lstStyle>
          <a:p>
            <a:pPr lvl="0"/>
            <a:r>
              <a:rPr lang="en-US" dirty="0"/>
              <a:t>Click to edit Master text styles</a:t>
            </a:r>
          </a:p>
        </p:txBody>
      </p:sp>
    </p:spTree>
    <p:extLst>
      <p:ext uri="{BB962C8B-B14F-4D97-AF65-F5344CB8AC3E}">
        <p14:creationId xmlns:p14="http://schemas.microsoft.com/office/powerpoint/2010/main" val="2010421599"/>
      </p:ext>
    </p:extLst>
  </p:cSld>
  <p:clrMapOvr>
    <a:masterClrMapping/>
  </p:clrMapOvr>
  <p:extLst mod="1">
    <p:ext uri="{DCECCB84-F9BA-43D5-87BE-67443E8EF086}">
      <p15:sldGuideLst xmlns:p15="http://schemas.microsoft.com/office/powerpoint/2012/main">
        <p15:guide id="1" orient="horz" pos="792">
          <p15:clr>
            <a:srgbClr val="FBAE40"/>
          </p15:clr>
        </p15:guide>
        <p15:guide id="2" orient="horz" pos="115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opics &amp; Pages">
    <p:bg>
      <p:bgPr>
        <a:solidFill>
          <a:schemeClr val="accent1"/>
        </a:solidFill>
        <a:effectLst/>
      </p:bgPr>
    </p:bg>
    <p:spTree>
      <p:nvGrpSpPr>
        <p:cNvPr id="1" name=""/>
        <p:cNvGrpSpPr/>
        <p:nvPr/>
      </p:nvGrpSpPr>
      <p:grpSpPr>
        <a:xfrm>
          <a:off x="0" y="0"/>
          <a:ext cx="0" cy="0"/>
          <a:chOff x="0" y="0"/>
          <a:chExt cx="0" cy="0"/>
        </a:xfrm>
      </p:grpSpPr>
      <p:sp>
        <p:nvSpPr>
          <p:cNvPr id="6"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bg1"/>
                </a:solidFill>
                <a:latin typeface="+mn-lt"/>
              </a:defRPr>
            </a:lvl1pPr>
          </a:lstStyle>
          <a:p>
            <a:pPr>
              <a:defRPr/>
            </a:pPr>
            <a:fld id="{90CBDC3A-D49F-4631-A8C7-55D59B33E5FA}" type="slidenum">
              <a:rPr lang="en-US" smtClean="0"/>
              <a:pPr>
                <a:defRPr/>
              </a:pPr>
              <a:t>‹#›</a:t>
            </a:fld>
            <a:endParaRPr lang="en-US" dirty="0"/>
          </a:p>
        </p:txBody>
      </p:sp>
      <p:sp>
        <p:nvSpPr>
          <p:cNvPr id="5"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bg1"/>
                </a:solidFill>
                <a:latin typeface="+mn-lt"/>
              </a:defRPr>
            </a:lvl1pPr>
          </a:lstStyle>
          <a:p>
            <a:r>
              <a:rPr lang="en-US" dirty="0"/>
              <a:t>Copyright © 2015 Accenture All rights reserved. ***Confidential – For Company Internal Use Only***</a:t>
            </a:r>
          </a:p>
        </p:txBody>
      </p:sp>
      <p:cxnSp>
        <p:nvCxnSpPr>
          <p:cNvPr id="7" name="Straight Connector 6"/>
          <p:cNvCxnSpPr/>
          <p:nvPr userDrawn="1"/>
        </p:nvCxnSpPr>
        <p:spPr>
          <a:xfrm flipV="1">
            <a:off x="604866" y="1829427"/>
            <a:ext cx="10979652"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541202" y="1138868"/>
            <a:ext cx="2463" cy="45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0"/>
          </p:nvPr>
        </p:nvSpPr>
        <p:spPr>
          <a:xfrm>
            <a:off x="1845661" y="1143000"/>
            <a:ext cx="9696451" cy="685800"/>
          </a:xfrm>
        </p:spPr>
        <p:txBody>
          <a:bodyPr anchor="ctr"/>
          <a:lstStyle>
            <a:lvl1pPr marL="0" indent="0">
              <a:buNone/>
              <a:defRPr sz="2800" b="1">
                <a:solidFill>
                  <a:schemeClr val="bg1"/>
                </a:solidFill>
              </a:defRPr>
            </a:lvl1pPr>
          </a:lstStyle>
          <a:p>
            <a:pPr lvl="0"/>
            <a:r>
              <a:rPr lang="en-US" dirty="0"/>
              <a:t>Click to edit Master text styles</a:t>
            </a:r>
          </a:p>
        </p:txBody>
      </p:sp>
      <p:sp>
        <p:nvSpPr>
          <p:cNvPr id="17" name="Content Placeholder 16"/>
          <p:cNvSpPr>
            <a:spLocks noGrp="1"/>
          </p:cNvSpPr>
          <p:nvPr>
            <p:ph sz="quarter" idx="11"/>
          </p:nvPr>
        </p:nvSpPr>
        <p:spPr>
          <a:xfrm rot="16200000">
            <a:off x="101983" y="2560285"/>
            <a:ext cx="1942107" cy="936333"/>
          </a:xfrm>
        </p:spPr>
        <p:txBody>
          <a:bodyPr anchor="ctr"/>
          <a:lstStyle>
            <a:lvl1pPr marL="0" indent="0">
              <a:buNone/>
              <a:defRPr b="1">
                <a:solidFill>
                  <a:schemeClr val="bg1"/>
                </a:solidFill>
              </a:defRPr>
            </a:lvl1pPr>
          </a:lstStyle>
          <a:p>
            <a:pPr lvl="0"/>
            <a:r>
              <a:rPr lang="en-US" dirty="0"/>
              <a:t>Click to edit Master text styles</a:t>
            </a:r>
          </a:p>
        </p:txBody>
      </p:sp>
      <p:sp>
        <p:nvSpPr>
          <p:cNvPr id="19" name="Content Placeholder 18"/>
          <p:cNvSpPr>
            <a:spLocks noGrp="1"/>
          </p:cNvSpPr>
          <p:nvPr>
            <p:ph sz="quarter" idx="12"/>
          </p:nvPr>
        </p:nvSpPr>
        <p:spPr>
          <a:xfrm>
            <a:off x="1839400" y="2057400"/>
            <a:ext cx="8405813" cy="2867212"/>
          </a:xfrm>
        </p:spPr>
        <p:txBody>
          <a:bodyPr/>
          <a:lstStyle>
            <a:lvl1pPr marL="228600" indent="-228600">
              <a:spcBef>
                <a:spcPts val="0"/>
              </a:spcBef>
              <a:defRPr sz="2200">
                <a:solidFill>
                  <a:schemeClr val="bg1"/>
                </a:solidFill>
              </a:defRPr>
            </a:lvl1pPr>
            <a:lvl2pPr marL="176212"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Rectangle 10"/>
          <p:cNvSpPr/>
          <p:nvPr userDrawn="1"/>
        </p:nvSpPr>
        <p:spPr>
          <a:xfrm>
            <a:off x="737345" y="1225068"/>
            <a:ext cx="684443" cy="5073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prstClr val="white"/>
              </a:solidFill>
              <a:latin typeface="Arial Black" pitchFamily="34" charset="0"/>
            </a:endParaRPr>
          </a:p>
        </p:txBody>
      </p:sp>
      <p:sp>
        <p:nvSpPr>
          <p:cNvPr id="12" name="Text Placeholder 7"/>
          <p:cNvSpPr>
            <a:spLocks noGrp="1"/>
          </p:cNvSpPr>
          <p:nvPr>
            <p:ph type="body" sz="quarter" idx="13"/>
          </p:nvPr>
        </p:nvSpPr>
        <p:spPr>
          <a:xfrm>
            <a:off x="737491" y="1213187"/>
            <a:ext cx="683684" cy="506413"/>
          </a:xfrm>
        </p:spPr>
        <p:txBody>
          <a:bodyPr anchor="ctr"/>
          <a:lstStyle>
            <a:lvl1pPr marL="0" indent="0" algn="ctr">
              <a:buNone/>
              <a:defRPr sz="2000">
                <a:solidFill>
                  <a:schemeClr val="bg1"/>
                </a:solidFill>
              </a:defRPr>
            </a:lvl1pPr>
          </a:lstStyle>
          <a:p>
            <a:pPr lvl="0"/>
            <a:r>
              <a:rPr lang="en-US" dirty="0"/>
              <a:t>Click</a:t>
            </a:r>
          </a:p>
        </p:txBody>
      </p:sp>
    </p:spTree>
    <p:extLst>
      <p:ext uri="{BB962C8B-B14F-4D97-AF65-F5344CB8AC3E}">
        <p14:creationId xmlns:p14="http://schemas.microsoft.com/office/powerpoint/2010/main" val="1582295577"/>
      </p:ext>
    </p:extLst>
  </p:cSld>
  <p:clrMapOvr>
    <a:masterClrMapping/>
  </p:clrMapOvr>
  <p:extLst mod="1">
    <p:ext uri="{DCECCB84-F9BA-43D5-87BE-67443E8EF086}">
      <p15:sldGuideLst xmlns:p15="http://schemas.microsoft.com/office/powerpoint/2012/main">
        <p15:guide id="1" orient="horz" pos="1152">
          <p15:clr>
            <a:srgbClr val="FBAE40"/>
          </p15:clr>
        </p15:guide>
        <p15:guide id="2" pos="864">
          <p15:clr>
            <a:srgbClr val="FBAE40"/>
          </p15:clr>
        </p15:guide>
        <p15:guide id="3" pos="720">
          <p15:clr>
            <a:srgbClr val="FBAE40"/>
          </p15:clr>
        </p15:guide>
        <p15:guide id="4" orient="horz" pos="129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6" name="Rectangle 5"/>
          <p:cNvSpPr/>
          <p:nvPr/>
        </p:nvSpPr>
        <p:spPr>
          <a:xfrm>
            <a:off x="621039" y="1138874"/>
            <a:ext cx="10977033" cy="1097280"/>
          </a:xfrm>
          <a:prstGeom prst="rect">
            <a:avLst/>
          </a:prstGeom>
          <a:solidFill>
            <a:schemeClr val="accent2"/>
          </a:solidFill>
          <a:ln w="12700">
            <a:noFill/>
          </a:ln>
        </p:spPr>
        <p:style>
          <a:lnRef idx="2">
            <a:schemeClr val="accent2"/>
          </a:lnRef>
          <a:fillRef idx="1">
            <a:schemeClr val="lt1"/>
          </a:fillRef>
          <a:effectRef idx="0">
            <a:schemeClr val="accent2"/>
          </a:effectRef>
          <a:fontRef idx="minor">
            <a:schemeClr val="dk1"/>
          </a:fontRef>
        </p:style>
        <p:txBody>
          <a:bodyPr lIns="1080000" tIns="72000" rtlCol="0" anchor="t"/>
          <a:lstStyle/>
          <a:p>
            <a:pPr marL="225425" lvl="0" indent="-225425" fontAlgn="auto">
              <a:spcBef>
                <a:spcPts val="0"/>
              </a:spcBef>
              <a:spcAft>
                <a:spcPts val="0"/>
              </a:spcAft>
              <a:buFont typeface="Arial" pitchFamily="34" charset="0"/>
              <a:buChar char="•"/>
            </a:pPr>
            <a:endParaRPr lang="en-IN" sz="1600" dirty="0">
              <a:solidFill>
                <a:schemeClr val="bg1"/>
              </a:solidFill>
            </a:endParaRPr>
          </a:p>
        </p:txBody>
      </p:sp>
      <p:grpSp>
        <p:nvGrpSpPr>
          <p:cNvPr id="7" name="Group 6"/>
          <p:cNvGrpSpPr>
            <a:grpSpLocks noChangeAspect="1"/>
          </p:cNvGrpSpPr>
          <p:nvPr/>
        </p:nvGrpSpPr>
        <p:grpSpPr bwMode="auto">
          <a:xfrm>
            <a:off x="735331" y="1233061"/>
            <a:ext cx="956965" cy="717514"/>
            <a:chOff x="5012" y="404"/>
            <a:chExt cx="825" cy="813"/>
          </a:xfrm>
          <a:solidFill>
            <a:schemeClr val="bg1"/>
          </a:solidFill>
        </p:grpSpPr>
        <p:sp>
          <p:nvSpPr>
            <p:cNvPr id="8" name="Freeform 7"/>
            <p:cNvSpPr>
              <a:spLocks/>
            </p:cNvSpPr>
            <p:nvPr/>
          </p:nvSpPr>
          <p:spPr bwMode="auto">
            <a:xfrm>
              <a:off x="5350" y="581"/>
              <a:ext cx="487" cy="636"/>
            </a:xfrm>
            <a:custGeom>
              <a:avLst/>
              <a:gdLst>
                <a:gd name="T0" fmla="*/ 173 w 206"/>
                <a:gd name="T1" fmla="*/ 0 h 269"/>
                <a:gd name="T2" fmla="*/ 173 w 206"/>
                <a:gd name="T3" fmla="*/ 89 h 269"/>
                <a:gd name="T4" fmla="*/ 106 w 206"/>
                <a:gd name="T5" fmla="*/ 150 h 269"/>
                <a:gd name="T6" fmla="*/ 35 w 206"/>
                <a:gd name="T7" fmla="*/ 150 h 269"/>
                <a:gd name="T8" fmla="*/ 0 w 206"/>
                <a:gd name="T9" fmla="*/ 186 h 269"/>
                <a:gd name="T10" fmla="*/ 58 w 206"/>
                <a:gd name="T11" fmla="*/ 187 h 269"/>
                <a:gd name="T12" fmla="*/ 138 w 206"/>
                <a:gd name="T13" fmla="*/ 269 h 269"/>
                <a:gd name="T14" fmla="*/ 141 w 206"/>
                <a:gd name="T15" fmla="*/ 185 h 269"/>
                <a:gd name="T16" fmla="*/ 203 w 206"/>
                <a:gd name="T17" fmla="*/ 134 h 269"/>
                <a:gd name="T18" fmla="*/ 203 w 206"/>
                <a:gd name="T19" fmla="*/ 52 h 269"/>
                <a:gd name="T20" fmla="*/ 173 w 206"/>
                <a:gd name="T2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69">
                  <a:moveTo>
                    <a:pt x="173" y="0"/>
                  </a:moveTo>
                  <a:cubicBezTo>
                    <a:pt x="173" y="0"/>
                    <a:pt x="175" y="66"/>
                    <a:pt x="173" y="89"/>
                  </a:cubicBezTo>
                  <a:cubicBezTo>
                    <a:pt x="172" y="106"/>
                    <a:pt x="166" y="150"/>
                    <a:pt x="106" y="150"/>
                  </a:cubicBezTo>
                  <a:cubicBezTo>
                    <a:pt x="35" y="150"/>
                    <a:pt x="35" y="150"/>
                    <a:pt x="35" y="150"/>
                  </a:cubicBezTo>
                  <a:cubicBezTo>
                    <a:pt x="0" y="186"/>
                    <a:pt x="0" y="186"/>
                    <a:pt x="0" y="186"/>
                  </a:cubicBezTo>
                  <a:cubicBezTo>
                    <a:pt x="58" y="187"/>
                    <a:pt x="58" y="187"/>
                    <a:pt x="58" y="187"/>
                  </a:cubicBezTo>
                  <a:cubicBezTo>
                    <a:pt x="138" y="269"/>
                    <a:pt x="138" y="269"/>
                    <a:pt x="138" y="269"/>
                  </a:cubicBezTo>
                  <a:cubicBezTo>
                    <a:pt x="141" y="185"/>
                    <a:pt x="141" y="185"/>
                    <a:pt x="141" y="185"/>
                  </a:cubicBezTo>
                  <a:cubicBezTo>
                    <a:pt x="141" y="185"/>
                    <a:pt x="203" y="189"/>
                    <a:pt x="203" y="134"/>
                  </a:cubicBezTo>
                  <a:cubicBezTo>
                    <a:pt x="203" y="78"/>
                    <a:pt x="203" y="52"/>
                    <a:pt x="203" y="52"/>
                  </a:cubicBezTo>
                  <a:cubicBezTo>
                    <a:pt x="203" y="52"/>
                    <a:pt x="206" y="18"/>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9" name="Freeform 8"/>
            <p:cNvSpPr>
              <a:spLocks noEditPoints="1"/>
            </p:cNvSpPr>
            <p:nvPr/>
          </p:nvSpPr>
          <p:spPr bwMode="auto">
            <a:xfrm>
              <a:off x="5012" y="404"/>
              <a:ext cx="699" cy="702"/>
            </a:xfrm>
            <a:custGeom>
              <a:avLst/>
              <a:gdLst>
                <a:gd name="T0" fmla="*/ 58 w 296"/>
                <a:gd name="T1" fmla="*/ 297 h 297"/>
                <a:gd name="T2" fmla="*/ 57 w 296"/>
                <a:gd name="T3" fmla="*/ 208 h 297"/>
                <a:gd name="T4" fmla="*/ 0 w 296"/>
                <a:gd name="T5" fmla="*/ 146 h 297"/>
                <a:gd name="T6" fmla="*/ 0 w 296"/>
                <a:gd name="T7" fmla="*/ 62 h 297"/>
                <a:gd name="T8" fmla="*/ 62 w 296"/>
                <a:gd name="T9" fmla="*/ 0 h 297"/>
                <a:gd name="T10" fmla="*/ 234 w 296"/>
                <a:gd name="T11" fmla="*/ 0 h 297"/>
                <a:gd name="T12" fmla="*/ 296 w 296"/>
                <a:gd name="T13" fmla="*/ 62 h 297"/>
                <a:gd name="T14" fmla="*/ 296 w 296"/>
                <a:gd name="T15" fmla="*/ 146 h 297"/>
                <a:gd name="T16" fmla="*/ 234 w 296"/>
                <a:gd name="T17" fmla="*/ 208 h 297"/>
                <a:gd name="T18" fmla="*/ 157 w 296"/>
                <a:gd name="T19" fmla="*/ 208 h 297"/>
                <a:gd name="T20" fmla="*/ 58 w 296"/>
                <a:gd name="T21" fmla="*/ 297 h 297"/>
                <a:gd name="T22" fmla="*/ 62 w 296"/>
                <a:gd name="T23" fmla="*/ 19 h 297"/>
                <a:gd name="T24" fmla="*/ 20 w 296"/>
                <a:gd name="T25" fmla="*/ 62 h 297"/>
                <a:gd name="T26" fmla="*/ 20 w 296"/>
                <a:gd name="T27" fmla="*/ 146 h 297"/>
                <a:gd name="T28" fmla="*/ 62 w 296"/>
                <a:gd name="T29" fmla="*/ 189 h 297"/>
                <a:gd name="T30" fmla="*/ 76 w 296"/>
                <a:gd name="T31" fmla="*/ 189 h 297"/>
                <a:gd name="T32" fmla="*/ 77 w 296"/>
                <a:gd name="T33" fmla="*/ 254 h 297"/>
                <a:gd name="T34" fmla="*/ 150 w 296"/>
                <a:gd name="T35" fmla="*/ 189 h 297"/>
                <a:gd name="T36" fmla="*/ 234 w 296"/>
                <a:gd name="T37" fmla="*/ 189 h 297"/>
                <a:gd name="T38" fmla="*/ 277 w 296"/>
                <a:gd name="T39" fmla="*/ 146 h 297"/>
                <a:gd name="T40" fmla="*/ 277 w 296"/>
                <a:gd name="T41" fmla="*/ 62 h 297"/>
                <a:gd name="T42" fmla="*/ 234 w 296"/>
                <a:gd name="T43" fmla="*/ 19 h 297"/>
                <a:gd name="T44" fmla="*/ 62 w 296"/>
                <a:gd name="T45" fmla="*/ 1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6" h="297">
                  <a:moveTo>
                    <a:pt x="58" y="297"/>
                  </a:moveTo>
                  <a:cubicBezTo>
                    <a:pt x="57" y="208"/>
                    <a:pt x="57" y="208"/>
                    <a:pt x="57" y="208"/>
                  </a:cubicBezTo>
                  <a:cubicBezTo>
                    <a:pt x="25" y="205"/>
                    <a:pt x="0" y="179"/>
                    <a:pt x="0" y="146"/>
                  </a:cubicBezTo>
                  <a:cubicBezTo>
                    <a:pt x="0" y="62"/>
                    <a:pt x="0" y="62"/>
                    <a:pt x="0" y="62"/>
                  </a:cubicBezTo>
                  <a:cubicBezTo>
                    <a:pt x="0" y="27"/>
                    <a:pt x="28" y="0"/>
                    <a:pt x="62" y="0"/>
                  </a:cubicBezTo>
                  <a:cubicBezTo>
                    <a:pt x="234" y="0"/>
                    <a:pt x="234" y="0"/>
                    <a:pt x="234" y="0"/>
                  </a:cubicBezTo>
                  <a:cubicBezTo>
                    <a:pt x="268" y="0"/>
                    <a:pt x="296" y="27"/>
                    <a:pt x="296" y="62"/>
                  </a:cubicBezTo>
                  <a:cubicBezTo>
                    <a:pt x="296" y="146"/>
                    <a:pt x="296" y="146"/>
                    <a:pt x="296" y="146"/>
                  </a:cubicBezTo>
                  <a:cubicBezTo>
                    <a:pt x="296" y="180"/>
                    <a:pt x="268" y="208"/>
                    <a:pt x="234" y="208"/>
                  </a:cubicBezTo>
                  <a:cubicBezTo>
                    <a:pt x="157" y="208"/>
                    <a:pt x="157" y="208"/>
                    <a:pt x="157" y="208"/>
                  </a:cubicBezTo>
                  <a:cubicBezTo>
                    <a:pt x="58" y="297"/>
                    <a:pt x="58" y="297"/>
                    <a:pt x="58" y="297"/>
                  </a:cubicBezTo>
                  <a:close/>
                  <a:moveTo>
                    <a:pt x="62" y="19"/>
                  </a:moveTo>
                  <a:cubicBezTo>
                    <a:pt x="39" y="19"/>
                    <a:pt x="20" y="38"/>
                    <a:pt x="20" y="62"/>
                  </a:cubicBezTo>
                  <a:cubicBezTo>
                    <a:pt x="20" y="146"/>
                    <a:pt x="20" y="146"/>
                    <a:pt x="20" y="146"/>
                  </a:cubicBezTo>
                  <a:cubicBezTo>
                    <a:pt x="20" y="170"/>
                    <a:pt x="39" y="189"/>
                    <a:pt x="62" y="189"/>
                  </a:cubicBezTo>
                  <a:cubicBezTo>
                    <a:pt x="76" y="189"/>
                    <a:pt x="76" y="189"/>
                    <a:pt x="76" y="189"/>
                  </a:cubicBezTo>
                  <a:cubicBezTo>
                    <a:pt x="77" y="254"/>
                    <a:pt x="77" y="254"/>
                    <a:pt x="77" y="254"/>
                  </a:cubicBezTo>
                  <a:cubicBezTo>
                    <a:pt x="150" y="189"/>
                    <a:pt x="150" y="189"/>
                    <a:pt x="150" y="189"/>
                  </a:cubicBezTo>
                  <a:cubicBezTo>
                    <a:pt x="234" y="189"/>
                    <a:pt x="234" y="189"/>
                    <a:pt x="234" y="189"/>
                  </a:cubicBezTo>
                  <a:cubicBezTo>
                    <a:pt x="258" y="189"/>
                    <a:pt x="277" y="170"/>
                    <a:pt x="277" y="146"/>
                  </a:cubicBezTo>
                  <a:cubicBezTo>
                    <a:pt x="277" y="62"/>
                    <a:pt x="277" y="62"/>
                    <a:pt x="277" y="62"/>
                  </a:cubicBezTo>
                  <a:cubicBezTo>
                    <a:pt x="277" y="38"/>
                    <a:pt x="258" y="19"/>
                    <a:pt x="234" y="19"/>
                  </a:cubicBezTo>
                  <a:cubicBezTo>
                    <a:pt x="62" y="19"/>
                    <a:pt x="62" y="19"/>
                    <a:pt x="6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10" name="Freeform 9"/>
            <p:cNvSpPr>
              <a:spLocks noEditPoints="1"/>
            </p:cNvSpPr>
            <p:nvPr/>
          </p:nvSpPr>
          <p:spPr bwMode="auto">
            <a:xfrm>
              <a:off x="5300" y="508"/>
              <a:ext cx="145" cy="279"/>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grpSp>
      <p:sp>
        <p:nvSpPr>
          <p:cNvPr id="12" name="Rectangle 11"/>
          <p:cNvSpPr/>
          <p:nvPr userDrawn="1"/>
        </p:nvSpPr>
        <p:spPr>
          <a:xfrm>
            <a:off x="621039" y="2374289"/>
            <a:ext cx="10977033" cy="256032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0" tIns="72000" rtlCol="0" anchor="t"/>
          <a:lstStyle/>
          <a:p>
            <a:pPr fontAlgn="auto">
              <a:spcBef>
                <a:spcPts val="0"/>
              </a:spcBef>
              <a:spcAft>
                <a:spcPts val="0"/>
              </a:spcAft>
              <a:defRPr/>
            </a:pPr>
            <a:endParaRPr lang="en-IN" sz="1600" dirty="0">
              <a:solidFill>
                <a:schemeClr val="bg1"/>
              </a:solidFill>
            </a:endParaRPr>
          </a:p>
        </p:txBody>
      </p:sp>
      <p:grpSp>
        <p:nvGrpSpPr>
          <p:cNvPr id="13" name="Group 12"/>
          <p:cNvGrpSpPr>
            <a:grpSpLocks noChangeAspect="1"/>
          </p:cNvGrpSpPr>
          <p:nvPr userDrawn="1"/>
        </p:nvGrpSpPr>
        <p:grpSpPr bwMode="auto">
          <a:xfrm>
            <a:off x="732817" y="2476014"/>
            <a:ext cx="970319" cy="787482"/>
            <a:chOff x="1597" y="790"/>
            <a:chExt cx="2565" cy="2736"/>
          </a:xfrm>
          <a:solidFill>
            <a:schemeClr val="bg1"/>
          </a:solidFill>
        </p:grpSpPr>
        <p:sp>
          <p:nvSpPr>
            <p:cNvPr id="14" name="Freeform 13"/>
            <p:cNvSpPr>
              <a:spLocks noEditPoints="1"/>
            </p:cNvSpPr>
            <p:nvPr/>
          </p:nvSpPr>
          <p:spPr bwMode="auto">
            <a:xfrm>
              <a:off x="1597" y="790"/>
              <a:ext cx="2334" cy="2736"/>
            </a:xfrm>
            <a:custGeom>
              <a:avLst/>
              <a:gdLst>
                <a:gd name="T0" fmla="*/ 185 w 988"/>
                <a:gd name="T1" fmla="*/ 50 h 1158"/>
                <a:gd name="T2" fmla="*/ 126 w 988"/>
                <a:gd name="T3" fmla="*/ 158 h 1158"/>
                <a:gd name="T4" fmla="*/ 183 w 988"/>
                <a:gd name="T5" fmla="*/ 143 h 1158"/>
                <a:gd name="T6" fmla="*/ 183 w 988"/>
                <a:gd name="T7" fmla="*/ 223 h 1158"/>
                <a:gd name="T8" fmla="*/ 126 w 988"/>
                <a:gd name="T9" fmla="*/ 208 h 1158"/>
                <a:gd name="T10" fmla="*/ 152 w 988"/>
                <a:gd name="T11" fmla="*/ 356 h 1158"/>
                <a:gd name="T12" fmla="*/ 223 w 988"/>
                <a:gd name="T13" fmla="*/ 381 h 1158"/>
                <a:gd name="T14" fmla="*/ 152 w 988"/>
                <a:gd name="T15" fmla="*/ 406 h 1158"/>
                <a:gd name="T16" fmla="*/ 126 w 988"/>
                <a:gd name="T17" fmla="*/ 554 h 1158"/>
                <a:gd name="T18" fmla="*/ 183 w 988"/>
                <a:gd name="T19" fmla="*/ 539 h 1158"/>
                <a:gd name="T20" fmla="*/ 183 w 988"/>
                <a:gd name="T21" fmla="*/ 619 h 1158"/>
                <a:gd name="T22" fmla="*/ 126 w 988"/>
                <a:gd name="T23" fmla="*/ 604 h 1158"/>
                <a:gd name="T24" fmla="*/ 152 w 988"/>
                <a:gd name="T25" fmla="*/ 752 h 1158"/>
                <a:gd name="T26" fmla="*/ 223 w 988"/>
                <a:gd name="T27" fmla="*/ 777 h 1158"/>
                <a:gd name="T28" fmla="*/ 152 w 988"/>
                <a:gd name="T29" fmla="*/ 802 h 1158"/>
                <a:gd name="T30" fmla="*/ 126 w 988"/>
                <a:gd name="T31" fmla="*/ 950 h 1158"/>
                <a:gd name="T32" fmla="*/ 183 w 988"/>
                <a:gd name="T33" fmla="*/ 935 h 1158"/>
                <a:gd name="T34" fmla="*/ 183 w 988"/>
                <a:gd name="T35" fmla="*/ 1015 h 1158"/>
                <a:gd name="T36" fmla="*/ 126 w 988"/>
                <a:gd name="T37" fmla="*/ 1000 h 1158"/>
                <a:gd name="T38" fmla="*/ 185 w 988"/>
                <a:gd name="T39" fmla="*/ 1108 h 1158"/>
                <a:gd name="T40" fmla="*/ 268 w 988"/>
                <a:gd name="T41" fmla="*/ 50 h 1158"/>
                <a:gd name="T42" fmla="*/ 527 w 988"/>
                <a:gd name="T43" fmla="*/ 255 h 1158"/>
                <a:gd name="T44" fmla="*/ 846 w 988"/>
                <a:gd name="T45" fmla="*/ 230 h 1158"/>
                <a:gd name="T46" fmla="*/ 846 w 988"/>
                <a:gd name="T47" fmla="*/ 280 h 1158"/>
                <a:gd name="T48" fmla="*/ 552 w 988"/>
                <a:gd name="T49" fmla="*/ 467 h 1158"/>
                <a:gd name="T50" fmla="*/ 552 w 988"/>
                <a:gd name="T51" fmla="*/ 417 h 1158"/>
                <a:gd name="T52" fmla="*/ 871 w 988"/>
                <a:gd name="T53" fmla="*/ 442 h 1158"/>
                <a:gd name="T54" fmla="*/ 552 w 988"/>
                <a:gd name="T55" fmla="*/ 467 h 1158"/>
                <a:gd name="T56" fmla="*/ 527 w 988"/>
                <a:gd name="T57" fmla="*/ 628 h 1158"/>
                <a:gd name="T58" fmla="*/ 806 w 988"/>
                <a:gd name="T59" fmla="*/ 603 h 1158"/>
                <a:gd name="T60" fmla="*/ 806 w 988"/>
                <a:gd name="T61" fmla="*/ 653 h 1158"/>
                <a:gd name="T62" fmla="*/ 988 w 988"/>
                <a:gd name="T63" fmla="*/ 109 h 1158"/>
                <a:gd name="T64" fmla="*/ 938 w 988"/>
                <a:gd name="T65" fmla="*/ 602 h 1158"/>
                <a:gd name="T66" fmla="*/ 879 w 988"/>
                <a:gd name="T67" fmla="*/ 50 h 1158"/>
                <a:gd name="T68" fmla="*/ 292 w 988"/>
                <a:gd name="T69" fmla="*/ 1108 h 1158"/>
                <a:gd name="T70" fmla="*/ 938 w 988"/>
                <a:gd name="T71" fmla="*/ 1049 h 1158"/>
                <a:gd name="T72" fmla="*/ 988 w 988"/>
                <a:gd name="T73" fmla="*/ 799 h 1158"/>
                <a:gd name="T74" fmla="*/ 879 w 988"/>
                <a:gd name="T75" fmla="*/ 1158 h 1158"/>
                <a:gd name="T76" fmla="*/ 76 w 988"/>
                <a:gd name="T77" fmla="*/ 1049 h 1158"/>
                <a:gd name="T78" fmla="*/ 25 w 988"/>
                <a:gd name="T79" fmla="*/ 1000 h 1158"/>
                <a:gd name="T80" fmla="*/ 25 w 988"/>
                <a:gd name="T81" fmla="*/ 950 h 1158"/>
                <a:gd name="T82" fmla="*/ 76 w 988"/>
                <a:gd name="T83" fmla="*/ 802 h 1158"/>
                <a:gd name="T84" fmla="*/ 0 w 988"/>
                <a:gd name="T85" fmla="*/ 777 h 1158"/>
                <a:gd name="T86" fmla="*/ 76 w 988"/>
                <a:gd name="T87" fmla="*/ 752 h 1158"/>
                <a:gd name="T88" fmla="*/ 25 w 988"/>
                <a:gd name="T89" fmla="*/ 604 h 1158"/>
                <a:gd name="T90" fmla="*/ 25 w 988"/>
                <a:gd name="T91" fmla="*/ 554 h 1158"/>
                <a:gd name="T92" fmla="*/ 76 w 988"/>
                <a:gd name="T93" fmla="*/ 406 h 1158"/>
                <a:gd name="T94" fmla="*/ 0 w 988"/>
                <a:gd name="T95" fmla="*/ 381 h 1158"/>
                <a:gd name="T96" fmla="*/ 76 w 988"/>
                <a:gd name="T97" fmla="*/ 356 h 1158"/>
                <a:gd name="T98" fmla="*/ 25 w 988"/>
                <a:gd name="T99" fmla="*/ 208 h 1158"/>
                <a:gd name="T100" fmla="*/ 25 w 988"/>
                <a:gd name="T101" fmla="*/ 158 h 1158"/>
                <a:gd name="T102" fmla="*/ 76 w 988"/>
                <a:gd name="T103" fmla="*/ 109 h 1158"/>
                <a:gd name="T104" fmla="*/ 879 w 988"/>
                <a:gd name="T10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8" h="1158">
                  <a:moveTo>
                    <a:pt x="268" y="50"/>
                  </a:moveTo>
                  <a:cubicBezTo>
                    <a:pt x="185" y="50"/>
                    <a:pt x="185" y="50"/>
                    <a:pt x="185" y="50"/>
                  </a:cubicBezTo>
                  <a:cubicBezTo>
                    <a:pt x="153" y="50"/>
                    <a:pt x="126" y="77"/>
                    <a:pt x="126" y="109"/>
                  </a:cubicBezTo>
                  <a:cubicBezTo>
                    <a:pt x="126" y="158"/>
                    <a:pt x="126" y="158"/>
                    <a:pt x="126" y="158"/>
                  </a:cubicBezTo>
                  <a:cubicBezTo>
                    <a:pt x="152" y="158"/>
                    <a:pt x="152" y="158"/>
                    <a:pt x="152" y="158"/>
                  </a:cubicBezTo>
                  <a:cubicBezTo>
                    <a:pt x="159" y="149"/>
                    <a:pt x="170" y="143"/>
                    <a:pt x="183" y="143"/>
                  </a:cubicBezTo>
                  <a:cubicBezTo>
                    <a:pt x="205" y="143"/>
                    <a:pt x="223" y="161"/>
                    <a:pt x="223" y="183"/>
                  </a:cubicBezTo>
                  <a:cubicBezTo>
                    <a:pt x="223" y="205"/>
                    <a:pt x="205" y="223"/>
                    <a:pt x="183" y="223"/>
                  </a:cubicBezTo>
                  <a:cubicBezTo>
                    <a:pt x="170" y="223"/>
                    <a:pt x="159" y="217"/>
                    <a:pt x="152" y="208"/>
                  </a:cubicBezTo>
                  <a:cubicBezTo>
                    <a:pt x="126" y="208"/>
                    <a:pt x="126" y="208"/>
                    <a:pt x="126" y="208"/>
                  </a:cubicBezTo>
                  <a:cubicBezTo>
                    <a:pt x="126" y="356"/>
                    <a:pt x="126" y="356"/>
                    <a:pt x="126" y="356"/>
                  </a:cubicBezTo>
                  <a:cubicBezTo>
                    <a:pt x="152" y="356"/>
                    <a:pt x="152" y="356"/>
                    <a:pt x="152" y="356"/>
                  </a:cubicBezTo>
                  <a:cubicBezTo>
                    <a:pt x="159" y="347"/>
                    <a:pt x="170" y="341"/>
                    <a:pt x="183" y="341"/>
                  </a:cubicBezTo>
                  <a:cubicBezTo>
                    <a:pt x="205" y="341"/>
                    <a:pt x="223" y="359"/>
                    <a:pt x="223" y="381"/>
                  </a:cubicBezTo>
                  <a:cubicBezTo>
                    <a:pt x="223" y="403"/>
                    <a:pt x="205" y="421"/>
                    <a:pt x="183" y="421"/>
                  </a:cubicBezTo>
                  <a:cubicBezTo>
                    <a:pt x="170" y="421"/>
                    <a:pt x="159" y="415"/>
                    <a:pt x="152" y="406"/>
                  </a:cubicBezTo>
                  <a:cubicBezTo>
                    <a:pt x="126" y="406"/>
                    <a:pt x="126" y="406"/>
                    <a:pt x="126" y="406"/>
                  </a:cubicBezTo>
                  <a:cubicBezTo>
                    <a:pt x="126" y="554"/>
                    <a:pt x="126" y="554"/>
                    <a:pt x="126" y="554"/>
                  </a:cubicBezTo>
                  <a:cubicBezTo>
                    <a:pt x="152" y="554"/>
                    <a:pt x="152" y="554"/>
                    <a:pt x="152" y="554"/>
                  </a:cubicBezTo>
                  <a:cubicBezTo>
                    <a:pt x="159" y="545"/>
                    <a:pt x="170" y="539"/>
                    <a:pt x="183" y="539"/>
                  </a:cubicBezTo>
                  <a:cubicBezTo>
                    <a:pt x="205" y="539"/>
                    <a:pt x="223" y="557"/>
                    <a:pt x="223" y="579"/>
                  </a:cubicBezTo>
                  <a:cubicBezTo>
                    <a:pt x="223" y="601"/>
                    <a:pt x="205" y="619"/>
                    <a:pt x="183" y="619"/>
                  </a:cubicBezTo>
                  <a:cubicBezTo>
                    <a:pt x="170" y="619"/>
                    <a:pt x="159" y="613"/>
                    <a:pt x="152" y="604"/>
                  </a:cubicBezTo>
                  <a:cubicBezTo>
                    <a:pt x="126" y="604"/>
                    <a:pt x="126" y="604"/>
                    <a:pt x="126" y="604"/>
                  </a:cubicBezTo>
                  <a:cubicBezTo>
                    <a:pt x="126" y="752"/>
                    <a:pt x="126" y="752"/>
                    <a:pt x="126" y="752"/>
                  </a:cubicBezTo>
                  <a:cubicBezTo>
                    <a:pt x="152" y="752"/>
                    <a:pt x="152" y="752"/>
                    <a:pt x="152" y="752"/>
                  </a:cubicBezTo>
                  <a:cubicBezTo>
                    <a:pt x="159" y="743"/>
                    <a:pt x="170" y="737"/>
                    <a:pt x="183" y="737"/>
                  </a:cubicBezTo>
                  <a:cubicBezTo>
                    <a:pt x="205" y="737"/>
                    <a:pt x="223" y="755"/>
                    <a:pt x="223" y="777"/>
                  </a:cubicBezTo>
                  <a:cubicBezTo>
                    <a:pt x="223" y="799"/>
                    <a:pt x="205" y="817"/>
                    <a:pt x="183" y="817"/>
                  </a:cubicBezTo>
                  <a:cubicBezTo>
                    <a:pt x="170" y="817"/>
                    <a:pt x="159" y="811"/>
                    <a:pt x="152" y="802"/>
                  </a:cubicBezTo>
                  <a:cubicBezTo>
                    <a:pt x="126" y="802"/>
                    <a:pt x="126" y="802"/>
                    <a:pt x="126" y="802"/>
                  </a:cubicBezTo>
                  <a:cubicBezTo>
                    <a:pt x="126" y="950"/>
                    <a:pt x="126" y="950"/>
                    <a:pt x="126" y="950"/>
                  </a:cubicBezTo>
                  <a:cubicBezTo>
                    <a:pt x="152" y="950"/>
                    <a:pt x="152" y="950"/>
                    <a:pt x="152" y="950"/>
                  </a:cubicBezTo>
                  <a:cubicBezTo>
                    <a:pt x="159" y="941"/>
                    <a:pt x="170" y="935"/>
                    <a:pt x="183" y="935"/>
                  </a:cubicBezTo>
                  <a:cubicBezTo>
                    <a:pt x="205" y="935"/>
                    <a:pt x="223" y="953"/>
                    <a:pt x="223" y="975"/>
                  </a:cubicBezTo>
                  <a:cubicBezTo>
                    <a:pt x="223" y="997"/>
                    <a:pt x="205" y="1015"/>
                    <a:pt x="183" y="1015"/>
                  </a:cubicBezTo>
                  <a:cubicBezTo>
                    <a:pt x="170" y="1015"/>
                    <a:pt x="159" y="1009"/>
                    <a:pt x="152" y="1000"/>
                  </a:cubicBezTo>
                  <a:cubicBezTo>
                    <a:pt x="126" y="1000"/>
                    <a:pt x="126" y="1000"/>
                    <a:pt x="126" y="1000"/>
                  </a:cubicBezTo>
                  <a:cubicBezTo>
                    <a:pt x="126" y="1049"/>
                    <a:pt x="126" y="1049"/>
                    <a:pt x="126" y="1049"/>
                  </a:cubicBezTo>
                  <a:cubicBezTo>
                    <a:pt x="126" y="1081"/>
                    <a:pt x="153" y="1108"/>
                    <a:pt x="185" y="1108"/>
                  </a:cubicBezTo>
                  <a:cubicBezTo>
                    <a:pt x="268" y="1108"/>
                    <a:pt x="268" y="1108"/>
                    <a:pt x="268" y="1108"/>
                  </a:cubicBezTo>
                  <a:cubicBezTo>
                    <a:pt x="268" y="50"/>
                    <a:pt x="268" y="50"/>
                    <a:pt x="268" y="50"/>
                  </a:cubicBezTo>
                  <a:close/>
                  <a:moveTo>
                    <a:pt x="552" y="280"/>
                  </a:moveTo>
                  <a:cubicBezTo>
                    <a:pt x="538" y="280"/>
                    <a:pt x="527" y="269"/>
                    <a:pt x="527" y="255"/>
                  </a:cubicBezTo>
                  <a:cubicBezTo>
                    <a:pt x="527" y="242"/>
                    <a:pt x="538" y="230"/>
                    <a:pt x="552" y="230"/>
                  </a:cubicBezTo>
                  <a:cubicBezTo>
                    <a:pt x="846" y="230"/>
                    <a:pt x="846" y="230"/>
                    <a:pt x="846" y="230"/>
                  </a:cubicBezTo>
                  <a:cubicBezTo>
                    <a:pt x="860" y="230"/>
                    <a:pt x="871" y="242"/>
                    <a:pt x="871" y="255"/>
                  </a:cubicBezTo>
                  <a:cubicBezTo>
                    <a:pt x="871" y="269"/>
                    <a:pt x="860" y="280"/>
                    <a:pt x="846" y="280"/>
                  </a:cubicBezTo>
                  <a:cubicBezTo>
                    <a:pt x="552" y="280"/>
                    <a:pt x="552" y="280"/>
                    <a:pt x="552" y="280"/>
                  </a:cubicBezTo>
                  <a:close/>
                  <a:moveTo>
                    <a:pt x="552" y="467"/>
                  </a:moveTo>
                  <a:cubicBezTo>
                    <a:pt x="538" y="467"/>
                    <a:pt x="527" y="455"/>
                    <a:pt x="527" y="442"/>
                  </a:cubicBezTo>
                  <a:cubicBezTo>
                    <a:pt x="527" y="428"/>
                    <a:pt x="538" y="417"/>
                    <a:pt x="552" y="417"/>
                  </a:cubicBezTo>
                  <a:cubicBezTo>
                    <a:pt x="846" y="417"/>
                    <a:pt x="846" y="417"/>
                    <a:pt x="846" y="417"/>
                  </a:cubicBezTo>
                  <a:cubicBezTo>
                    <a:pt x="860" y="417"/>
                    <a:pt x="871" y="428"/>
                    <a:pt x="871" y="442"/>
                  </a:cubicBezTo>
                  <a:cubicBezTo>
                    <a:pt x="871" y="455"/>
                    <a:pt x="860" y="467"/>
                    <a:pt x="846" y="467"/>
                  </a:cubicBezTo>
                  <a:cubicBezTo>
                    <a:pt x="552" y="467"/>
                    <a:pt x="552" y="467"/>
                    <a:pt x="552" y="467"/>
                  </a:cubicBezTo>
                  <a:close/>
                  <a:moveTo>
                    <a:pt x="552" y="653"/>
                  </a:moveTo>
                  <a:cubicBezTo>
                    <a:pt x="538" y="653"/>
                    <a:pt x="527" y="642"/>
                    <a:pt x="527" y="628"/>
                  </a:cubicBezTo>
                  <a:cubicBezTo>
                    <a:pt x="527" y="614"/>
                    <a:pt x="538" y="603"/>
                    <a:pt x="552" y="603"/>
                  </a:cubicBezTo>
                  <a:cubicBezTo>
                    <a:pt x="806" y="603"/>
                    <a:pt x="806" y="603"/>
                    <a:pt x="806" y="603"/>
                  </a:cubicBezTo>
                  <a:cubicBezTo>
                    <a:pt x="820" y="603"/>
                    <a:pt x="831" y="614"/>
                    <a:pt x="831" y="628"/>
                  </a:cubicBezTo>
                  <a:cubicBezTo>
                    <a:pt x="831" y="642"/>
                    <a:pt x="820" y="653"/>
                    <a:pt x="806" y="653"/>
                  </a:cubicBezTo>
                  <a:cubicBezTo>
                    <a:pt x="552" y="653"/>
                    <a:pt x="552" y="653"/>
                    <a:pt x="552" y="653"/>
                  </a:cubicBezTo>
                  <a:close/>
                  <a:moveTo>
                    <a:pt x="988" y="109"/>
                  </a:moveTo>
                  <a:cubicBezTo>
                    <a:pt x="988" y="567"/>
                    <a:pt x="988" y="567"/>
                    <a:pt x="988" y="567"/>
                  </a:cubicBezTo>
                  <a:cubicBezTo>
                    <a:pt x="938" y="602"/>
                    <a:pt x="938" y="602"/>
                    <a:pt x="938" y="602"/>
                  </a:cubicBezTo>
                  <a:cubicBezTo>
                    <a:pt x="938" y="109"/>
                    <a:pt x="938" y="109"/>
                    <a:pt x="938" y="109"/>
                  </a:cubicBezTo>
                  <a:cubicBezTo>
                    <a:pt x="938" y="77"/>
                    <a:pt x="911" y="50"/>
                    <a:pt x="879" y="50"/>
                  </a:cubicBezTo>
                  <a:cubicBezTo>
                    <a:pt x="292" y="50"/>
                    <a:pt x="292" y="50"/>
                    <a:pt x="292" y="50"/>
                  </a:cubicBezTo>
                  <a:cubicBezTo>
                    <a:pt x="292" y="1108"/>
                    <a:pt x="292" y="1108"/>
                    <a:pt x="292" y="1108"/>
                  </a:cubicBezTo>
                  <a:cubicBezTo>
                    <a:pt x="879" y="1108"/>
                    <a:pt x="879" y="1108"/>
                    <a:pt x="879" y="1108"/>
                  </a:cubicBezTo>
                  <a:cubicBezTo>
                    <a:pt x="911" y="1108"/>
                    <a:pt x="938" y="1081"/>
                    <a:pt x="938" y="1049"/>
                  </a:cubicBezTo>
                  <a:cubicBezTo>
                    <a:pt x="938" y="835"/>
                    <a:pt x="938" y="835"/>
                    <a:pt x="938" y="835"/>
                  </a:cubicBezTo>
                  <a:cubicBezTo>
                    <a:pt x="988" y="799"/>
                    <a:pt x="988" y="799"/>
                    <a:pt x="988" y="799"/>
                  </a:cubicBezTo>
                  <a:cubicBezTo>
                    <a:pt x="988" y="1049"/>
                    <a:pt x="988" y="1049"/>
                    <a:pt x="988" y="1049"/>
                  </a:cubicBezTo>
                  <a:cubicBezTo>
                    <a:pt x="988" y="1109"/>
                    <a:pt x="939" y="1158"/>
                    <a:pt x="879" y="1158"/>
                  </a:cubicBezTo>
                  <a:cubicBezTo>
                    <a:pt x="185" y="1158"/>
                    <a:pt x="185" y="1158"/>
                    <a:pt x="185" y="1158"/>
                  </a:cubicBezTo>
                  <a:cubicBezTo>
                    <a:pt x="125" y="1158"/>
                    <a:pt x="76" y="1109"/>
                    <a:pt x="76" y="1049"/>
                  </a:cubicBezTo>
                  <a:cubicBezTo>
                    <a:pt x="76" y="1000"/>
                    <a:pt x="76" y="1000"/>
                    <a:pt x="76" y="1000"/>
                  </a:cubicBezTo>
                  <a:cubicBezTo>
                    <a:pt x="25" y="1000"/>
                    <a:pt x="25" y="1000"/>
                    <a:pt x="25" y="1000"/>
                  </a:cubicBezTo>
                  <a:cubicBezTo>
                    <a:pt x="11" y="1000"/>
                    <a:pt x="0" y="989"/>
                    <a:pt x="0" y="975"/>
                  </a:cubicBezTo>
                  <a:cubicBezTo>
                    <a:pt x="0" y="961"/>
                    <a:pt x="11" y="950"/>
                    <a:pt x="25" y="950"/>
                  </a:cubicBezTo>
                  <a:cubicBezTo>
                    <a:pt x="76" y="950"/>
                    <a:pt x="76" y="950"/>
                    <a:pt x="76" y="950"/>
                  </a:cubicBezTo>
                  <a:cubicBezTo>
                    <a:pt x="76" y="802"/>
                    <a:pt x="76" y="802"/>
                    <a:pt x="76" y="802"/>
                  </a:cubicBezTo>
                  <a:cubicBezTo>
                    <a:pt x="25" y="802"/>
                    <a:pt x="25" y="802"/>
                    <a:pt x="25" y="802"/>
                  </a:cubicBezTo>
                  <a:cubicBezTo>
                    <a:pt x="11" y="802"/>
                    <a:pt x="0" y="791"/>
                    <a:pt x="0" y="777"/>
                  </a:cubicBezTo>
                  <a:cubicBezTo>
                    <a:pt x="0" y="763"/>
                    <a:pt x="11" y="752"/>
                    <a:pt x="25" y="752"/>
                  </a:cubicBezTo>
                  <a:cubicBezTo>
                    <a:pt x="76" y="752"/>
                    <a:pt x="76" y="752"/>
                    <a:pt x="76" y="752"/>
                  </a:cubicBezTo>
                  <a:cubicBezTo>
                    <a:pt x="76" y="604"/>
                    <a:pt x="76" y="604"/>
                    <a:pt x="76" y="604"/>
                  </a:cubicBezTo>
                  <a:cubicBezTo>
                    <a:pt x="25" y="604"/>
                    <a:pt x="25" y="604"/>
                    <a:pt x="25" y="604"/>
                  </a:cubicBezTo>
                  <a:cubicBezTo>
                    <a:pt x="11" y="604"/>
                    <a:pt x="0" y="593"/>
                    <a:pt x="0" y="579"/>
                  </a:cubicBezTo>
                  <a:cubicBezTo>
                    <a:pt x="0" y="565"/>
                    <a:pt x="11" y="554"/>
                    <a:pt x="25" y="554"/>
                  </a:cubicBezTo>
                  <a:cubicBezTo>
                    <a:pt x="76" y="554"/>
                    <a:pt x="76" y="554"/>
                    <a:pt x="76" y="554"/>
                  </a:cubicBezTo>
                  <a:cubicBezTo>
                    <a:pt x="76" y="406"/>
                    <a:pt x="76" y="406"/>
                    <a:pt x="76" y="406"/>
                  </a:cubicBezTo>
                  <a:cubicBezTo>
                    <a:pt x="25" y="406"/>
                    <a:pt x="25" y="406"/>
                    <a:pt x="25" y="406"/>
                  </a:cubicBezTo>
                  <a:cubicBezTo>
                    <a:pt x="11" y="406"/>
                    <a:pt x="0" y="395"/>
                    <a:pt x="0" y="381"/>
                  </a:cubicBezTo>
                  <a:cubicBezTo>
                    <a:pt x="0" y="367"/>
                    <a:pt x="11" y="356"/>
                    <a:pt x="25" y="356"/>
                  </a:cubicBezTo>
                  <a:cubicBezTo>
                    <a:pt x="76" y="356"/>
                    <a:pt x="76" y="356"/>
                    <a:pt x="76" y="356"/>
                  </a:cubicBezTo>
                  <a:cubicBezTo>
                    <a:pt x="76" y="208"/>
                    <a:pt x="76" y="208"/>
                    <a:pt x="76" y="208"/>
                  </a:cubicBezTo>
                  <a:cubicBezTo>
                    <a:pt x="25" y="208"/>
                    <a:pt x="25" y="208"/>
                    <a:pt x="25" y="208"/>
                  </a:cubicBezTo>
                  <a:cubicBezTo>
                    <a:pt x="11" y="208"/>
                    <a:pt x="0" y="197"/>
                    <a:pt x="0" y="183"/>
                  </a:cubicBezTo>
                  <a:cubicBezTo>
                    <a:pt x="0" y="169"/>
                    <a:pt x="11" y="158"/>
                    <a:pt x="25" y="158"/>
                  </a:cubicBezTo>
                  <a:cubicBezTo>
                    <a:pt x="76" y="158"/>
                    <a:pt x="76" y="158"/>
                    <a:pt x="76" y="158"/>
                  </a:cubicBezTo>
                  <a:cubicBezTo>
                    <a:pt x="76" y="109"/>
                    <a:pt x="76" y="109"/>
                    <a:pt x="76" y="109"/>
                  </a:cubicBezTo>
                  <a:cubicBezTo>
                    <a:pt x="76" y="49"/>
                    <a:pt x="125" y="0"/>
                    <a:pt x="185" y="0"/>
                  </a:cubicBezTo>
                  <a:cubicBezTo>
                    <a:pt x="879" y="0"/>
                    <a:pt x="879" y="0"/>
                    <a:pt x="879" y="0"/>
                  </a:cubicBezTo>
                  <a:cubicBezTo>
                    <a:pt x="939" y="0"/>
                    <a:pt x="988" y="49"/>
                    <a:pt x="988" y="109"/>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15" name="Freeform 14"/>
            <p:cNvSpPr>
              <a:spLocks noEditPoints="1"/>
            </p:cNvSpPr>
            <p:nvPr/>
          </p:nvSpPr>
          <p:spPr bwMode="auto">
            <a:xfrm>
              <a:off x="2398" y="1239"/>
              <a:ext cx="1764" cy="1998"/>
            </a:xfrm>
            <a:custGeom>
              <a:avLst/>
              <a:gdLst>
                <a:gd name="T0" fmla="*/ 204 w 747"/>
                <a:gd name="T1" fmla="*/ 749 h 846"/>
                <a:gd name="T2" fmla="*/ 157 w 747"/>
                <a:gd name="T3" fmla="*/ 828 h 846"/>
                <a:gd name="T4" fmla="*/ 159 w 747"/>
                <a:gd name="T5" fmla="*/ 840 h 846"/>
                <a:gd name="T6" fmla="*/ 169 w 747"/>
                <a:gd name="T7" fmla="*/ 845 h 846"/>
                <a:gd name="T8" fmla="*/ 259 w 747"/>
                <a:gd name="T9" fmla="*/ 827 h 846"/>
                <a:gd name="T10" fmla="*/ 204 w 747"/>
                <a:gd name="T11" fmla="*/ 749 h 846"/>
                <a:gd name="T12" fmla="*/ 233 w 747"/>
                <a:gd name="T13" fmla="*/ 700 h 846"/>
                <a:gd name="T14" fmla="*/ 355 w 747"/>
                <a:gd name="T15" fmla="*/ 614 h 846"/>
                <a:gd name="T16" fmla="*/ 477 w 747"/>
                <a:gd name="T17" fmla="*/ 527 h 846"/>
                <a:gd name="T18" fmla="*/ 665 w 747"/>
                <a:gd name="T19" fmla="*/ 395 h 846"/>
                <a:gd name="T20" fmla="*/ 702 w 747"/>
                <a:gd name="T21" fmla="*/ 410 h 846"/>
                <a:gd name="T22" fmla="*/ 743 w 747"/>
                <a:gd name="T23" fmla="*/ 468 h 846"/>
                <a:gd name="T24" fmla="*/ 747 w 747"/>
                <a:gd name="T25" fmla="*/ 511 h 846"/>
                <a:gd name="T26" fmla="*/ 559 w 747"/>
                <a:gd name="T27" fmla="*/ 643 h 846"/>
                <a:gd name="T28" fmla="*/ 437 w 747"/>
                <a:gd name="T29" fmla="*/ 730 h 846"/>
                <a:gd name="T30" fmla="*/ 315 w 747"/>
                <a:gd name="T31" fmla="*/ 816 h 846"/>
                <a:gd name="T32" fmla="*/ 311 w 747"/>
                <a:gd name="T33" fmla="*/ 774 h 846"/>
                <a:gd name="T34" fmla="*/ 270 w 747"/>
                <a:gd name="T35" fmla="*/ 716 h 846"/>
                <a:gd name="T36" fmla="*/ 233 w 747"/>
                <a:gd name="T37" fmla="*/ 700 h 846"/>
                <a:gd name="T38" fmla="*/ 20 w 747"/>
                <a:gd name="T39" fmla="*/ 440 h 846"/>
                <a:gd name="T40" fmla="*/ 50 w 747"/>
                <a:gd name="T41" fmla="*/ 410 h 846"/>
                <a:gd name="T42" fmla="*/ 78 w 747"/>
                <a:gd name="T43" fmla="*/ 438 h 846"/>
                <a:gd name="T44" fmla="*/ 123 w 747"/>
                <a:gd name="T45" fmla="*/ 393 h 846"/>
                <a:gd name="T46" fmla="*/ 153 w 747"/>
                <a:gd name="T47" fmla="*/ 423 h 846"/>
                <a:gd name="T48" fmla="*/ 20 w 747"/>
                <a:gd name="T49" fmla="*/ 440 h 846"/>
                <a:gd name="T50" fmla="*/ 20 w 747"/>
                <a:gd name="T51" fmla="*/ 254 h 846"/>
                <a:gd name="T52" fmla="*/ 50 w 747"/>
                <a:gd name="T53" fmla="*/ 224 h 846"/>
                <a:gd name="T54" fmla="*/ 78 w 747"/>
                <a:gd name="T55" fmla="*/ 252 h 846"/>
                <a:gd name="T56" fmla="*/ 123 w 747"/>
                <a:gd name="T57" fmla="*/ 206 h 846"/>
                <a:gd name="T58" fmla="*/ 153 w 747"/>
                <a:gd name="T59" fmla="*/ 236 h 846"/>
                <a:gd name="T60" fmla="*/ 20 w 747"/>
                <a:gd name="T61" fmla="*/ 254 h 846"/>
                <a:gd name="T62" fmla="*/ 20 w 747"/>
                <a:gd name="T63" fmla="*/ 68 h 846"/>
                <a:gd name="T64" fmla="*/ 50 w 747"/>
                <a:gd name="T65" fmla="*/ 38 h 846"/>
                <a:gd name="T66" fmla="*/ 78 w 747"/>
                <a:gd name="T67" fmla="*/ 66 h 846"/>
                <a:gd name="T68" fmla="*/ 123 w 747"/>
                <a:gd name="T69" fmla="*/ 20 h 846"/>
                <a:gd name="T70" fmla="*/ 153 w 747"/>
                <a:gd name="T71" fmla="*/ 50 h 846"/>
                <a:gd name="T72" fmla="*/ 20 w 747"/>
                <a:gd name="T73" fmla="*/ 68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7" h="846">
                  <a:moveTo>
                    <a:pt x="204" y="749"/>
                  </a:moveTo>
                  <a:cubicBezTo>
                    <a:pt x="157" y="828"/>
                    <a:pt x="157" y="828"/>
                    <a:pt x="157" y="828"/>
                  </a:cubicBezTo>
                  <a:cubicBezTo>
                    <a:pt x="155" y="832"/>
                    <a:pt x="156" y="836"/>
                    <a:pt x="159" y="840"/>
                  </a:cubicBezTo>
                  <a:cubicBezTo>
                    <a:pt x="161" y="843"/>
                    <a:pt x="165" y="846"/>
                    <a:pt x="169" y="845"/>
                  </a:cubicBezTo>
                  <a:cubicBezTo>
                    <a:pt x="259" y="827"/>
                    <a:pt x="259" y="827"/>
                    <a:pt x="259" y="827"/>
                  </a:cubicBezTo>
                  <a:cubicBezTo>
                    <a:pt x="257" y="799"/>
                    <a:pt x="232" y="760"/>
                    <a:pt x="204" y="749"/>
                  </a:cubicBezTo>
                  <a:close/>
                  <a:moveTo>
                    <a:pt x="233" y="700"/>
                  </a:moveTo>
                  <a:cubicBezTo>
                    <a:pt x="273" y="671"/>
                    <a:pt x="314" y="643"/>
                    <a:pt x="355" y="614"/>
                  </a:cubicBezTo>
                  <a:cubicBezTo>
                    <a:pt x="396" y="585"/>
                    <a:pt x="437" y="556"/>
                    <a:pt x="477" y="527"/>
                  </a:cubicBezTo>
                  <a:cubicBezTo>
                    <a:pt x="559" y="469"/>
                    <a:pt x="583" y="452"/>
                    <a:pt x="665" y="395"/>
                  </a:cubicBezTo>
                  <a:cubicBezTo>
                    <a:pt x="677" y="400"/>
                    <a:pt x="689" y="405"/>
                    <a:pt x="702" y="410"/>
                  </a:cubicBezTo>
                  <a:cubicBezTo>
                    <a:pt x="715" y="429"/>
                    <a:pt x="729" y="449"/>
                    <a:pt x="743" y="468"/>
                  </a:cubicBezTo>
                  <a:cubicBezTo>
                    <a:pt x="744" y="482"/>
                    <a:pt x="745" y="496"/>
                    <a:pt x="747" y="511"/>
                  </a:cubicBezTo>
                  <a:cubicBezTo>
                    <a:pt x="665" y="568"/>
                    <a:pt x="641" y="585"/>
                    <a:pt x="559" y="643"/>
                  </a:cubicBezTo>
                  <a:cubicBezTo>
                    <a:pt x="519" y="672"/>
                    <a:pt x="478" y="701"/>
                    <a:pt x="437" y="730"/>
                  </a:cubicBezTo>
                  <a:cubicBezTo>
                    <a:pt x="396" y="759"/>
                    <a:pt x="355" y="787"/>
                    <a:pt x="315" y="816"/>
                  </a:cubicBezTo>
                  <a:cubicBezTo>
                    <a:pt x="326" y="797"/>
                    <a:pt x="326" y="782"/>
                    <a:pt x="311" y="774"/>
                  </a:cubicBezTo>
                  <a:cubicBezTo>
                    <a:pt x="312" y="742"/>
                    <a:pt x="295" y="726"/>
                    <a:pt x="270" y="716"/>
                  </a:cubicBezTo>
                  <a:cubicBezTo>
                    <a:pt x="266" y="700"/>
                    <a:pt x="257" y="693"/>
                    <a:pt x="233" y="700"/>
                  </a:cubicBezTo>
                  <a:close/>
                  <a:moveTo>
                    <a:pt x="20" y="440"/>
                  </a:moveTo>
                  <a:cubicBezTo>
                    <a:pt x="0" y="420"/>
                    <a:pt x="30" y="390"/>
                    <a:pt x="50" y="410"/>
                  </a:cubicBezTo>
                  <a:cubicBezTo>
                    <a:pt x="78" y="438"/>
                    <a:pt x="78" y="438"/>
                    <a:pt x="78" y="438"/>
                  </a:cubicBezTo>
                  <a:cubicBezTo>
                    <a:pt x="123" y="393"/>
                    <a:pt x="123" y="393"/>
                    <a:pt x="123" y="393"/>
                  </a:cubicBezTo>
                  <a:cubicBezTo>
                    <a:pt x="143" y="373"/>
                    <a:pt x="173" y="403"/>
                    <a:pt x="153" y="423"/>
                  </a:cubicBezTo>
                  <a:cubicBezTo>
                    <a:pt x="67" y="509"/>
                    <a:pt x="88" y="509"/>
                    <a:pt x="20" y="440"/>
                  </a:cubicBezTo>
                  <a:close/>
                  <a:moveTo>
                    <a:pt x="20" y="254"/>
                  </a:moveTo>
                  <a:cubicBezTo>
                    <a:pt x="0" y="234"/>
                    <a:pt x="30" y="204"/>
                    <a:pt x="50" y="224"/>
                  </a:cubicBezTo>
                  <a:cubicBezTo>
                    <a:pt x="78" y="252"/>
                    <a:pt x="78" y="252"/>
                    <a:pt x="78" y="252"/>
                  </a:cubicBezTo>
                  <a:cubicBezTo>
                    <a:pt x="123" y="206"/>
                    <a:pt x="123" y="206"/>
                    <a:pt x="123" y="206"/>
                  </a:cubicBezTo>
                  <a:cubicBezTo>
                    <a:pt x="143" y="187"/>
                    <a:pt x="173" y="217"/>
                    <a:pt x="153" y="236"/>
                  </a:cubicBezTo>
                  <a:cubicBezTo>
                    <a:pt x="67" y="323"/>
                    <a:pt x="88" y="323"/>
                    <a:pt x="20" y="254"/>
                  </a:cubicBezTo>
                  <a:close/>
                  <a:moveTo>
                    <a:pt x="20" y="68"/>
                  </a:moveTo>
                  <a:cubicBezTo>
                    <a:pt x="0" y="48"/>
                    <a:pt x="30" y="18"/>
                    <a:pt x="50" y="38"/>
                  </a:cubicBezTo>
                  <a:cubicBezTo>
                    <a:pt x="78" y="66"/>
                    <a:pt x="78" y="66"/>
                    <a:pt x="78" y="66"/>
                  </a:cubicBezTo>
                  <a:cubicBezTo>
                    <a:pt x="123" y="20"/>
                    <a:pt x="123" y="20"/>
                    <a:pt x="123" y="20"/>
                  </a:cubicBezTo>
                  <a:cubicBezTo>
                    <a:pt x="143" y="0"/>
                    <a:pt x="173" y="30"/>
                    <a:pt x="153" y="50"/>
                  </a:cubicBezTo>
                  <a:cubicBezTo>
                    <a:pt x="67" y="136"/>
                    <a:pt x="88" y="136"/>
                    <a:pt x="20" y="6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grpSp>
      <p:sp>
        <p:nvSpPr>
          <p:cNvPr id="17" name="Rectangle 16"/>
          <p:cNvSpPr/>
          <p:nvPr/>
        </p:nvSpPr>
        <p:spPr>
          <a:xfrm>
            <a:off x="621039" y="5072743"/>
            <a:ext cx="10977033" cy="1371600"/>
          </a:xfrm>
          <a:prstGeom prst="rect">
            <a:avLst/>
          </a:prstGeom>
          <a:solidFill>
            <a:srgbClr val="FFC000"/>
          </a:solidFill>
          <a:ln w="12700">
            <a:noFill/>
          </a:ln>
        </p:spPr>
        <p:style>
          <a:lnRef idx="2">
            <a:schemeClr val="accent2"/>
          </a:lnRef>
          <a:fillRef idx="1">
            <a:schemeClr val="lt1"/>
          </a:fillRef>
          <a:effectRef idx="0">
            <a:schemeClr val="accent2"/>
          </a:effectRef>
          <a:fontRef idx="minor">
            <a:schemeClr val="dk1"/>
          </a:fontRef>
        </p:style>
        <p:txBody>
          <a:bodyPr lIns="1080000" tIns="72000" rtlCol="0" anchor="t"/>
          <a:lstStyle/>
          <a:p>
            <a:pPr>
              <a:spcBef>
                <a:spcPts val="0"/>
              </a:spcBef>
              <a:spcAft>
                <a:spcPts val="0"/>
              </a:spcAft>
            </a:pPr>
            <a:endParaRPr lang="en-US" sz="1400" b="1" dirty="0">
              <a:solidFill>
                <a:schemeClr val="bg1"/>
              </a:solidFill>
            </a:endParaRPr>
          </a:p>
        </p:txBody>
      </p:sp>
      <p:sp>
        <p:nvSpPr>
          <p:cNvPr id="18" name="Freeform 19"/>
          <p:cNvSpPr>
            <a:spLocks/>
          </p:cNvSpPr>
          <p:nvPr/>
        </p:nvSpPr>
        <p:spPr bwMode="auto">
          <a:xfrm>
            <a:off x="625540" y="5085206"/>
            <a:ext cx="963133" cy="741943"/>
          </a:xfrm>
          <a:custGeom>
            <a:avLst/>
            <a:gdLst>
              <a:gd name="T0" fmla="*/ 4 w 366"/>
              <a:gd name="T1" fmla="*/ 328 h 401"/>
              <a:gd name="T2" fmla="*/ 26 w 366"/>
              <a:gd name="T3" fmla="*/ 275 h 401"/>
              <a:gd name="T4" fmla="*/ 137 w 366"/>
              <a:gd name="T5" fmla="*/ 164 h 401"/>
              <a:gd name="T6" fmla="*/ 237 w 366"/>
              <a:gd name="T7" fmla="*/ 65 h 401"/>
              <a:gd name="T8" fmla="*/ 270 w 366"/>
              <a:gd name="T9" fmla="*/ 50 h 401"/>
              <a:gd name="T10" fmla="*/ 313 w 366"/>
              <a:gd name="T11" fmla="*/ 93 h 401"/>
              <a:gd name="T12" fmla="*/ 298 w 366"/>
              <a:gd name="T13" fmla="*/ 126 h 401"/>
              <a:gd name="T14" fmla="*/ 99 w 366"/>
              <a:gd name="T15" fmla="*/ 325 h 401"/>
              <a:gd name="T16" fmla="*/ 83 w 366"/>
              <a:gd name="T17" fmla="*/ 325 h 401"/>
              <a:gd name="T18" fmla="*/ 83 w 366"/>
              <a:gd name="T19" fmla="*/ 309 h 401"/>
              <a:gd name="T20" fmla="*/ 173 w 366"/>
              <a:gd name="T21" fmla="*/ 218 h 401"/>
              <a:gd name="T22" fmla="*/ 282 w 366"/>
              <a:gd name="T23" fmla="*/ 110 h 401"/>
              <a:gd name="T24" fmla="*/ 290 w 366"/>
              <a:gd name="T25" fmla="*/ 93 h 401"/>
              <a:gd name="T26" fmla="*/ 284 w 366"/>
              <a:gd name="T27" fmla="*/ 79 h 401"/>
              <a:gd name="T28" fmla="*/ 270 w 366"/>
              <a:gd name="T29" fmla="*/ 73 h 401"/>
              <a:gd name="T30" fmla="*/ 253 w 366"/>
              <a:gd name="T31" fmla="*/ 81 h 401"/>
              <a:gd name="T32" fmla="*/ 153 w 366"/>
              <a:gd name="T33" fmla="*/ 181 h 401"/>
              <a:gd name="T34" fmla="*/ 28 w 366"/>
              <a:gd name="T35" fmla="*/ 328 h 401"/>
              <a:gd name="T36" fmla="*/ 43 w 366"/>
              <a:gd name="T37" fmla="*/ 364 h 401"/>
              <a:gd name="T38" fmla="*/ 72 w 366"/>
              <a:gd name="T39" fmla="*/ 377 h 401"/>
              <a:gd name="T40" fmla="*/ 110 w 366"/>
              <a:gd name="T41" fmla="*/ 360 h 401"/>
              <a:gd name="T42" fmla="*/ 323 w 366"/>
              <a:gd name="T43" fmla="*/ 147 h 401"/>
              <a:gd name="T44" fmla="*/ 343 w 366"/>
              <a:gd name="T45" fmla="*/ 101 h 401"/>
              <a:gd name="T46" fmla="*/ 316 w 366"/>
              <a:gd name="T47" fmla="*/ 46 h 401"/>
              <a:gd name="T48" fmla="*/ 268 w 366"/>
              <a:gd name="T49" fmla="*/ 24 h 401"/>
              <a:gd name="T50" fmla="*/ 221 w 366"/>
              <a:gd name="T51" fmla="*/ 46 h 401"/>
              <a:gd name="T52" fmla="*/ 21 w 366"/>
              <a:gd name="T53" fmla="*/ 247 h 401"/>
              <a:gd name="T54" fmla="*/ 4 w 366"/>
              <a:gd name="T55" fmla="*/ 247 h 401"/>
              <a:gd name="T56" fmla="*/ 4 w 366"/>
              <a:gd name="T57" fmla="*/ 230 h 401"/>
              <a:gd name="T58" fmla="*/ 268 w 366"/>
              <a:gd name="T59" fmla="*/ 1 h 401"/>
              <a:gd name="T60" fmla="*/ 333 w 366"/>
              <a:gd name="T61" fmla="*/ 29 h 401"/>
              <a:gd name="T62" fmla="*/ 366 w 366"/>
              <a:gd name="T63" fmla="*/ 101 h 401"/>
              <a:gd name="T64" fmla="*/ 339 w 366"/>
              <a:gd name="T65" fmla="*/ 164 h 401"/>
              <a:gd name="T66" fmla="*/ 127 w 366"/>
              <a:gd name="T67" fmla="*/ 376 h 401"/>
              <a:gd name="T68" fmla="*/ 72 w 366"/>
              <a:gd name="T69" fmla="*/ 401 h 401"/>
              <a:gd name="T70" fmla="*/ 72 w 366"/>
              <a:gd name="T71"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401">
                <a:moveTo>
                  <a:pt x="26" y="381"/>
                </a:moveTo>
                <a:cubicBezTo>
                  <a:pt x="11" y="366"/>
                  <a:pt x="4" y="347"/>
                  <a:pt x="4" y="328"/>
                </a:cubicBezTo>
                <a:cubicBezTo>
                  <a:pt x="4" y="328"/>
                  <a:pt x="4" y="328"/>
                  <a:pt x="4" y="328"/>
                </a:cubicBezTo>
                <a:cubicBezTo>
                  <a:pt x="4" y="309"/>
                  <a:pt x="11" y="290"/>
                  <a:pt x="26" y="275"/>
                </a:cubicBezTo>
                <a:cubicBezTo>
                  <a:pt x="26" y="275"/>
                  <a:pt x="26" y="275"/>
                  <a:pt x="26" y="275"/>
                </a:cubicBezTo>
                <a:cubicBezTo>
                  <a:pt x="137" y="164"/>
                  <a:pt x="137" y="164"/>
                  <a:pt x="137" y="164"/>
                </a:cubicBezTo>
                <a:cubicBezTo>
                  <a:pt x="155" y="146"/>
                  <a:pt x="223" y="78"/>
                  <a:pt x="237" y="65"/>
                </a:cubicBezTo>
                <a:cubicBezTo>
                  <a:pt x="237" y="65"/>
                  <a:pt x="237" y="65"/>
                  <a:pt x="237" y="65"/>
                </a:cubicBezTo>
                <a:cubicBezTo>
                  <a:pt x="246" y="55"/>
                  <a:pt x="258" y="50"/>
                  <a:pt x="270" y="50"/>
                </a:cubicBezTo>
                <a:cubicBezTo>
                  <a:pt x="270" y="50"/>
                  <a:pt x="270" y="50"/>
                  <a:pt x="270" y="50"/>
                </a:cubicBezTo>
                <a:cubicBezTo>
                  <a:pt x="293" y="50"/>
                  <a:pt x="313" y="69"/>
                  <a:pt x="313" y="93"/>
                </a:cubicBezTo>
                <a:cubicBezTo>
                  <a:pt x="313" y="93"/>
                  <a:pt x="313" y="93"/>
                  <a:pt x="313" y="93"/>
                </a:cubicBezTo>
                <a:cubicBezTo>
                  <a:pt x="313" y="104"/>
                  <a:pt x="308" y="116"/>
                  <a:pt x="298" y="126"/>
                </a:cubicBezTo>
                <a:cubicBezTo>
                  <a:pt x="298" y="126"/>
                  <a:pt x="298" y="126"/>
                  <a:pt x="298" y="126"/>
                </a:cubicBezTo>
                <a:cubicBezTo>
                  <a:pt x="274" y="150"/>
                  <a:pt x="99" y="325"/>
                  <a:pt x="99" y="325"/>
                </a:cubicBezTo>
                <a:cubicBezTo>
                  <a:pt x="99" y="325"/>
                  <a:pt x="99" y="325"/>
                  <a:pt x="99" y="325"/>
                </a:cubicBezTo>
                <a:cubicBezTo>
                  <a:pt x="95" y="330"/>
                  <a:pt x="87" y="330"/>
                  <a:pt x="83" y="325"/>
                </a:cubicBezTo>
                <a:cubicBezTo>
                  <a:pt x="83" y="325"/>
                  <a:pt x="83" y="325"/>
                  <a:pt x="83" y="325"/>
                </a:cubicBezTo>
                <a:cubicBezTo>
                  <a:pt x="78" y="321"/>
                  <a:pt x="78" y="313"/>
                  <a:pt x="83" y="309"/>
                </a:cubicBezTo>
                <a:cubicBezTo>
                  <a:pt x="83" y="309"/>
                  <a:pt x="83" y="309"/>
                  <a:pt x="83" y="309"/>
                </a:cubicBezTo>
                <a:cubicBezTo>
                  <a:pt x="83" y="309"/>
                  <a:pt x="126" y="265"/>
                  <a:pt x="173" y="218"/>
                </a:cubicBezTo>
                <a:cubicBezTo>
                  <a:pt x="173" y="218"/>
                  <a:pt x="173" y="218"/>
                  <a:pt x="173" y="218"/>
                </a:cubicBezTo>
                <a:cubicBezTo>
                  <a:pt x="220" y="171"/>
                  <a:pt x="270" y="122"/>
                  <a:pt x="282" y="110"/>
                </a:cubicBezTo>
                <a:cubicBezTo>
                  <a:pt x="282" y="110"/>
                  <a:pt x="282" y="110"/>
                  <a:pt x="282" y="110"/>
                </a:cubicBezTo>
                <a:cubicBezTo>
                  <a:pt x="288" y="103"/>
                  <a:pt x="290" y="98"/>
                  <a:pt x="290" y="93"/>
                </a:cubicBezTo>
                <a:cubicBezTo>
                  <a:pt x="290" y="93"/>
                  <a:pt x="290" y="93"/>
                  <a:pt x="290" y="93"/>
                </a:cubicBezTo>
                <a:cubicBezTo>
                  <a:pt x="290" y="88"/>
                  <a:pt x="288" y="83"/>
                  <a:pt x="284" y="79"/>
                </a:cubicBezTo>
                <a:cubicBezTo>
                  <a:pt x="284" y="79"/>
                  <a:pt x="284" y="79"/>
                  <a:pt x="284" y="79"/>
                </a:cubicBezTo>
                <a:cubicBezTo>
                  <a:pt x="280" y="76"/>
                  <a:pt x="275" y="73"/>
                  <a:pt x="270" y="73"/>
                </a:cubicBezTo>
                <a:cubicBezTo>
                  <a:pt x="270" y="73"/>
                  <a:pt x="270" y="73"/>
                  <a:pt x="270" y="73"/>
                </a:cubicBezTo>
                <a:cubicBezTo>
                  <a:pt x="265" y="73"/>
                  <a:pt x="259" y="75"/>
                  <a:pt x="253" y="81"/>
                </a:cubicBezTo>
                <a:cubicBezTo>
                  <a:pt x="253" y="81"/>
                  <a:pt x="253" y="81"/>
                  <a:pt x="253" y="81"/>
                </a:cubicBezTo>
                <a:cubicBezTo>
                  <a:pt x="240" y="95"/>
                  <a:pt x="172" y="163"/>
                  <a:pt x="153" y="181"/>
                </a:cubicBezTo>
                <a:cubicBezTo>
                  <a:pt x="153" y="181"/>
                  <a:pt x="153" y="181"/>
                  <a:pt x="153" y="181"/>
                </a:cubicBezTo>
                <a:cubicBezTo>
                  <a:pt x="43" y="292"/>
                  <a:pt x="43" y="292"/>
                  <a:pt x="43" y="292"/>
                </a:cubicBezTo>
                <a:cubicBezTo>
                  <a:pt x="33" y="302"/>
                  <a:pt x="28" y="315"/>
                  <a:pt x="28" y="328"/>
                </a:cubicBezTo>
                <a:cubicBezTo>
                  <a:pt x="28" y="328"/>
                  <a:pt x="28" y="328"/>
                  <a:pt x="28" y="328"/>
                </a:cubicBezTo>
                <a:cubicBezTo>
                  <a:pt x="28" y="341"/>
                  <a:pt x="33" y="354"/>
                  <a:pt x="43" y="364"/>
                </a:cubicBezTo>
                <a:cubicBezTo>
                  <a:pt x="43" y="364"/>
                  <a:pt x="43" y="364"/>
                  <a:pt x="43" y="364"/>
                </a:cubicBezTo>
                <a:cubicBezTo>
                  <a:pt x="52" y="373"/>
                  <a:pt x="62" y="377"/>
                  <a:pt x="72" y="377"/>
                </a:cubicBezTo>
                <a:cubicBezTo>
                  <a:pt x="72" y="377"/>
                  <a:pt x="72" y="377"/>
                  <a:pt x="72" y="377"/>
                </a:cubicBezTo>
                <a:cubicBezTo>
                  <a:pt x="85" y="377"/>
                  <a:pt x="99" y="371"/>
                  <a:pt x="110" y="360"/>
                </a:cubicBezTo>
                <a:cubicBezTo>
                  <a:pt x="110" y="360"/>
                  <a:pt x="110" y="360"/>
                  <a:pt x="110" y="360"/>
                </a:cubicBezTo>
                <a:cubicBezTo>
                  <a:pt x="323" y="147"/>
                  <a:pt x="323" y="147"/>
                  <a:pt x="323" y="147"/>
                </a:cubicBezTo>
                <a:cubicBezTo>
                  <a:pt x="334" y="136"/>
                  <a:pt x="343" y="119"/>
                  <a:pt x="343" y="101"/>
                </a:cubicBezTo>
                <a:cubicBezTo>
                  <a:pt x="343" y="101"/>
                  <a:pt x="343" y="101"/>
                  <a:pt x="343" y="101"/>
                </a:cubicBezTo>
                <a:cubicBezTo>
                  <a:pt x="342" y="85"/>
                  <a:pt x="336" y="66"/>
                  <a:pt x="316" y="46"/>
                </a:cubicBezTo>
                <a:cubicBezTo>
                  <a:pt x="316" y="46"/>
                  <a:pt x="316" y="46"/>
                  <a:pt x="316" y="46"/>
                </a:cubicBezTo>
                <a:cubicBezTo>
                  <a:pt x="303" y="33"/>
                  <a:pt x="286" y="24"/>
                  <a:pt x="268" y="24"/>
                </a:cubicBezTo>
                <a:cubicBezTo>
                  <a:pt x="268" y="24"/>
                  <a:pt x="268" y="24"/>
                  <a:pt x="268" y="24"/>
                </a:cubicBezTo>
                <a:cubicBezTo>
                  <a:pt x="254" y="24"/>
                  <a:pt x="238" y="30"/>
                  <a:pt x="221" y="46"/>
                </a:cubicBezTo>
                <a:cubicBezTo>
                  <a:pt x="221" y="46"/>
                  <a:pt x="221" y="46"/>
                  <a:pt x="221" y="46"/>
                </a:cubicBezTo>
                <a:cubicBezTo>
                  <a:pt x="21" y="247"/>
                  <a:pt x="21" y="247"/>
                  <a:pt x="21" y="247"/>
                </a:cubicBezTo>
                <a:cubicBezTo>
                  <a:pt x="21" y="247"/>
                  <a:pt x="21" y="247"/>
                  <a:pt x="21" y="247"/>
                </a:cubicBezTo>
                <a:cubicBezTo>
                  <a:pt x="16" y="251"/>
                  <a:pt x="9" y="251"/>
                  <a:pt x="4" y="247"/>
                </a:cubicBezTo>
                <a:cubicBezTo>
                  <a:pt x="4" y="247"/>
                  <a:pt x="4" y="247"/>
                  <a:pt x="4" y="247"/>
                </a:cubicBezTo>
                <a:cubicBezTo>
                  <a:pt x="0" y="242"/>
                  <a:pt x="0" y="235"/>
                  <a:pt x="4" y="230"/>
                </a:cubicBezTo>
                <a:cubicBezTo>
                  <a:pt x="4" y="230"/>
                  <a:pt x="4" y="230"/>
                  <a:pt x="4" y="230"/>
                </a:cubicBezTo>
                <a:cubicBezTo>
                  <a:pt x="205" y="30"/>
                  <a:pt x="205" y="30"/>
                  <a:pt x="205" y="30"/>
                </a:cubicBezTo>
                <a:cubicBezTo>
                  <a:pt x="225" y="10"/>
                  <a:pt x="247" y="0"/>
                  <a:pt x="268" y="1"/>
                </a:cubicBezTo>
                <a:cubicBezTo>
                  <a:pt x="268" y="1"/>
                  <a:pt x="268" y="1"/>
                  <a:pt x="268" y="1"/>
                </a:cubicBezTo>
                <a:cubicBezTo>
                  <a:pt x="294" y="1"/>
                  <a:pt x="316" y="13"/>
                  <a:pt x="333" y="29"/>
                </a:cubicBezTo>
                <a:cubicBezTo>
                  <a:pt x="333" y="29"/>
                  <a:pt x="333" y="29"/>
                  <a:pt x="333" y="29"/>
                </a:cubicBezTo>
                <a:cubicBezTo>
                  <a:pt x="356" y="53"/>
                  <a:pt x="366" y="78"/>
                  <a:pt x="366" y="101"/>
                </a:cubicBezTo>
                <a:cubicBezTo>
                  <a:pt x="366" y="101"/>
                  <a:pt x="366" y="101"/>
                  <a:pt x="366" y="101"/>
                </a:cubicBezTo>
                <a:cubicBezTo>
                  <a:pt x="366" y="127"/>
                  <a:pt x="354" y="149"/>
                  <a:pt x="339" y="164"/>
                </a:cubicBezTo>
                <a:cubicBezTo>
                  <a:pt x="339" y="164"/>
                  <a:pt x="339" y="164"/>
                  <a:pt x="339" y="164"/>
                </a:cubicBezTo>
                <a:cubicBezTo>
                  <a:pt x="127" y="376"/>
                  <a:pt x="127" y="376"/>
                  <a:pt x="127" y="376"/>
                </a:cubicBezTo>
                <a:cubicBezTo>
                  <a:pt x="112" y="392"/>
                  <a:pt x="92" y="400"/>
                  <a:pt x="72" y="401"/>
                </a:cubicBezTo>
                <a:cubicBezTo>
                  <a:pt x="72" y="401"/>
                  <a:pt x="72" y="401"/>
                  <a:pt x="72" y="401"/>
                </a:cubicBezTo>
                <a:cubicBezTo>
                  <a:pt x="72" y="401"/>
                  <a:pt x="72" y="401"/>
                  <a:pt x="72" y="401"/>
                </a:cubicBezTo>
                <a:cubicBezTo>
                  <a:pt x="72" y="401"/>
                  <a:pt x="72" y="401"/>
                  <a:pt x="72" y="401"/>
                </a:cubicBezTo>
                <a:cubicBezTo>
                  <a:pt x="56" y="401"/>
                  <a:pt x="39" y="394"/>
                  <a:pt x="26" y="3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22" name="Content Placeholder 21"/>
          <p:cNvSpPr>
            <a:spLocks noGrp="1"/>
          </p:cNvSpPr>
          <p:nvPr userDrawn="1">
            <p:ph sz="quarter" idx="13"/>
          </p:nvPr>
        </p:nvSpPr>
        <p:spPr>
          <a:xfrm>
            <a:off x="2088312" y="1138874"/>
            <a:ext cx="9509760" cy="1097280"/>
          </a:xfrm>
        </p:spPr>
        <p:txBody>
          <a:bodyPr/>
          <a:lstStyle>
            <a:lvl1pPr marL="0" indent="0">
              <a:spcBef>
                <a:spcPts val="0"/>
              </a:spcBef>
              <a:buNone/>
              <a:defRPr sz="1400" b="1">
                <a:solidFill>
                  <a:schemeClr val="bg1"/>
                </a:solidFill>
              </a:defRPr>
            </a:lvl1pPr>
            <a:lvl2pPr marL="228600" indent="-228600">
              <a:spcBef>
                <a:spcPts val="0"/>
              </a:spcBef>
              <a:buFont typeface="Arial" panose="020B0604020202020204" pitchFamily="34" charset="0"/>
              <a:buChar char="•"/>
              <a:defRPr sz="1400">
                <a:solidFill>
                  <a:schemeClr val="bg1"/>
                </a:solidFill>
              </a:defRPr>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p:txBody>
      </p:sp>
      <p:sp>
        <p:nvSpPr>
          <p:cNvPr id="23" name="Content Placeholder 21"/>
          <p:cNvSpPr>
            <a:spLocks noGrp="1"/>
          </p:cNvSpPr>
          <p:nvPr userDrawn="1">
            <p:ph sz="quarter" idx="14"/>
          </p:nvPr>
        </p:nvSpPr>
        <p:spPr>
          <a:xfrm>
            <a:off x="2088312" y="2374289"/>
            <a:ext cx="9509760" cy="2560320"/>
          </a:xfrm>
        </p:spPr>
        <p:txBody>
          <a:bodyPr/>
          <a:lstStyle>
            <a:lvl1pPr marL="0" indent="0">
              <a:spcBef>
                <a:spcPts val="0"/>
              </a:spcBef>
              <a:buNone/>
              <a:defRPr sz="1400" b="1">
                <a:solidFill>
                  <a:schemeClr val="bg1"/>
                </a:solidFill>
              </a:defRPr>
            </a:lvl1pPr>
            <a:lvl2pPr marL="228600" indent="-228600">
              <a:spcBef>
                <a:spcPts val="0"/>
              </a:spcBef>
              <a:buFont typeface="Arial" panose="020B0604020202020204" pitchFamily="34" charset="0"/>
              <a:buChar char="•"/>
              <a:defRPr sz="1400">
                <a:solidFill>
                  <a:schemeClr val="bg1"/>
                </a:solidFill>
              </a:defRPr>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p:txBody>
      </p:sp>
      <p:sp>
        <p:nvSpPr>
          <p:cNvPr id="24" name="Content Placeholder 21"/>
          <p:cNvSpPr>
            <a:spLocks noGrp="1"/>
          </p:cNvSpPr>
          <p:nvPr userDrawn="1">
            <p:ph sz="quarter" idx="15"/>
          </p:nvPr>
        </p:nvSpPr>
        <p:spPr>
          <a:xfrm>
            <a:off x="2088312" y="5072743"/>
            <a:ext cx="9509760" cy="1371600"/>
          </a:xfrm>
        </p:spPr>
        <p:txBody>
          <a:bodyPr/>
          <a:lstStyle>
            <a:lvl1pPr marL="0" indent="0">
              <a:spcBef>
                <a:spcPts val="0"/>
              </a:spcBef>
              <a:buNone/>
              <a:defRPr sz="1400" b="1">
                <a:solidFill>
                  <a:schemeClr val="bg1"/>
                </a:solidFill>
              </a:defRPr>
            </a:lvl1pPr>
            <a:lvl2pPr marL="228600" indent="-228600">
              <a:spcBef>
                <a:spcPts val="0"/>
              </a:spcBef>
              <a:buFont typeface="Arial" panose="020B0604020202020204" pitchFamily="34" charset="0"/>
              <a:buChar char="•"/>
              <a:defRPr sz="1400">
                <a:solidFill>
                  <a:schemeClr val="bg1"/>
                </a:solidFill>
              </a:defRPr>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736556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90CBDC3A-D49F-4631-A8C7-55D59B33E5FA}" type="slidenum">
              <a:rPr lang="en-US" smtClean="0"/>
              <a:pPr>
                <a:defRPr/>
              </a:pPr>
              <a:t>‹#›</a:t>
            </a:fld>
            <a:endParaRPr lang="en-US" dirty="0"/>
          </a:p>
        </p:txBody>
      </p:sp>
      <p:sp>
        <p:nvSpPr>
          <p:cNvPr id="5" name="Title 4"/>
          <p:cNvSpPr>
            <a:spLocks noGrp="1"/>
          </p:cNvSpPr>
          <p:nvPr>
            <p:ph type="title"/>
          </p:nvPr>
        </p:nvSpPr>
        <p:spPr/>
        <p:txBody>
          <a:bodyPr/>
          <a:lstStyle/>
          <a:p>
            <a:r>
              <a:rPr lang="en-US" dirty="0"/>
              <a:t>Click to edit Master title style</a:t>
            </a:r>
            <a:endParaRPr lang="en-AU" dirty="0"/>
          </a:p>
        </p:txBody>
      </p:sp>
      <p:sp>
        <p:nvSpPr>
          <p:cNvPr id="6" name="Text Placeholder 16"/>
          <p:cNvSpPr>
            <a:spLocks noGrp="1"/>
          </p:cNvSpPr>
          <p:nvPr>
            <p:ph type="body" sz="quarter" idx="10"/>
          </p:nvPr>
        </p:nvSpPr>
        <p:spPr>
          <a:xfrm>
            <a:off x="617317" y="115561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7"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pic>
        <p:nvPicPr>
          <p:cNvPr id="8" name="Picture 7"/>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9091183" y="2075821"/>
            <a:ext cx="2472267" cy="2159000"/>
          </a:xfrm>
          <a:prstGeom prst="rect">
            <a:avLst/>
          </a:prstGeom>
        </p:spPr>
      </p:pic>
      <p:sp>
        <p:nvSpPr>
          <p:cNvPr id="9" name="TextBox 8"/>
          <p:cNvSpPr txBox="1"/>
          <p:nvPr userDrawn="1"/>
        </p:nvSpPr>
        <p:spPr>
          <a:xfrm>
            <a:off x="9060469" y="2619854"/>
            <a:ext cx="2032000" cy="400110"/>
          </a:xfrm>
          <a:prstGeom prst="rect">
            <a:avLst/>
          </a:prstGeom>
          <a:noFill/>
        </p:spPr>
        <p:txBody>
          <a:bodyPr wrap="square" rtlCol="0">
            <a:spAutoFit/>
          </a:bodyPr>
          <a:lstStyle/>
          <a:p>
            <a:pPr algn="ctr"/>
            <a:r>
              <a:rPr lang="en-US" sz="2000" b="1" dirty="0">
                <a:solidFill>
                  <a:srgbClr val="00A000"/>
                </a:solidFill>
              </a:rPr>
              <a:t>Objective</a:t>
            </a:r>
          </a:p>
        </p:txBody>
      </p:sp>
      <p:sp>
        <p:nvSpPr>
          <p:cNvPr id="4" name="Content Placeholder 3"/>
          <p:cNvSpPr>
            <a:spLocks noGrp="1"/>
          </p:cNvSpPr>
          <p:nvPr>
            <p:ph sz="quarter" idx="13"/>
          </p:nvPr>
        </p:nvSpPr>
        <p:spPr>
          <a:xfrm>
            <a:off x="609601" y="1841935"/>
            <a:ext cx="8337551" cy="3030538"/>
          </a:xfrm>
        </p:spPr>
        <p:txBody>
          <a:bodyPr/>
          <a:lstStyle>
            <a:lvl1pPr marL="0" indent="0">
              <a:spcBef>
                <a:spcPts val="0"/>
              </a:spcBef>
              <a:buNone/>
              <a:defRPr sz="1600"/>
            </a:lvl1pPr>
          </a:lstStyle>
          <a:p>
            <a:pPr lvl="0"/>
            <a:r>
              <a:rPr lang="en-US" dirty="0"/>
              <a:t>Click to edit Master text styles</a:t>
            </a:r>
          </a:p>
        </p:txBody>
      </p:sp>
    </p:spTree>
    <p:extLst>
      <p:ext uri="{BB962C8B-B14F-4D97-AF65-F5344CB8AC3E}">
        <p14:creationId xmlns:p14="http://schemas.microsoft.com/office/powerpoint/2010/main" val="19859535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16" name="Text Placeholder 15"/>
          <p:cNvSpPr>
            <a:spLocks noGrp="1"/>
          </p:cNvSpPr>
          <p:nvPr>
            <p:ph type="body" sz="quarter" idx="14"/>
          </p:nvPr>
        </p:nvSpPr>
        <p:spPr>
          <a:xfrm>
            <a:off x="623779" y="2584450"/>
            <a:ext cx="7060019" cy="274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7"/>
          <p:cNvSpPr>
            <a:spLocks noGrp="1"/>
          </p:cNvSpPr>
          <p:nvPr>
            <p:ph type="pic" sz="quarter" idx="15"/>
          </p:nvPr>
        </p:nvSpPr>
        <p:spPr>
          <a:xfrm>
            <a:off x="7712152" y="2584450"/>
            <a:ext cx="3870248" cy="2743200"/>
          </a:xfrm>
        </p:spPr>
        <p:txBody>
          <a:bodyPr/>
          <a:lstStyle/>
          <a:p>
            <a:endParaRPr lang="en-US" dirty="0"/>
          </a:p>
        </p:txBody>
      </p:sp>
      <p:sp>
        <p:nvSpPr>
          <p:cNvPr id="14" name="Rectangle 13"/>
          <p:cNvSpPr/>
          <p:nvPr userDrawn="1"/>
        </p:nvSpPr>
        <p:spPr>
          <a:xfrm>
            <a:off x="606728" y="1271262"/>
            <a:ext cx="10972800" cy="914400"/>
          </a:xfrm>
          <a:prstGeom prst="rect">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lIns="1005840" tIns="91440" bIns="91440" rtlCol="0" anchor="ctr"/>
          <a:lstStyle/>
          <a:p>
            <a:pPr lvl="0"/>
            <a:endParaRPr lang="en-US" sz="1600" b="1" dirty="0">
              <a:solidFill>
                <a:schemeClr val="bg1"/>
              </a:solidFill>
            </a:endParaRPr>
          </a:p>
        </p:txBody>
      </p:sp>
      <p:grpSp>
        <p:nvGrpSpPr>
          <p:cNvPr id="23" name="Group 6"/>
          <p:cNvGrpSpPr>
            <a:grpSpLocks noChangeAspect="1"/>
          </p:cNvGrpSpPr>
          <p:nvPr userDrawn="1"/>
        </p:nvGrpSpPr>
        <p:grpSpPr bwMode="auto">
          <a:xfrm>
            <a:off x="821437" y="1435221"/>
            <a:ext cx="822537" cy="607930"/>
            <a:chOff x="5012" y="404"/>
            <a:chExt cx="825" cy="813"/>
          </a:xfrm>
          <a:solidFill>
            <a:schemeClr val="bg1"/>
          </a:solidFill>
        </p:grpSpPr>
        <p:sp>
          <p:nvSpPr>
            <p:cNvPr id="24" name="Freeform 23"/>
            <p:cNvSpPr>
              <a:spLocks/>
            </p:cNvSpPr>
            <p:nvPr/>
          </p:nvSpPr>
          <p:spPr bwMode="auto">
            <a:xfrm>
              <a:off x="5350" y="581"/>
              <a:ext cx="487" cy="636"/>
            </a:xfrm>
            <a:custGeom>
              <a:avLst/>
              <a:gdLst>
                <a:gd name="T0" fmla="*/ 173 w 206"/>
                <a:gd name="T1" fmla="*/ 0 h 269"/>
                <a:gd name="T2" fmla="*/ 173 w 206"/>
                <a:gd name="T3" fmla="*/ 89 h 269"/>
                <a:gd name="T4" fmla="*/ 106 w 206"/>
                <a:gd name="T5" fmla="*/ 150 h 269"/>
                <a:gd name="T6" fmla="*/ 35 w 206"/>
                <a:gd name="T7" fmla="*/ 150 h 269"/>
                <a:gd name="T8" fmla="*/ 0 w 206"/>
                <a:gd name="T9" fmla="*/ 186 h 269"/>
                <a:gd name="T10" fmla="*/ 58 w 206"/>
                <a:gd name="T11" fmla="*/ 187 h 269"/>
                <a:gd name="T12" fmla="*/ 138 w 206"/>
                <a:gd name="T13" fmla="*/ 269 h 269"/>
                <a:gd name="T14" fmla="*/ 141 w 206"/>
                <a:gd name="T15" fmla="*/ 185 h 269"/>
                <a:gd name="T16" fmla="*/ 203 w 206"/>
                <a:gd name="T17" fmla="*/ 134 h 269"/>
                <a:gd name="T18" fmla="*/ 203 w 206"/>
                <a:gd name="T19" fmla="*/ 52 h 269"/>
                <a:gd name="T20" fmla="*/ 173 w 206"/>
                <a:gd name="T21"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69">
                  <a:moveTo>
                    <a:pt x="173" y="0"/>
                  </a:moveTo>
                  <a:cubicBezTo>
                    <a:pt x="173" y="0"/>
                    <a:pt x="175" y="66"/>
                    <a:pt x="173" y="89"/>
                  </a:cubicBezTo>
                  <a:cubicBezTo>
                    <a:pt x="172" y="106"/>
                    <a:pt x="166" y="150"/>
                    <a:pt x="106" y="150"/>
                  </a:cubicBezTo>
                  <a:cubicBezTo>
                    <a:pt x="35" y="150"/>
                    <a:pt x="35" y="150"/>
                    <a:pt x="35" y="150"/>
                  </a:cubicBezTo>
                  <a:cubicBezTo>
                    <a:pt x="0" y="186"/>
                    <a:pt x="0" y="186"/>
                    <a:pt x="0" y="186"/>
                  </a:cubicBezTo>
                  <a:cubicBezTo>
                    <a:pt x="58" y="187"/>
                    <a:pt x="58" y="187"/>
                    <a:pt x="58" y="187"/>
                  </a:cubicBezTo>
                  <a:cubicBezTo>
                    <a:pt x="138" y="269"/>
                    <a:pt x="138" y="269"/>
                    <a:pt x="138" y="269"/>
                  </a:cubicBezTo>
                  <a:cubicBezTo>
                    <a:pt x="141" y="185"/>
                    <a:pt x="141" y="185"/>
                    <a:pt x="141" y="185"/>
                  </a:cubicBezTo>
                  <a:cubicBezTo>
                    <a:pt x="141" y="185"/>
                    <a:pt x="203" y="189"/>
                    <a:pt x="203" y="134"/>
                  </a:cubicBezTo>
                  <a:cubicBezTo>
                    <a:pt x="203" y="78"/>
                    <a:pt x="203" y="52"/>
                    <a:pt x="203" y="52"/>
                  </a:cubicBezTo>
                  <a:cubicBezTo>
                    <a:pt x="203" y="52"/>
                    <a:pt x="206" y="18"/>
                    <a:pt x="1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baseline="-25000" dirty="0">
                <a:latin typeface="+mn-lt"/>
              </a:endParaRPr>
            </a:p>
          </p:txBody>
        </p:sp>
        <p:sp>
          <p:nvSpPr>
            <p:cNvPr id="25" name="Freeform 24"/>
            <p:cNvSpPr>
              <a:spLocks noEditPoints="1"/>
            </p:cNvSpPr>
            <p:nvPr/>
          </p:nvSpPr>
          <p:spPr bwMode="auto">
            <a:xfrm>
              <a:off x="5012" y="404"/>
              <a:ext cx="699" cy="702"/>
            </a:xfrm>
            <a:custGeom>
              <a:avLst/>
              <a:gdLst>
                <a:gd name="T0" fmla="*/ 58 w 296"/>
                <a:gd name="T1" fmla="*/ 297 h 297"/>
                <a:gd name="T2" fmla="*/ 57 w 296"/>
                <a:gd name="T3" fmla="*/ 208 h 297"/>
                <a:gd name="T4" fmla="*/ 0 w 296"/>
                <a:gd name="T5" fmla="*/ 146 h 297"/>
                <a:gd name="T6" fmla="*/ 0 w 296"/>
                <a:gd name="T7" fmla="*/ 62 h 297"/>
                <a:gd name="T8" fmla="*/ 62 w 296"/>
                <a:gd name="T9" fmla="*/ 0 h 297"/>
                <a:gd name="T10" fmla="*/ 234 w 296"/>
                <a:gd name="T11" fmla="*/ 0 h 297"/>
                <a:gd name="T12" fmla="*/ 296 w 296"/>
                <a:gd name="T13" fmla="*/ 62 h 297"/>
                <a:gd name="T14" fmla="*/ 296 w 296"/>
                <a:gd name="T15" fmla="*/ 146 h 297"/>
                <a:gd name="T16" fmla="*/ 234 w 296"/>
                <a:gd name="T17" fmla="*/ 208 h 297"/>
                <a:gd name="T18" fmla="*/ 157 w 296"/>
                <a:gd name="T19" fmla="*/ 208 h 297"/>
                <a:gd name="T20" fmla="*/ 58 w 296"/>
                <a:gd name="T21" fmla="*/ 297 h 297"/>
                <a:gd name="T22" fmla="*/ 62 w 296"/>
                <a:gd name="T23" fmla="*/ 19 h 297"/>
                <a:gd name="T24" fmla="*/ 20 w 296"/>
                <a:gd name="T25" fmla="*/ 62 h 297"/>
                <a:gd name="T26" fmla="*/ 20 w 296"/>
                <a:gd name="T27" fmla="*/ 146 h 297"/>
                <a:gd name="T28" fmla="*/ 62 w 296"/>
                <a:gd name="T29" fmla="*/ 189 h 297"/>
                <a:gd name="T30" fmla="*/ 76 w 296"/>
                <a:gd name="T31" fmla="*/ 189 h 297"/>
                <a:gd name="T32" fmla="*/ 77 w 296"/>
                <a:gd name="T33" fmla="*/ 254 h 297"/>
                <a:gd name="T34" fmla="*/ 150 w 296"/>
                <a:gd name="T35" fmla="*/ 189 h 297"/>
                <a:gd name="T36" fmla="*/ 234 w 296"/>
                <a:gd name="T37" fmla="*/ 189 h 297"/>
                <a:gd name="T38" fmla="*/ 277 w 296"/>
                <a:gd name="T39" fmla="*/ 146 h 297"/>
                <a:gd name="T40" fmla="*/ 277 w 296"/>
                <a:gd name="T41" fmla="*/ 62 h 297"/>
                <a:gd name="T42" fmla="*/ 234 w 296"/>
                <a:gd name="T43" fmla="*/ 19 h 297"/>
                <a:gd name="T44" fmla="*/ 62 w 296"/>
                <a:gd name="T45" fmla="*/ 1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6" h="297">
                  <a:moveTo>
                    <a:pt x="58" y="297"/>
                  </a:moveTo>
                  <a:cubicBezTo>
                    <a:pt x="57" y="208"/>
                    <a:pt x="57" y="208"/>
                    <a:pt x="57" y="208"/>
                  </a:cubicBezTo>
                  <a:cubicBezTo>
                    <a:pt x="25" y="205"/>
                    <a:pt x="0" y="179"/>
                    <a:pt x="0" y="146"/>
                  </a:cubicBezTo>
                  <a:cubicBezTo>
                    <a:pt x="0" y="62"/>
                    <a:pt x="0" y="62"/>
                    <a:pt x="0" y="62"/>
                  </a:cubicBezTo>
                  <a:cubicBezTo>
                    <a:pt x="0" y="27"/>
                    <a:pt x="28" y="0"/>
                    <a:pt x="62" y="0"/>
                  </a:cubicBezTo>
                  <a:cubicBezTo>
                    <a:pt x="234" y="0"/>
                    <a:pt x="234" y="0"/>
                    <a:pt x="234" y="0"/>
                  </a:cubicBezTo>
                  <a:cubicBezTo>
                    <a:pt x="268" y="0"/>
                    <a:pt x="296" y="27"/>
                    <a:pt x="296" y="62"/>
                  </a:cubicBezTo>
                  <a:cubicBezTo>
                    <a:pt x="296" y="146"/>
                    <a:pt x="296" y="146"/>
                    <a:pt x="296" y="146"/>
                  </a:cubicBezTo>
                  <a:cubicBezTo>
                    <a:pt x="296" y="180"/>
                    <a:pt x="268" y="208"/>
                    <a:pt x="234" y="208"/>
                  </a:cubicBezTo>
                  <a:cubicBezTo>
                    <a:pt x="157" y="208"/>
                    <a:pt x="157" y="208"/>
                    <a:pt x="157" y="208"/>
                  </a:cubicBezTo>
                  <a:cubicBezTo>
                    <a:pt x="58" y="297"/>
                    <a:pt x="58" y="297"/>
                    <a:pt x="58" y="297"/>
                  </a:cubicBezTo>
                  <a:close/>
                  <a:moveTo>
                    <a:pt x="62" y="19"/>
                  </a:moveTo>
                  <a:cubicBezTo>
                    <a:pt x="39" y="19"/>
                    <a:pt x="20" y="38"/>
                    <a:pt x="20" y="62"/>
                  </a:cubicBezTo>
                  <a:cubicBezTo>
                    <a:pt x="20" y="146"/>
                    <a:pt x="20" y="146"/>
                    <a:pt x="20" y="146"/>
                  </a:cubicBezTo>
                  <a:cubicBezTo>
                    <a:pt x="20" y="170"/>
                    <a:pt x="39" y="189"/>
                    <a:pt x="62" y="189"/>
                  </a:cubicBezTo>
                  <a:cubicBezTo>
                    <a:pt x="76" y="189"/>
                    <a:pt x="76" y="189"/>
                    <a:pt x="76" y="189"/>
                  </a:cubicBezTo>
                  <a:cubicBezTo>
                    <a:pt x="77" y="254"/>
                    <a:pt x="77" y="254"/>
                    <a:pt x="77" y="254"/>
                  </a:cubicBezTo>
                  <a:cubicBezTo>
                    <a:pt x="150" y="189"/>
                    <a:pt x="150" y="189"/>
                    <a:pt x="150" y="189"/>
                  </a:cubicBezTo>
                  <a:cubicBezTo>
                    <a:pt x="234" y="189"/>
                    <a:pt x="234" y="189"/>
                    <a:pt x="234" y="189"/>
                  </a:cubicBezTo>
                  <a:cubicBezTo>
                    <a:pt x="258" y="189"/>
                    <a:pt x="277" y="170"/>
                    <a:pt x="277" y="146"/>
                  </a:cubicBezTo>
                  <a:cubicBezTo>
                    <a:pt x="277" y="62"/>
                    <a:pt x="277" y="62"/>
                    <a:pt x="277" y="62"/>
                  </a:cubicBezTo>
                  <a:cubicBezTo>
                    <a:pt x="277" y="38"/>
                    <a:pt x="258" y="19"/>
                    <a:pt x="234" y="19"/>
                  </a:cubicBezTo>
                  <a:cubicBezTo>
                    <a:pt x="62" y="19"/>
                    <a:pt x="62" y="19"/>
                    <a:pt x="6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baseline="-25000" dirty="0">
                <a:latin typeface="+mn-lt"/>
              </a:endParaRPr>
            </a:p>
          </p:txBody>
        </p:sp>
        <p:sp>
          <p:nvSpPr>
            <p:cNvPr id="26" name="Freeform 9"/>
            <p:cNvSpPr>
              <a:spLocks noEditPoints="1"/>
            </p:cNvSpPr>
            <p:nvPr/>
          </p:nvSpPr>
          <p:spPr bwMode="auto">
            <a:xfrm>
              <a:off x="5300" y="508"/>
              <a:ext cx="145" cy="279"/>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baseline="-25000" dirty="0">
                <a:latin typeface="+mn-lt"/>
              </a:endParaRPr>
            </a:p>
          </p:txBody>
        </p:sp>
      </p:grpSp>
      <p:sp>
        <p:nvSpPr>
          <p:cNvPr id="6" name="Text Placeholder 5"/>
          <p:cNvSpPr>
            <a:spLocks noGrp="1"/>
          </p:cNvSpPr>
          <p:nvPr>
            <p:ph type="body" sz="quarter" idx="16"/>
          </p:nvPr>
        </p:nvSpPr>
        <p:spPr>
          <a:xfrm>
            <a:off x="2034117" y="1504626"/>
            <a:ext cx="8449733" cy="447675"/>
          </a:xfrm>
        </p:spPr>
        <p:txBody>
          <a:bodyPr anchor="ctr"/>
          <a:lstStyle>
            <a:lvl1pPr marL="0" indent="0">
              <a:buNone/>
              <a:defRPr b="1">
                <a:solidFill>
                  <a:schemeClr val="bg1"/>
                </a:solidFill>
              </a:defRPr>
            </a:lvl1pPr>
          </a:lstStyle>
          <a:p>
            <a:pPr lvl="0"/>
            <a:r>
              <a:rPr lang="en-US" dirty="0"/>
              <a:t>Click to edit Master text style</a:t>
            </a:r>
          </a:p>
        </p:txBody>
      </p:sp>
    </p:spTree>
    <p:extLst>
      <p:ext uri="{BB962C8B-B14F-4D97-AF65-F5344CB8AC3E}">
        <p14:creationId xmlns:p14="http://schemas.microsoft.com/office/powerpoint/2010/main" val="1911568311"/>
      </p:ext>
    </p:extLst>
  </p:cSld>
  <p:clrMapOvr>
    <a:masterClrMapping/>
  </p:clrMapOvr>
  <p:extLst mod="1">
    <p:ext uri="{DCECCB84-F9BA-43D5-87BE-67443E8EF086}">
      <p15:sldGuideLst xmlns:p15="http://schemas.microsoft.com/office/powerpoint/2012/main">
        <p15:guide id="1" pos="9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631015" y="1851025"/>
            <a:ext cx="3048000" cy="4590288"/>
          </a:xfrm>
          <a:prstGeom prst="rect">
            <a:avLst/>
          </a:prstGeom>
          <a:solidFill>
            <a:schemeClr val="accent6"/>
          </a:solidFill>
          <a:ln>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14" name="Rectangle 13"/>
          <p:cNvSpPr/>
          <p:nvPr userDrawn="1"/>
        </p:nvSpPr>
        <p:spPr>
          <a:xfrm>
            <a:off x="697957" y="3552825"/>
            <a:ext cx="2926080" cy="2841960"/>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6" name="Rectangle 5"/>
          <p:cNvSpPr/>
          <p:nvPr userDrawn="1"/>
        </p:nvSpPr>
        <p:spPr>
          <a:xfrm>
            <a:off x="4689583" y="1851025"/>
            <a:ext cx="3048000" cy="4590288"/>
          </a:xfrm>
          <a:prstGeom prst="rect">
            <a:avLst/>
          </a:prstGeom>
          <a:solidFill>
            <a:schemeClr val="accent1"/>
          </a:solidFill>
          <a:ln>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7" name="Rectangle 6"/>
          <p:cNvSpPr/>
          <p:nvPr userDrawn="1"/>
        </p:nvSpPr>
        <p:spPr>
          <a:xfrm>
            <a:off x="8536517" y="1851025"/>
            <a:ext cx="3048000" cy="4590288"/>
          </a:xfrm>
          <a:prstGeom prst="rect">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9" name="Picture Placeholder 8"/>
          <p:cNvSpPr>
            <a:spLocks noGrp="1"/>
          </p:cNvSpPr>
          <p:nvPr>
            <p:ph type="pic" sz="quarter" idx="12"/>
          </p:nvPr>
        </p:nvSpPr>
        <p:spPr>
          <a:xfrm>
            <a:off x="697957" y="1892686"/>
            <a:ext cx="2926080" cy="1582737"/>
          </a:xfrm>
        </p:spPr>
        <p:txBody>
          <a:bodyPr/>
          <a:lstStyle/>
          <a:p>
            <a:endParaRPr lang="en-US" dirty="0"/>
          </a:p>
        </p:txBody>
      </p:sp>
      <p:sp>
        <p:nvSpPr>
          <p:cNvPr id="10" name="Picture Placeholder 8"/>
          <p:cNvSpPr>
            <a:spLocks noGrp="1"/>
          </p:cNvSpPr>
          <p:nvPr>
            <p:ph type="pic" sz="quarter" idx="13"/>
          </p:nvPr>
        </p:nvSpPr>
        <p:spPr>
          <a:xfrm>
            <a:off x="8597477" y="1892686"/>
            <a:ext cx="2926080" cy="1582737"/>
          </a:xfrm>
        </p:spPr>
        <p:txBody>
          <a:bodyPr/>
          <a:lstStyle/>
          <a:p>
            <a:endParaRPr lang="en-US" dirty="0"/>
          </a:p>
        </p:txBody>
      </p:sp>
      <p:sp>
        <p:nvSpPr>
          <p:cNvPr id="11" name="Picture Placeholder 8"/>
          <p:cNvSpPr>
            <a:spLocks noGrp="1"/>
          </p:cNvSpPr>
          <p:nvPr>
            <p:ph type="pic" sz="quarter" idx="14"/>
          </p:nvPr>
        </p:nvSpPr>
        <p:spPr>
          <a:xfrm>
            <a:off x="4750543" y="1892686"/>
            <a:ext cx="2926080" cy="1582737"/>
          </a:xfrm>
        </p:spPr>
        <p:txBody>
          <a:bodyPr/>
          <a:lstStyle/>
          <a:p>
            <a:endParaRPr lang="en-US" dirty="0"/>
          </a:p>
        </p:txBody>
      </p:sp>
      <p:sp>
        <p:nvSpPr>
          <p:cNvPr id="13" name="Text Placeholder 12"/>
          <p:cNvSpPr>
            <a:spLocks noGrp="1"/>
          </p:cNvSpPr>
          <p:nvPr>
            <p:ph type="body" sz="quarter" idx="15"/>
          </p:nvPr>
        </p:nvSpPr>
        <p:spPr>
          <a:xfrm>
            <a:off x="697958" y="3834465"/>
            <a:ext cx="2925537" cy="2560320"/>
          </a:xfrm>
        </p:spPr>
        <p:txBody>
          <a:bodyPr/>
          <a:lstStyle>
            <a:lvl1pPr marL="0" indent="0">
              <a:buNone/>
              <a:defRPr/>
            </a:lvl1pPr>
          </a:lstStyle>
          <a:p>
            <a:pPr lvl="0"/>
            <a:r>
              <a:rPr lang="en-US" dirty="0"/>
              <a:t>Click to edit Master text styles</a:t>
            </a:r>
          </a:p>
        </p:txBody>
      </p:sp>
      <p:sp>
        <p:nvSpPr>
          <p:cNvPr id="15" name="Rectangle 14"/>
          <p:cNvSpPr/>
          <p:nvPr userDrawn="1"/>
        </p:nvSpPr>
        <p:spPr>
          <a:xfrm>
            <a:off x="4750543" y="3552825"/>
            <a:ext cx="2926080" cy="2841960"/>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16" name="Rectangle 15"/>
          <p:cNvSpPr/>
          <p:nvPr userDrawn="1"/>
        </p:nvSpPr>
        <p:spPr>
          <a:xfrm>
            <a:off x="8597477" y="3552825"/>
            <a:ext cx="2926080" cy="2841960"/>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17"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18" name="Text Placeholder 12"/>
          <p:cNvSpPr>
            <a:spLocks noGrp="1"/>
          </p:cNvSpPr>
          <p:nvPr>
            <p:ph type="body" sz="quarter" idx="17"/>
          </p:nvPr>
        </p:nvSpPr>
        <p:spPr>
          <a:xfrm>
            <a:off x="8597478" y="3834465"/>
            <a:ext cx="2925537" cy="2560320"/>
          </a:xfrm>
        </p:spPr>
        <p:txBody>
          <a:bodyPr/>
          <a:lstStyle>
            <a:lvl1pPr marL="0" indent="0">
              <a:buNone/>
              <a:defRPr/>
            </a:lvl1pPr>
          </a:lstStyle>
          <a:p>
            <a:pPr lvl="0"/>
            <a:r>
              <a:rPr lang="en-US" dirty="0"/>
              <a:t>Click to edit Master text styles</a:t>
            </a:r>
          </a:p>
        </p:txBody>
      </p:sp>
      <p:sp>
        <p:nvSpPr>
          <p:cNvPr id="19" name="Text Placeholder 12"/>
          <p:cNvSpPr>
            <a:spLocks noGrp="1"/>
          </p:cNvSpPr>
          <p:nvPr>
            <p:ph type="body" sz="quarter" idx="18"/>
          </p:nvPr>
        </p:nvSpPr>
        <p:spPr>
          <a:xfrm>
            <a:off x="4750543" y="3834465"/>
            <a:ext cx="2925537" cy="2560320"/>
          </a:xfrm>
        </p:spPr>
        <p:txBody>
          <a:bodyPr/>
          <a:lstStyle>
            <a:lvl1pPr marL="0" indent="0">
              <a:buNone/>
              <a:defRPr/>
            </a:lvl1pPr>
          </a:lstStyle>
          <a:p>
            <a:pPr lvl="0"/>
            <a:r>
              <a:rPr lang="en-US" dirty="0"/>
              <a:t>Click to edit Master text styles</a:t>
            </a:r>
          </a:p>
        </p:txBody>
      </p:sp>
    </p:spTree>
    <p:extLst>
      <p:ext uri="{BB962C8B-B14F-4D97-AF65-F5344CB8AC3E}">
        <p14:creationId xmlns:p14="http://schemas.microsoft.com/office/powerpoint/2010/main" val="2753479431"/>
      </p:ext>
    </p:extLst>
  </p:cSld>
  <p:clrMapOvr>
    <a:masterClrMapping/>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09B994-C7F2-445C-810D-EAB98C2AD909}" type="slidenum">
              <a:rPr lang="en-US" smtClean="0"/>
              <a:t>‹#›</a:t>
            </a:fld>
            <a:endParaRPr lang="en-US" dirty="0"/>
          </a:p>
        </p:txBody>
      </p:sp>
    </p:spTree>
    <p:extLst>
      <p:ext uri="{BB962C8B-B14F-4D97-AF65-F5344CB8AC3E}">
        <p14:creationId xmlns:p14="http://schemas.microsoft.com/office/powerpoint/2010/main" val="12143759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5" name="Rectangle 24"/>
          <p:cNvSpPr/>
          <p:nvPr userDrawn="1"/>
        </p:nvSpPr>
        <p:spPr>
          <a:xfrm>
            <a:off x="609600" y="4110158"/>
            <a:ext cx="3364992" cy="1323439"/>
          </a:xfrm>
          <a:prstGeom prst="rect">
            <a:avLst/>
          </a:prstGeom>
          <a:solidFill>
            <a:schemeClr val="accent6"/>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6" name="Rectangle 25"/>
          <p:cNvSpPr/>
          <p:nvPr userDrawn="1"/>
        </p:nvSpPr>
        <p:spPr>
          <a:xfrm>
            <a:off x="4394899" y="4110158"/>
            <a:ext cx="3364992" cy="1323439"/>
          </a:xfrm>
          <a:prstGeom prst="rect">
            <a:avLst/>
          </a:prstGeom>
          <a:solidFill>
            <a:schemeClr val="accent1"/>
          </a:solidFill>
          <a:ln w="28575">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3" name="Rectangle 22"/>
          <p:cNvSpPr/>
          <p:nvPr userDrawn="1"/>
        </p:nvSpPr>
        <p:spPr>
          <a:xfrm>
            <a:off x="8196436" y="1822316"/>
            <a:ext cx="3359344" cy="2383155"/>
          </a:xfrm>
          <a:prstGeom prst="rect">
            <a:avLst/>
          </a:prstGeom>
          <a:noFill/>
          <a:ln w="28575">
            <a:solidFill>
              <a:schemeClr val="accent2"/>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4" name="Rectangle 23"/>
          <p:cNvSpPr/>
          <p:nvPr userDrawn="1"/>
        </p:nvSpPr>
        <p:spPr>
          <a:xfrm>
            <a:off x="8190788" y="4108087"/>
            <a:ext cx="3364992" cy="1323439"/>
          </a:xfrm>
          <a:prstGeom prst="rect">
            <a:avLst/>
          </a:prstGeom>
          <a:solidFill>
            <a:schemeClr val="accent2"/>
          </a:solidFill>
          <a:ln w="28575">
            <a:solidFill>
              <a:schemeClr val="accent2"/>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20"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21" name="Rectangle 20"/>
          <p:cNvSpPr/>
          <p:nvPr userDrawn="1"/>
        </p:nvSpPr>
        <p:spPr>
          <a:xfrm>
            <a:off x="609600" y="1822316"/>
            <a:ext cx="3359344" cy="2383155"/>
          </a:xfrm>
          <a:prstGeom prst="rect">
            <a:avLst/>
          </a:prstGeom>
          <a:noFill/>
          <a:ln w="28575">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22" name="Rectangle 21"/>
          <p:cNvSpPr/>
          <p:nvPr userDrawn="1"/>
        </p:nvSpPr>
        <p:spPr>
          <a:xfrm>
            <a:off x="4400547" y="1822316"/>
            <a:ext cx="3359344" cy="2383155"/>
          </a:xfrm>
          <a:prstGeom prst="rect">
            <a:avLst/>
          </a:prstGeom>
          <a:noFill/>
          <a:ln w="28575">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800" b="1" dirty="0">
              <a:solidFill>
                <a:schemeClr val="bg1"/>
              </a:solidFill>
              <a:latin typeface="Arial" pitchFamily="34" charset="0"/>
              <a:cs typeface="Arial" pitchFamily="34" charset="0"/>
            </a:endParaRPr>
          </a:p>
        </p:txBody>
      </p:sp>
      <p:sp>
        <p:nvSpPr>
          <p:cNvPr id="30" name="Text Placeholder 29"/>
          <p:cNvSpPr>
            <a:spLocks noGrp="1"/>
          </p:cNvSpPr>
          <p:nvPr>
            <p:ph type="body" sz="quarter" idx="17"/>
          </p:nvPr>
        </p:nvSpPr>
        <p:spPr>
          <a:xfrm>
            <a:off x="646176" y="4219006"/>
            <a:ext cx="3291840" cy="1188720"/>
          </a:xfrm>
        </p:spPr>
        <p:txBody>
          <a:bodyPr/>
          <a:lstStyle>
            <a:lvl1pPr marL="0" indent="0">
              <a:buNone/>
              <a:defRPr>
                <a:solidFill>
                  <a:schemeClr val="bg1"/>
                </a:solidFill>
              </a:defRPr>
            </a:lvl1pPr>
          </a:lstStyle>
          <a:p>
            <a:pPr lvl="0"/>
            <a:r>
              <a:rPr lang="en-US" dirty="0"/>
              <a:t>Click to edit Master text styles</a:t>
            </a:r>
          </a:p>
        </p:txBody>
      </p:sp>
      <p:sp>
        <p:nvSpPr>
          <p:cNvPr id="31" name="Text Placeholder 29"/>
          <p:cNvSpPr>
            <a:spLocks noGrp="1"/>
          </p:cNvSpPr>
          <p:nvPr>
            <p:ph type="body" sz="quarter" idx="18"/>
          </p:nvPr>
        </p:nvSpPr>
        <p:spPr>
          <a:xfrm>
            <a:off x="4431475" y="4219006"/>
            <a:ext cx="3291840" cy="1188720"/>
          </a:xfrm>
        </p:spPr>
        <p:txBody>
          <a:bodyPr/>
          <a:lstStyle>
            <a:lvl1pPr marL="0" indent="0">
              <a:buNone/>
              <a:defRPr>
                <a:solidFill>
                  <a:schemeClr val="bg1"/>
                </a:solidFill>
              </a:defRPr>
            </a:lvl1pPr>
          </a:lstStyle>
          <a:p>
            <a:pPr lvl="0"/>
            <a:r>
              <a:rPr lang="en-US" dirty="0"/>
              <a:t>Click to edit Master text styles</a:t>
            </a:r>
          </a:p>
        </p:txBody>
      </p:sp>
      <p:sp>
        <p:nvSpPr>
          <p:cNvPr id="32" name="Text Placeholder 29"/>
          <p:cNvSpPr>
            <a:spLocks noGrp="1"/>
          </p:cNvSpPr>
          <p:nvPr>
            <p:ph type="body" sz="quarter" idx="19"/>
          </p:nvPr>
        </p:nvSpPr>
        <p:spPr>
          <a:xfrm>
            <a:off x="8227364" y="4219006"/>
            <a:ext cx="3291840" cy="1188720"/>
          </a:xfrm>
        </p:spPr>
        <p:txBody>
          <a:bodyPr/>
          <a:lstStyle>
            <a:lvl1pPr marL="0" indent="0">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26890005"/>
      </p:ext>
    </p:extLst>
  </p:cSld>
  <p:clrMapOvr>
    <a:masterClrMapping/>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6" name="Rectangle 5"/>
          <p:cNvSpPr/>
          <p:nvPr userDrawn="1"/>
        </p:nvSpPr>
        <p:spPr>
          <a:xfrm>
            <a:off x="607483" y="4339804"/>
            <a:ext cx="10972800" cy="2103120"/>
          </a:xfrm>
          <a:prstGeom prst="rect">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bg1"/>
              </a:solidFill>
              <a:latin typeface="+mn-lt"/>
              <a:cs typeface="Arial" pitchFamily="34" charset="0"/>
            </a:endParaRPr>
          </a:p>
        </p:txBody>
      </p:sp>
      <p:sp>
        <p:nvSpPr>
          <p:cNvPr id="7" name="Rectangle 6"/>
          <p:cNvSpPr/>
          <p:nvPr userDrawn="1"/>
        </p:nvSpPr>
        <p:spPr>
          <a:xfrm>
            <a:off x="609600" y="1842107"/>
            <a:ext cx="10972800" cy="2103120"/>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tx1"/>
              </a:solidFill>
              <a:latin typeface="+mn-lt"/>
              <a:cs typeface="Arial" pitchFamily="34" charset="0"/>
            </a:endParaRPr>
          </a:p>
        </p:txBody>
      </p:sp>
      <p:sp>
        <p:nvSpPr>
          <p:cNvPr id="9" name="Picture Placeholder 8"/>
          <p:cNvSpPr>
            <a:spLocks noGrp="1"/>
          </p:cNvSpPr>
          <p:nvPr>
            <p:ph type="pic" sz="quarter" idx="17"/>
          </p:nvPr>
        </p:nvSpPr>
        <p:spPr>
          <a:xfrm>
            <a:off x="821267" y="1979267"/>
            <a:ext cx="3657600" cy="1828800"/>
          </a:xfrm>
        </p:spPr>
        <p:txBody>
          <a:bodyPr/>
          <a:lstStyle/>
          <a:p>
            <a:endParaRPr lang="en-US" dirty="0"/>
          </a:p>
        </p:txBody>
      </p:sp>
      <p:sp>
        <p:nvSpPr>
          <p:cNvPr id="10" name="Picture Placeholder 8"/>
          <p:cNvSpPr>
            <a:spLocks noGrp="1"/>
          </p:cNvSpPr>
          <p:nvPr>
            <p:ph type="pic" sz="quarter" idx="18"/>
          </p:nvPr>
        </p:nvSpPr>
        <p:spPr>
          <a:xfrm>
            <a:off x="7742767" y="4476964"/>
            <a:ext cx="3657600" cy="1828800"/>
          </a:xfrm>
        </p:spPr>
        <p:txBody>
          <a:bodyPr/>
          <a:lstStyle/>
          <a:p>
            <a:endParaRPr lang="en-US" dirty="0"/>
          </a:p>
        </p:txBody>
      </p:sp>
      <p:sp>
        <p:nvSpPr>
          <p:cNvPr id="13" name="Text Placeholder 12"/>
          <p:cNvSpPr>
            <a:spLocks noGrp="1"/>
          </p:cNvSpPr>
          <p:nvPr>
            <p:ph type="body" sz="quarter" idx="19"/>
          </p:nvPr>
        </p:nvSpPr>
        <p:spPr>
          <a:xfrm>
            <a:off x="4686300" y="1979267"/>
            <a:ext cx="6714067" cy="182880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
        <p:nvSpPr>
          <p:cNvPr id="14" name="Text Placeholder 12"/>
          <p:cNvSpPr>
            <a:spLocks noGrp="1"/>
          </p:cNvSpPr>
          <p:nvPr>
            <p:ph type="body" sz="quarter" idx="20"/>
          </p:nvPr>
        </p:nvSpPr>
        <p:spPr>
          <a:xfrm>
            <a:off x="821267" y="4476964"/>
            <a:ext cx="6714067" cy="182880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Tree>
    <p:extLst>
      <p:ext uri="{BB962C8B-B14F-4D97-AF65-F5344CB8AC3E}">
        <p14:creationId xmlns:p14="http://schemas.microsoft.com/office/powerpoint/2010/main" val="310322504"/>
      </p:ext>
    </p:extLst>
  </p:cSld>
  <p:clrMapOvr>
    <a:masterClrMapping/>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7" name="Rectangle 6"/>
          <p:cNvSpPr/>
          <p:nvPr userDrawn="1"/>
        </p:nvSpPr>
        <p:spPr>
          <a:xfrm>
            <a:off x="609600" y="1824429"/>
            <a:ext cx="10972800" cy="1368926"/>
          </a:xfrm>
          <a:prstGeom prst="rect">
            <a:avLst/>
          </a:prstGeom>
          <a:noFill/>
          <a:ln>
            <a:solidFill>
              <a:schemeClr val="accent6"/>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tx1"/>
              </a:solidFill>
              <a:latin typeface="+mn-lt"/>
              <a:cs typeface="Arial" pitchFamily="34" charset="0"/>
            </a:endParaRPr>
          </a:p>
        </p:txBody>
      </p:sp>
      <p:sp>
        <p:nvSpPr>
          <p:cNvPr id="9" name="Picture Placeholder 8"/>
          <p:cNvSpPr>
            <a:spLocks noGrp="1"/>
          </p:cNvSpPr>
          <p:nvPr>
            <p:ph type="pic" sz="quarter" idx="17"/>
          </p:nvPr>
        </p:nvSpPr>
        <p:spPr>
          <a:xfrm>
            <a:off x="821267" y="1960252"/>
            <a:ext cx="2325971" cy="1097280"/>
          </a:xfrm>
        </p:spPr>
        <p:txBody>
          <a:bodyPr/>
          <a:lstStyle/>
          <a:p>
            <a:endParaRPr lang="en-US" dirty="0"/>
          </a:p>
        </p:txBody>
      </p:sp>
      <p:sp>
        <p:nvSpPr>
          <p:cNvPr id="13" name="Text Placeholder 12"/>
          <p:cNvSpPr>
            <a:spLocks noGrp="1"/>
          </p:cNvSpPr>
          <p:nvPr>
            <p:ph type="body" sz="quarter" idx="19"/>
          </p:nvPr>
        </p:nvSpPr>
        <p:spPr>
          <a:xfrm>
            <a:off x="3303332" y="1960252"/>
            <a:ext cx="8097185" cy="109728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
        <p:nvSpPr>
          <p:cNvPr id="12" name="Rectangle 11"/>
          <p:cNvSpPr/>
          <p:nvPr userDrawn="1"/>
        </p:nvSpPr>
        <p:spPr>
          <a:xfrm>
            <a:off x="616588" y="3445430"/>
            <a:ext cx="10972800" cy="1368926"/>
          </a:xfrm>
          <a:prstGeom prst="rect">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tx1"/>
              </a:solidFill>
              <a:latin typeface="+mn-lt"/>
              <a:cs typeface="Arial" pitchFamily="34" charset="0"/>
            </a:endParaRPr>
          </a:p>
        </p:txBody>
      </p:sp>
      <p:sp>
        <p:nvSpPr>
          <p:cNvPr id="15" name="Picture Placeholder 8"/>
          <p:cNvSpPr>
            <a:spLocks noGrp="1"/>
          </p:cNvSpPr>
          <p:nvPr>
            <p:ph type="pic" sz="quarter" idx="20"/>
          </p:nvPr>
        </p:nvSpPr>
        <p:spPr>
          <a:xfrm>
            <a:off x="821267" y="3568752"/>
            <a:ext cx="2325971" cy="1097280"/>
          </a:xfrm>
        </p:spPr>
        <p:txBody>
          <a:bodyPr/>
          <a:lstStyle/>
          <a:p>
            <a:endParaRPr lang="en-US" dirty="0"/>
          </a:p>
        </p:txBody>
      </p:sp>
      <p:sp>
        <p:nvSpPr>
          <p:cNvPr id="16" name="Text Placeholder 12"/>
          <p:cNvSpPr>
            <a:spLocks noGrp="1"/>
          </p:cNvSpPr>
          <p:nvPr>
            <p:ph type="body" sz="quarter" idx="21"/>
          </p:nvPr>
        </p:nvSpPr>
        <p:spPr>
          <a:xfrm>
            <a:off x="3303332" y="3568752"/>
            <a:ext cx="8097185" cy="109728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
        <p:nvSpPr>
          <p:cNvPr id="17" name="Rectangle 16"/>
          <p:cNvSpPr/>
          <p:nvPr userDrawn="1"/>
        </p:nvSpPr>
        <p:spPr>
          <a:xfrm>
            <a:off x="609749" y="5066430"/>
            <a:ext cx="10972800" cy="1368926"/>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lIns="864000" tIns="108000" rtlCol="0" anchor="ctr"/>
          <a:lstStyle/>
          <a:p>
            <a:pPr algn="ctr">
              <a:lnSpc>
                <a:spcPct val="90000"/>
              </a:lnSpc>
              <a:spcBef>
                <a:spcPts val="300"/>
              </a:spcBef>
              <a:spcAft>
                <a:spcPts val="600"/>
              </a:spcAft>
            </a:pPr>
            <a:endParaRPr lang="en-US" sz="1600" b="1" dirty="0">
              <a:solidFill>
                <a:schemeClr val="tx1"/>
              </a:solidFill>
              <a:latin typeface="+mn-lt"/>
              <a:cs typeface="Arial" pitchFamily="34" charset="0"/>
            </a:endParaRPr>
          </a:p>
        </p:txBody>
      </p:sp>
      <p:sp>
        <p:nvSpPr>
          <p:cNvPr id="18" name="Picture Placeholder 8"/>
          <p:cNvSpPr>
            <a:spLocks noGrp="1"/>
          </p:cNvSpPr>
          <p:nvPr>
            <p:ph type="pic" sz="quarter" idx="22"/>
          </p:nvPr>
        </p:nvSpPr>
        <p:spPr>
          <a:xfrm>
            <a:off x="821267" y="5202253"/>
            <a:ext cx="2325971" cy="1097280"/>
          </a:xfrm>
        </p:spPr>
        <p:txBody>
          <a:bodyPr/>
          <a:lstStyle/>
          <a:p>
            <a:endParaRPr lang="en-US" dirty="0"/>
          </a:p>
        </p:txBody>
      </p:sp>
      <p:sp>
        <p:nvSpPr>
          <p:cNvPr id="19" name="Text Placeholder 12"/>
          <p:cNvSpPr>
            <a:spLocks noGrp="1"/>
          </p:cNvSpPr>
          <p:nvPr>
            <p:ph type="body" sz="quarter" idx="23"/>
          </p:nvPr>
        </p:nvSpPr>
        <p:spPr>
          <a:xfrm>
            <a:off x="3303332" y="5202253"/>
            <a:ext cx="8097185" cy="1097280"/>
          </a:xfrm>
        </p:spPr>
        <p:txBody>
          <a:bodyPr/>
          <a:lstStyle>
            <a:lvl1pPr marL="0" indent="0" algn="l">
              <a:buNone/>
              <a:defRPr>
                <a:latin typeface="+mn-lt"/>
              </a:defRPr>
            </a:lvl1pPr>
            <a:lvl2pPr algn="l">
              <a:defRPr>
                <a:latin typeface="+mn-lt"/>
              </a:defRPr>
            </a:lvl2pPr>
            <a:lvl3pPr algn="l">
              <a:defRPr>
                <a:latin typeface="+mn-lt"/>
              </a:defRPr>
            </a:lvl3pPr>
            <a:lvl4pPr algn="l">
              <a:defRPr>
                <a:latin typeface="+mn-lt"/>
              </a:defRPr>
            </a:lvl4pPr>
            <a:lvl5pPr algn="l">
              <a:defRPr>
                <a:latin typeface="+mn-lt"/>
              </a:defRPr>
            </a:lvl5pPr>
          </a:lstStyle>
          <a:p>
            <a:pPr lvl="0"/>
            <a:r>
              <a:rPr lang="en-US" dirty="0"/>
              <a:t>Click to edit Master text styles</a:t>
            </a:r>
          </a:p>
        </p:txBody>
      </p:sp>
    </p:spTree>
    <p:extLst>
      <p:ext uri="{BB962C8B-B14F-4D97-AF65-F5344CB8AC3E}">
        <p14:creationId xmlns:p14="http://schemas.microsoft.com/office/powerpoint/2010/main" val="867455525"/>
      </p:ext>
    </p:extLst>
  </p:cSld>
  <p:clrMapOvr>
    <a:masterClrMapping/>
  </p:clrMapOvr>
  <p:extLst mod="1">
    <p:ext uri="{DCECCB84-F9BA-43D5-87BE-67443E8EF086}">
      <p15:sldGuideLst xmlns:p15="http://schemas.microsoft.com/office/powerpoint/2012/main">
        <p15:guide id="1" orient="horz" pos="115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7" name="Picture Placeholder 6"/>
          <p:cNvSpPr>
            <a:spLocks noGrp="1"/>
          </p:cNvSpPr>
          <p:nvPr>
            <p:ph type="pic" sz="quarter" idx="17"/>
          </p:nvPr>
        </p:nvSpPr>
        <p:spPr>
          <a:xfrm>
            <a:off x="622301" y="1837436"/>
            <a:ext cx="4840224" cy="3067050"/>
          </a:xfrm>
        </p:spPr>
        <p:txBody>
          <a:bodyPr/>
          <a:lstStyle/>
          <a:p>
            <a:endParaRPr lang="en-US" dirty="0"/>
          </a:p>
        </p:txBody>
      </p:sp>
      <p:sp>
        <p:nvSpPr>
          <p:cNvPr id="9" name="Text Placeholder 8"/>
          <p:cNvSpPr>
            <a:spLocks noGrp="1"/>
          </p:cNvSpPr>
          <p:nvPr>
            <p:ph type="body" sz="quarter" idx="18"/>
          </p:nvPr>
        </p:nvSpPr>
        <p:spPr>
          <a:xfrm>
            <a:off x="5486399" y="1837435"/>
            <a:ext cx="6096000" cy="365760"/>
          </a:xfrm>
        </p:spPr>
        <p:txBody>
          <a:bodyPr anchor="ctr"/>
          <a:lstStyle/>
          <a:p>
            <a:pPr lvl="0"/>
            <a:r>
              <a:rPr lang="en-US" dirty="0"/>
              <a:t>Click to edit Master text styles</a:t>
            </a:r>
          </a:p>
        </p:txBody>
      </p:sp>
      <p:sp>
        <p:nvSpPr>
          <p:cNvPr id="10" name="Text Placeholder 8"/>
          <p:cNvSpPr>
            <a:spLocks noGrp="1"/>
          </p:cNvSpPr>
          <p:nvPr>
            <p:ph type="body" sz="quarter" idx="19"/>
          </p:nvPr>
        </p:nvSpPr>
        <p:spPr>
          <a:xfrm>
            <a:off x="5486399" y="2512758"/>
            <a:ext cx="6096000" cy="365760"/>
          </a:xfrm>
        </p:spPr>
        <p:txBody>
          <a:bodyPr anchor="ctr"/>
          <a:lstStyle/>
          <a:p>
            <a:pPr lvl="0"/>
            <a:r>
              <a:rPr lang="en-US" dirty="0"/>
              <a:t>Click to edit Master text styles</a:t>
            </a:r>
          </a:p>
        </p:txBody>
      </p:sp>
      <p:sp>
        <p:nvSpPr>
          <p:cNvPr id="11" name="Text Placeholder 8"/>
          <p:cNvSpPr>
            <a:spLocks noGrp="1"/>
          </p:cNvSpPr>
          <p:nvPr>
            <p:ph type="body" sz="quarter" idx="20"/>
          </p:nvPr>
        </p:nvSpPr>
        <p:spPr>
          <a:xfrm>
            <a:off x="5486399" y="3188081"/>
            <a:ext cx="6096000" cy="365760"/>
          </a:xfrm>
        </p:spPr>
        <p:txBody>
          <a:bodyPr anchor="ctr"/>
          <a:lstStyle/>
          <a:p>
            <a:pPr lvl="0"/>
            <a:r>
              <a:rPr lang="en-US" dirty="0"/>
              <a:t>Click to edit Master text styles</a:t>
            </a:r>
          </a:p>
        </p:txBody>
      </p:sp>
      <p:sp>
        <p:nvSpPr>
          <p:cNvPr id="12" name="Text Placeholder 8"/>
          <p:cNvSpPr>
            <a:spLocks noGrp="1"/>
          </p:cNvSpPr>
          <p:nvPr>
            <p:ph type="body" sz="quarter" idx="21"/>
          </p:nvPr>
        </p:nvSpPr>
        <p:spPr>
          <a:xfrm>
            <a:off x="5486399" y="3863404"/>
            <a:ext cx="6096000" cy="365760"/>
          </a:xfrm>
        </p:spPr>
        <p:txBody>
          <a:bodyPr anchor="ctr"/>
          <a:lstStyle/>
          <a:p>
            <a:pPr lvl="0"/>
            <a:r>
              <a:rPr lang="en-US" dirty="0"/>
              <a:t>Click to edit Master text styles</a:t>
            </a:r>
          </a:p>
        </p:txBody>
      </p:sp>
      <p:sp>
        <p:nvSpPr>
          <p:cNvPr id="13" name="Text Placeholder 8"/>
          <p:cNvSpPr>
            <a:spLocks noGrp="1"/>
          </p:cNvSpPr>
          <p:nvPr>
            <p:ph type="body" sz="quarter" idx="22"/>
          </p:nvPr>
        </p:nvSpPr>
        <p:spPr>
          <a:xfrm>
            <a:off x="5486399" y="4538726"/>
            <a:ext cx="6096000" cy="365760"/>
          </a:xfrm>
        </p:spPr>
        <p:txBody>
          <a:bodyPr anchor="ctr"/>
          <a:lstStyle/>
          <a:p>
            <a:pPr lvl="0"/>
            <a:r>
              <a:rPr lang="en-US" dirty="0"/>
              <a:t>Click to edit Master text styles</a:t>
            </a:r>
          </a:p>
        </p:txBody>
      </p:sp>
    </p:spTree>
    <p:extLst>
      <p:ext uri="{BB962C8B-B14F-4D97-AF65-F5344CB8AC3E}">
        <p14:creationId xmlns:p14="http://schemas.microsoft.com/office/powerpoint/2010/main" val="2283400771"/>
      </p:ext>
    </p:extLst>
  </p:cSld>
  <p:clrMapOvr>
    <a:masterClrMapping/>
  </p:clrMapOvr>
  <p:extLst mod="1">
    <p:ext uri="{DCECCB84-F9BA-43D5-87BE-67443E8EF086}">
      <p15:sldGuideLst xmlns:p15="http://schemas.microsoft.com/office/powerpoint/2012/main">
        <p15:guide id="1" pos="2880">
          <p15:clr>
            <a:srgbClr val="FBAE40"/>
          </p15:clr>
        </p15:guide>
        <p15:guide id="2" orient="horz" pos="115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5"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6" name="Rounded Rectangle 5"/>
          <p:cNvSpPr/>
          <p:nvPr userDrawn="1"/>
        </p:nvSpPr>
        <p:spPr>
          <a:xfrm>
            <a:off x="3021713" y="1840710"/>
            <a:ext cx="2926080" cy="219456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spcBef>
                <a:spcPts val="0"/>
              </a:spcBef>
              <a:tabLst>
                <a:tab pos="347663" algn="l"/>
              </a:tabLst>
            </a:pPr>
            <a:endParaRPr lang="en-IN" sz="1600" b="1" dirty="0">
              <a:solidFill>
                <a:schemeClr val="bg1"/>
              </a:solidFill>
              <a:latin typeface="Arial" charset="0"/>
              <a:cs typeface="Arial" charset="0"/>
            </a:endParaRPr>
          </a:p>
        </p:txBody>
      </p:sp>
      <p:sp>
        <p:nvSpPr>
          <p:cNvPr id="7" name="Rounded Rectangle 6"/>
          <p:cNvSpPr/>
          <p:nvPr userDrawn="1"/>
        </p:nvSpPr>
        <p:spPr>
          <a:xfrm>
            <a:off x="3019636" y="4245387"/>
            <a:ext cx="2926080" cy="2194560"/>
          </a:xfrm>
          <a:prstGeom prst="roundRect">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lvl="0" algn="ctr">
              <a:lnSpc>
                <a:spcPct val="150000"/>
              </a:lnSpc>
            </a:pPr>
            <a:endParaRPr lang="en-US" sz="1600" b="1" dirty="0"/>
          </a:p>
        </p:txBody>
      </p:sp>
      <p:sp>
        <p:nvSpPr>
          <p:cNvPr id="8" name="Rounded Rectangle 7"/>
          <p:cNvSpPr/>
          <p:nvPr userDrawn="1"/>
        </p:nvSpPr>
        <p:spPr>
          <a:xfrm>
            <a:off x="6265241" y="4245387"/>
            <a:ext cx="2926080" cy="2194560"/>
          </a:xfrm>
          <a:prstGeom prst="roundRect">
            <a:avLst>
              <a:gd name="adj" fmla="val 0"/>
            </a:avLst>
          </a:prstGeom>
          <a:solidFill>
            <a:srgbClr val="999977"/>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pPr>
            <a:endParaRPr lang="en-US" sz="1600" b="1" dirty="0"/>
          </a:p>
        </p:txBody>
      </p:sp>
      <p:sp>
        <p:nvSpPr>
          <p:cNvPr id="9" name="Rounded Rectangle 8"/>
          <p:cNvSpPr/>
          <p:nvPr userDrawn="1"/>
        </p:nvSpPr>
        <p:spPr>
          <a:xfrm>
            <a:off x="6261763" y="1840710"/>
            <a:ext cx="2926080" cy="219456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lnSpc>
                <a:spcPct val="150000"/>
              </a:lnSpc>
            </a:pPr>
            <a:endParaRPr lang="en-IN" sz="1600" b="1" dirty="0">
              <a:solidFill>
                <a:schemeClr val="bg1"/>
              </a:solidFill>
              <a:latin typeface="Arial" charset="0"/>
              <a:cs typeface="Arial" charset="0"/>
            </a:endParaRPr>
          </a:p>
        </p:txBody>
      </p:sp>
      <p:sp>
        <p:nvSpPr>
          <p:cNvPr id="18" name="Text Placeholder 17"/>
          <p:cNvSpPr>
            <a:spLocks noGrp="1"/>
          </p:cNvSpPr>
          <p:nvPr>
            <p:ph type="body" sz="quarter" idx="17"/>
          </p:nvPr>
        </p:nvSpPr>
        <p:spPr>
          <a:xfrm>
            <a:off x="3022138" y="1840710"/>
            <a:ext cx="2925233" cy="457200"/>
          </a:xfrm>
        </p:spPr>
        <p:txBody>
          <a:bodyPr anchor="ctr"/>
          <a:lstStyle>
            <a:lvl1pPr marL="0" indent="0" algn="ctr">
              <a:buNone/>
              <a:defRPr b="1">
                <a:solidFill>
                  <a:schemeClr val="bg1"/>
                </a:solidFill>
              </a:defRPr>
            </a:lvl1pPr>
          </a:lstStyle>
          <a:p>
            <a:pPr lvl="0"/>
            <a:r>
              <a:rPr lang="en-US" dirty="0"/>
              <a:t>Click to edit Master text styles</a:t>
            </a:r>
          </a:p>
        </p:txBody>
      </p:sp>
      <p:sp>
        <p:nvSpPr>
          <p:cNvPr id="19" name="Text Placeholder 17"/>
          <p:cNvSpPr>
            <a:spLocks noGrp="1"/>
          </p:cNvSpPr>
          <p:nvPr>
            <p:ph type="body" sz="quarter" idx="18"/>
          </p:nvPr>
        </p:nvSpPr>
        <p:spPr>
          <a:xfrm>
            <a:off x="6261764" y="1840710"/>
            <a:ext cx="2925233" cy="457200"/>
          </a:xfrm>
        </p:spPr>
        <p:txBody>
          <a:bodyPr anchor="ctr"/>
          <a:lstStyle>
            <a:lvl1pPr marL="0" indent="0" algn="ctr">
              <a:buNone/>
              <a:defRPr b="1">
                <a:solidFill>
                  <a:schemeClr val="bg1"/>
                </a:solidFill>
              </a:defRPr>
            </a:lvl1pPr>
          </a:lstStyle>
          <a:p>
            <a:pPr lvl="0"/>
            <a:r>
              <a:rPr lang="en-US" dirty="0"/>
              <a:t>Click to edit Master text styles</a:t>
            </a:r>
          </a:p>
        </p:txBody>
      </p:sp>
      <p:sp>
        <p:nvSpPr>
          <p:cNvPr id="20" name="Text Placeholder 17"/>
          <p:cNvSpPr>
            <a:spLocks noGrp="1"/>
          </p:cNvSpPr>
          <p:nvPr>
            <p:ph type="body" sz="quarter" idx="19"/>
          </p:nvPr>
        </p:nvSpPr>
        <p:spPr>
          <a:xfrm>
            <a:off x="6265666" y="4245387"/>
            <a:ext cx="2925233" cy="457200"/>
          </a:xfrm>
        </p:spPr>
        <p:txBody>
          <a:bodyPr anchor="ctr"/>
          <a:lstStyle>
            <a:lvl1pPr marL="0" indent="0" algn="ctr">
              <a:buNone/>
              <a:defRPr b="1">
                <a:solidFill>
                  <a:schemeClr val="bg1"/>
                </a:solidFill>
              </a:defRPr>
            </a:lvl1pPr>
          </a:lstStyle>
          <a:p>
            <a:pPr lvl="0"/>
            <a:r>
              <a:rPr lang="en-US" dirty="0"/>
              <a:t>Click to edit Master text styles</a:t>
            </a:r>
          </a:p>
        </p:txBody>
      </p:sp>
      <p:sp>
        <p:nvSpPr>
          <p:cNvPr id="21" name="Text Placeholder 17"/>
          <p:cNvSpPr>
            <a:spLocks noGrp="1"/>
          </p:cNvSpPr>
          <p:nvPr>
            <p:ph type="body" sz="quarter" idx="20"/>
          </p:nvPr>
        </p:nvSpPr>
        <p:spPr>
          <a:xfrm>
            <a:off x="3020061" y="4245387"/>
            <a:ext cx="2925233" cy="457200"/>
          </a:xfrm>
        </p:spPr>
        <p:txBody>
          <a:bodyPr anchor="ctr"/>
          <a:lstStyle>
            <a:lvl1pPr marL="0" indent="0" algn="ctr">
              <a:buNone/>
              <a:defRPr b="1">
                <a:solidFill>
                  <a:schemeClr val="bg1"/>
                </a:solidFill>
              </a:defRPr>
            </a:lvl1pPr>
          </a:lstStyle>
          <a:p>
            <a:pPr lvl="0"/>
            <a:r>
              <a:rPr lang="en-US" dirty="0"/>
              <a:t>Click to edit Master text styles</a:t>
            </a:r>
          </a:p>
        </p:txBody>
      </p:sp>
      <p:sp>
        <p:nvSpPr>
          <p:cNvPr id="23" name="Picture Placeholder 22"/>
          <p:cNvSpPr>
            <a:spLocks noGrp="1"/>
          </p:cNvSpPr>
          <p:nvPr>
            <p:ph type="pic" sz="quarter" idx="21"/>
          </p:nvPr>
        </p:nvSpPr>
        <p:spPr>
          <a:xfrm>
            <a:off x="3265553" y="2498546"/>
            <a:ext cx="2438400" cy="1371600"/>
          </a:xfrm>
        </p:spPr>
        <p:txBody>
          <a:bodyPr/>
          <a:lstStyle/>
          <a:p>
            <a:endParaRPr lang="en-US" dirty="0"/>
          </a:p>
        </p:txBody>
      </p:sp>
      <p:sp>
        <p:nvSpPr>
          <p:cNvPr id="24" name="Picture Placeholder 22"/>
          <p:cNvSpPr>
            <a:spLocks noGrp="1"/>
          </p:cNvSpPr>
          <p:nvPr>
            <p:ph type="pic" sz="quarter" idx="22"/>
          </p:nvPr>
        </p:nvSpPr>
        <p:spPr>
          <a:xfrm>
            <a:off x="6505603" y="2498546"/>
            <a:ext cx="2438400" cy="1371600"/>
          </a:xfrm>
        </p:spPr>
        <p:txBody>
          <a:bodyPr/>
          <a:lstStyle/>
          <a:p>
            <a:endParaRPr lang="en-US" dirty="0"/>
          </a:p>
        </p:txBody>
      </p:sp>
      <p:sp>
        <p:nvSpPr>
          <p:cNvPr id="25" name="Picture Placeholder 22"/>
          <p:cNvSpPr>
            <a:spLocks noGrp="1"/>
          </p:cNvSpPr>
          <p:nvPr>
            <p:ph type="pic" sz="quarter" idx="23"/>
          </p:nvPr>
        </p:nvSpPr>
        <p:spPr>
          <a:xfrm>
            <a:off x="3263476" y="4914900"/>
            <a:ext cx="2438400" cy="1371600"/>
          </a:xfrm>
        </p:spPr>
        <p:txBody>
          <a:bodyPr/>
          <a:lstStyle/>
          <a:p>
            <a:endParaRPr lang="en-US" dirty="0"/>
          </a:p>
        </p:txBody>
      </p:sp>
      <p:sp>
        <p:nvSpPr>
          <p:cNvPr id="26" name="Picture Placeholder 22"/>
          <p:cNvSpPr>
            <a:spLocks noGrp="1"/>
          </p:cNvSpPr>
          <p:nvPr>
            <p:ph type="pic" sz="quarter" idx="24"/>
          </p:nvPr>
        </p:nvSpPr>
        <p:spPr>
          <a:xfrm>
            <a:off x="6509081" y="4914900"/>
            <a:ext cx="2438400" cy="1371600"/>
          </a:xfrm>
        </p:spPr>
        <p:txBody>
          <a:bodyPr/>
          <a:lstStyle/>
          <a:p>
            <a:endParaRPr lang="en-US" dirty="0"/>
          </a:p>
        </p:txBody>
      </p:sp>
    </p:spTree>
    <p:extLst>
      <p:ext uri="{BB962C8B-B14F-4D97-AF65-F5344CB8AC3E}">
        <p14:creationId xmlns:p14="http://schemas.microsoft.com/office/powerpoint/2010/main" val="174883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extLst mod="1">
    <p:ext uri="{DCECCB84-F9BA-43D5-87BE-67443E8EF086}">
      <p15:sldGuideLst xmlns:p15="http://schemas.microsoft.com/office/powerpoint/2012/main">
        <p15:guide id="1" pos="2880">
          <p15:clr>
            <a:srgbClr val="FBAE40"/>
          </p15:clr>
        </p15:guide>
        <p15:guide id="2" pos="2952">
          <p15:clr>
            <a:srgbClr val="FBAE40"/>
          </p15:clr>
        </p15:guide>
        <p15:guide id="3" pos="2808">
          <p15:clr>
            <a:srgbClr val="FBAE40"/>
          </p15:clr>
        </p15:guide>
        <p15:guide id="4" orient="horz" pos="2544">
          <p15:clr>
            <a:srgbClr val="FBAE40"/>
          </p15:clr>
        </p15:guide>
        <p15:guide id="5" orient="horz" pos="2664">
          <p15:clr>
            <a:srgbClr val="FBAE40"/>
          </p15:clr>
        </p15:guide>
        <p15:guide id="6" orient="horz" pos="115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p:txBody>
          <a:bodyPr/>
          <a:lstStyle/>
          <a:p>
            <a:r>
              <a:rPr lang="en-US" dirty="0"/>
              <a:t>Copyright © 2015 Accenture All rights reserved. ***Confidential – For Company Internal Use Only***</a:t>
            </a:r>
          </a:p>
        </p:txBody>
      </p:sp>
      <p:sp>
        <p:nvSpPr>
          <p:cNvPr id="19" name="Text Placeholder 16"/>
          <p:cNvSpPr>
            <a:spLocks noGrp="1"/>
          </p:cNvSpPr>
          <p:nvPr>
            <p:ph type="body" sz="quarter" idx="16"/>
          </p:nvPr>
        </p:nvSpPr>
        <p:spPr>
          <a:xfrm>
            <a:off x="617317" y="1152029"/>
            <a:ext cx="10977033"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dirty="0"/>
              <a:t>Click to edit Master text styles</a:t>
            </a:r>
          </a:p>
        </p:txBody>
      </p:sp>
      <p:sp>
        <p:nvSpPr>
          <p:cNvPr id="21" name="Text Placeholder 20"/>
          <p:cNvSpPr>
            <a:spLocks noGrp="1"/>
          </p:cNvSpPr>
          <p:nvPr>
            <p:ph type="body" sz="quarter" idx="17"/>
          </p:nvPr>
        </p:nvSpPr>
        <p:spPr>
          <a:xfrm>
            <a:off x="2464639" y="1839433"/>
            <a:ext cx="3444949" cy="1097280"/>
          </a:xfrm>
        </p:spPr>
        <p:txBody>
          <a:bodyPr/>
          <a:lstStyle>
            <a:lvl1pPr marL="0" indent="0">
              <a:buNone/>
              <a:defRPr/>
            </a:lvl1pPr>
          </a:lstStyle>
          <a:p>
            <a:pPr lvl="0"/>
            <a:r>
              <a:rPr lang="en-US" dirty="0"/>
              <a:t>Click to edit Master text styles</a:t>
            </a:r>
          </a:p>
        </p:txBody>
      </p:sp>
      <p:sp>
        <p:nvSpPr>
          <p:cNvPr id="23" name="Picture Placeholder 22"/>
          <p:cNvSpPr>
            <a:spLocks noGrp="1"/>
          </p:cNvSpPr>
          <p:nvPr>
            <p:ph type="pic" sz="quarter" idx="18"/>
          </p:nvPr>
        </p:nvSpPr>
        <p:spPr>
          <a:xfrm>
            <a:off x="621661" y="1839433"/>
            <a:ext cx="1828800" cy="1097280"/>
          </a:xfrm>
        </p:spPr>
        <p:txBody>
          <a:bodyPr/>
          <a:lstStyle/>
          <a:p>
            <a:endParaRPr lang="en-US" dirty="0"/>
          </a:p>
        </p:txBody>
      </p:sp>
      <p:sp>
        <p:nvSpPr>
          <p:cNvPr id="24" name="Text Placeholder 20"/>
          <p:cNvSpPr>
            <a:spLocks noGrp="1"/>
          </p:cNvSpPr>
          <p:nvPr>
            <p:ph type="body" sz="quarter" idx="19"/>
          </p:nvPr>
        </p:nvSpPr>
        <p:spPr>
          <a:xfrm>
            <a:off x="8137451" y="1839433"/>
            <a:ext cx="3444949" cy="1097280"/>
          </a:xfrm>
        </p:spPr>
        <p:txBody>
          <a:bodyPr/>
          <a:lstStyle>
            <a:lvl1pPr marL="0" indent="0">
              <a:buNone/>
              <a:defRPr/>
            </a:lvl1pPr>
          </a:lstStyle>
          <a:p>
            <a:pPr lvl="0"/>
            <a:r>
              <a:rPr lang="en-US" dirty="0"/>
              <a:t>Click to edit Master text styles</a:t>
            </a:r>
          </a:p>
        </p:txBody>
      </p:sp>
      <p:sp>
        <p:nvSpPr>
          <p:cNvPr id="25" name="Picture Placeholder 22"/>
          <p:cNvSpPr>
            <a:spLocks noGrp="1"/>
          </p:cNvSpPr>
          <p:nvPr>
            <p:ph type="pic" sz="quarter" idx="20"/>
          </p:nvPr>
        </p:nvSpPr>
        <p:spPr>
          <a:xfrm>
            <a:off x="6294473" y="1839433"/>
            <a:ext cx="1828800" cy="1097280"/>
          </a:xfrm>
        </p:spPr>
        <p:txBody>
          <a:bodyPr/>
          <a:lstStyle/>
          <a:p>
            <a:endParaRPr lang="en-US" dirty="0"/>
          </a:p>
        </p:txBody>
      </p:sp>
      <p:sp>
        <p:nvSpPr>
          <p:cNvPr id="26" name="Text Placeholder 20"/>
          <p:cNvSpPr>
            <a:spLocks noGrp="1"/>
          </p:cNvSpPr>
          <p:nvPr>
            <p:ph type="body" sz="quarter" idx="21"/>
          </p:nvPr>
        </p:nvSpPr>
        <p:spPr>
          <a:xfrm>
            <a:off x="2464639" y="3289006"/>
            <a:ext cx="3444949" cy="1097280"/>
          </a:xfrm>
        </p:spPr>
        <p:txBody>
          <a:bodyPr/>
          <a:lstStyle>
            <a:lvl1pPr marL="0" indent="0">
              <a:buNone/>
              <a:defRPr/>
            </a:lvl1pPr>
          </a:lstStyle>
          <a:p>
            <a:pPr lvl="0"/>
            <a:r>
              <a:rPr lang="en-US" dirty="0"/>
              <a:t>Click to edit Master text styles</a:t>
            </a:r>
          </a:p>
        </p:txBody>
      </p:sp>
      <p:sp>
        <p:nvSpPr>
          <p:cNvPr id="27" name="Picture Placeholder 22"/>
          <p:cNvSpPr>
            <a:spLocks noGrp="1"/>
          </p:cNvSpPr>
          <p:nvPr>
            <p:ph type="pic" sz="quarter" idx="22"/>
          </p:nvPr>
        </p:nvSpPr>
        <p:spPr>
          <a:xfrm>
            <a:off x="621661" y="3289006"/>
            <a:ext cx="1828800" cy="1097280"/>
          </a:xfrm>
        </p:spPr>
        <p:txBody>
          <a:bodyPr/>
          <a:lstStyle/>
          <a:p>
            <a:endParaRPr lang="en-US" dirty="0"/>
          </a:p>
        </p:txBody>
      </p:sp>
      <p:sp>
        <p:nvSpPr>
          <p:cNvPr id="28" name="Text Placeholder 20"/>
          <p:cNvSpPr>
            <a:spLocks noGrp="1"/>
          </p:cNvSpPr>
          <p:nvPr>
            <p:ph type="body" sz="quarter" idx="23"/>
          </p:nvPr>
        </p:nvSpPr>
        <p:spPr>
          <a:xfrm>
            <a:off x="8137451" y="3289006"/>
            <a:ext cx="3444949" cy="1097280"/>
          </a:xfrm>
        </p:spPr>
        <p:txBody>
          <a:bodyPr/>
          <a:lstStyle>
            <a:lvl1pPr marL="0" indent="0">
              <a:buNone/>
              <a:defRPr/>
            </a:lvl1pPr>
          </a:lstStyle>
          <a:p>
            <a:pPr lvl="0"/>
            <a:r>
              <a:rPr lang="en-US" dirty="0"/>
              <a:t>Click to edit Master text styles</a:t>
            </a:r>
          </a:p>
        </p:txBody>
      </p:sp>
      <p:sp>
        <p:nvSpPr>
          <p:cNvPr id="29" name="Picture Placeholder 22"/>
          <p:cNvSpPr>
            <a:spLocks noGrp="1"/>
          </p:cNvSpPr>
          <p:nvPr>
            <p:ph type="pic" sz="quarter" idx="24"/>
          </p:nvPr>
        </p:nvSpPr>
        <p:spPr>
          <a:xfrm>
            <a:off x="6294473" y="3289006"/>
            <a:ext cx="1828800" cy="1097280"/>
          </a:xfrm>
        </p:spPr>
        <p:txBody>
          <a:bodyPr/>
          <a:lstStyle/>
          <a:p>
            <a:endParaRPr lang="en-US" dirty="0"/>
          </a:p>
        </p:txBody>
      </p:sp>
      <p:sp>
        <p:nvSpPr>
          <p:cNvPr id="30" name="Text Placeholder 20"/>
          <p:cNvSpPr>
            <a:spLocks noGrp="1"/>
          </p:cNvSpPr>
          <p:nvPr>
            <p:ph type="body" sz="quarter" idx="25"/>
          </p:nvPr>
        </p:nvSpPr>
        <p:spPr>
          <a:xfrm>
            <a:off x="2464639" y="4685415"/>
            <a:ext cx="3444949" cy="1097280"/>
          </a:xfrm>
        </p:spPr>
        <p:txBody>
          <a:bodyPr/>
          <a:lstStyle>
            <a:lvl1pPr marL="0" indent="0">
              <a:buNone/>
              <a:defRPr/>
            </a:lvl1pPr>
          </a:lstStyle>
          <a:p>
            <a:pPr lvl="0"/>
            <a:r>
              <a:rPr lang="en-US" dirty="0"/>
              <a:t>Click to edit Master text styles</a:t>
            </a:r>
          </a:p>
        </p:txBody>
      </p:sp>
      <p:sp>
        <p:nvSpPr>
          <p:cNvPr id="31" name="Picture Placeholder 22"/>
          <p:cNvSpPr>
            <a:spLocks noGrp="1"/>
          </p:cNvSpPr>
          <p:nvPr>
            <p:ph type="pic" sz="quarter" idx="26"/>
          </p:nvPr>
        </p:nvSpPr>
        <p:spPr>
          <a:xfrm>
            <a:off x="621661" y="4685415"/>
            <a:ext cx="1828800" cy="1097280"/>
          </a:xfrm>
        </p:spPr>
        <p:txBody>
          <a:bodyPr/>
          <a:lstStyle/>
          <a:p>
            <a:endParaRPr lang="en-US" dirty="0"/>
          </a:p>
        </p:txBody>
      </p:sp>
      <p:sp>
        <p:nvSpPr>
          <p:cNvPr id="32" name="Text Placeholder 20"/>
          <p:cNvSpPr>
            <a:spLocks noGrp="1"/>
          </p:cNvSpPr>
          <p:nvPr>
            <p:ph type="body" sz="quarter" idx="27"/>
          </p:nvPr>
        </p:nvSpPr>
        <p:spPr>
          <a:xfrm>
            <a:off x="8137451" y="4685415"/>
            <a:ext cx="3444949" cy="1097280"/>
          </a:xfrm>
        </p:spPr>
        <p:txBody>
          <a:bodyPr/>
          <a:lstStyle>
            <a:lvl1pPr marL="0" indent="0">
              <a:buNone/>
              <a:defRPr/>
            </a:lvl1pPr>
          </a:lstStyle>
          <a:p>
            <a:pPr lvl="0"/>
            <a:r>
              <a:rPr lang="en-US" dirty="0"/>
              <a:t>Click to edit Master text styles</a:t>
            </a:r>
          </a:p>
        </p:txBody>
      </p:sp>
      <p:sp>
        <p:nvSpPr>
          <p:cNvPr id="33" name="Picture Placeholder 22"/>
          <p:cNvSpPr>
            <a:spLocks noGrp="1"/>
          </p:cNvSpPr>
          <p:nvPr>
            <p:ph type="pic" sz="quarter" idx="28"/>
          </p:nvPr>
        </p:nvSpPr>
        <p:spPr>
          <a:xfrm>
            <a:off x="6294473" y="4685415"/>
            <a:ext cx="1828800" cy="1097280"/>
          </a:xfrm>
        </p:spPr>
        <p:txBody>
          <a:bodyPr/>
          <a:lstStyle/>
          <a:p>
            <a:endParaRPr lang="en-US" dirty="0"/>
          </a:p>
        </p:txBody>
      </p:sp>
    </p:spTree>
    <p:extLst>
      <p:ext uri="{BB962C8B-B14F-4D97-AF65-F5344CB8AC3E}">
        <p14:creationId xmlns:p14="http://schemas.microsoft.com/office/powerpoint/2010/main" val="3483675393"/>
      </p:ext>
    </p:extLst>
  </p:cSld>
  <p:clrMapOvr>
    <a:masterClrMapping/>
  </p:clrMapOvr>
  <p:extLst mod="1">
    <p:ext uri="{DCECCB84-F9BA-43D5-87BE-67443E8EF086}">
      <p15:sldGuideLst xmlns:p15="http://schemas.microsoft.com/office/powerpoint/2012/main">
        <p15:guide id="1" orient="horz" pos="1152">
          <p15:clr>
            <a:srgbClr val="FBAE40"/>
          </p15:clr>
        </p15:guide>
        <p15:guide id="2" pos="288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11"/>
          </p:nvPr>
        </p:nvSpPr>
        <p:spPr>
          <a:xfrm>
            <a:off x="607484" y="6575425"/>
            <a:ext cx="8600016" cy="128588"/>
          </a:xfrm>
          <a:prstGeom prst="rect">
            <a:avLst/>
          </a:prstGeom>
        </p:spPr>
        <p:txBody>
          <a:bodyPr/>
          <a:lstStyle/>
          <a:p>
            <a:r>
              <a:rPr lang="en-US" dirty="0"/>
              <a:t>Copyright © 2015 Accenture All rights reserved. ***Confidential – For Company Internal Use Only***</a:t>
            </a:r>
          </a:p>
        </p:txBody>
      </p:sp>
      <p:sp>
        <p:nvSpPr>
          <p:cNvPr id="9" name="Freeform 8"/>
          <p:cNvSpPr>
            <a:spLocks noEditPoints="1"/>
          </p:cNvSpPr>
          <p:nvPr/>
        </p:nvSpPr>
        <p:spPr bwMode="auto">
          <a:xfrm>
            <a:off x="1018296" y="1434773"/>
            <a:ext cx="152904" cy="223847"/>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800" dirty="0">
              <a:solidFill>
                <a:srgbClr val="000000"/>
              </a:solidFill>
            </a:endParaRPr>
          </a:p>
        </p:txBody>
      </p:sp>
      <p:sp>
        <p:nvSpPr>
          <p:cNvPr id="16" name="Text Placeholder 15"/>
          <p:cNvSpPr>
            <a:spLocks noGrp="1"/>
          </p:cNvSpPr>
          <p:nvPr>
            <p:ph type="body" sz="quarter" idx="14"/>
          </p:nvPr>
        </p:nvSpPr>
        <p:spPr>
          <a:xfrm>
            <a:off x="623779" y="2584450"/>
            <a:ext cx="7060019" cy="274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7"/>
          <p:cNvSpPr>
            <a:spLocks noGrp="1"/>
          </p:cNvSpPr>
          <p:nvPr>
            <p:ph type="pic" sz="quarter" idx="15"/>
          </p:nvPr>
        </p:nvSpPr>
        <p:spPr>
          <a:xfrm>
            <a:off x="7712152" y="2584450"/>
            <a:ext cx="3870248" cy="2743200"/>
          </a:xfrm>
        </p:spPr>
        <p:txBody>
          <a:bodyPr/>
          <a:lstStyle/>
          <a:p>
            <a:endParaRPr lang="en-US" dirty="0"/>
          </a:p>
        </p:txBody>
      </p:sp>
    </p:spTree>
    <p:extLst>
      <p:ext uri="{BB962C8B-B14F-4D97-AF65-F5344CB8AC3E}">
        <p14:creationId xmlns:p14="http://schemas.microsoft.com/office/powerpoint/2010/main" val="190558436"/>
      </p:ext>
    </p:extLst>
  </p:cSld>
  <p:clrMapOvr>
    <a:masterClrMapping/>
  </p:clrMapOvr>
  <p:extLst mod="1">
    <p:ext uri="{DCECCB84-F9BA-43D5-87BE-67443E8EF086}">
      <p15:sldGuideLst xmlns:p15="http://schemas.microsoft.com/office/powerpoint/2012/main">
        <p15:guide id="1" pos="9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5602394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219243343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0B76B-58A6-4119-8909-D64697448905}" type="datetimeFigureOut">
              <a:rPr lang="en-US" smtClean="0"/>
              <a:t>3/16/2018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EBEFE-FCEF-455D-91E4-F3093476A4A1}" type="slidenum">
              <a:rPr lang="en-US" smtClean="0"/>
              <a:t>‹#›</a:t>
            </a:fld>
            <a:endParaRPr lang="en-US" dirty="0"/>
          </a:p>
        </p:txBody>
      </p:sp>
    </p:spTree>
    <p:extLst>
      <p:ext uri="{BB962C8B-B14F-4D97-AF65-F5344CB8AC3E}">
        <p14:creationId xmlns:p14="http://schemas.microsoft.com/office/powerpoint/2010/main" val="4120767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 Id="rId51"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theme" Target="../theme/theme3.xml"/><Relationship Id="rId1" Type="http://schemas.openxmlformats.org/officeDocument/2006/relationships/slideLayout" Target="../slideLayouts/slideLayout68.xml"/><Relationship Id="rId5" Type="http://schemas.openxmlformats.org/officeDocument/2006/relationships/image" Target="../media/image37.emf"/><Relationship Id="rId4" Type="http://schemas.openxmlformats.org/officeDocument/2006/relationships/image" Target="../media/image36.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5.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6.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9B994-C7F2-445C-810D-EAB98C2AD909}" type="slidenum">
              <a:rPr lang="en-US" smtClean="0"/>
              <a:t>‹#›</a:t>
            </a:fld>
            <a:endParaRPr lang="en-US" dirty="0"/>
          </a:p>
        </p:txBody>
      </p:sp>
      <p:sp>
        <p:nvSpPr>
          <p:cNvPr id="7" name="Rectangle 6"/>
          <p:cNvSpPr/>
          <p:nvPr userDrawn="1"/>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r>
              <a:rPr lang="en-US" sz="933" dirty="0">
                <a:solidFill>
                  <a:srgbClr val="000000"/>
                </a:solidFill>
              </a:rPr>
              <a:t>.</a:t>
            </a:r>
          </a:p>
        </p:txBody>
      </p:sp>
    </p:spTree>
    <p:extLst>
      <p:ext uri="{BB962C8B-B14F-4D97-AF65-F5344CB8AC3E}">
        <p14:creationId xmlns:p14="http://schemas.microsoft.com/office/powerpoint/2010/main" val="304406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2" r:id="rId12"/>
    <p:sldLayoutId id="2147483713" r:id="rId13"/>
    <p:sldLayoutId id="2147483714" r:id="rId14"/>
    <p:sldLayoutId id="214748371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018" y="332076"/>
            <a:ext cx="4701007" cy="776139"/>
          </a:xfrm>
          <a:prstGeom prst="rect">
            <a:avLst/>
          </a:prstGeom>
        </p:spPr>
        <p:txBody>
          <a:bodyPr vert="horz" lIns="0" tIns="0" rIns="130101" bIns="0" rtlCol="0" anchor="t" anchorCtr="0">
            <a:noAutofit/>
          </a:bodyPr>
          <a:lstStyle/>
          <a:p>
            <a:r>
              <a:rPr lang="en-US" dirty="0"/>
              <a:t>CONTENT TITLE</a:t>
            </a:r>
          </a:p>
        </p:txBody>
      </p:sp>
      <p:sp>
        <p:nvSpPr>
          <p:cNvPr id="3" name="Text Placeholder 2"/>
          <p:cNvSpPr>
            <a:spLocks noGrp="1"/>
          </p:cNvSpPr>
          <p:nvPr>
            <p:ph type="body" idx="1"/>
          </p:nvPr>
        </p:nvSpPr>
        <p:spPr>
          <a:xfrm>
            <a:off x="345018" y="1764072"/>
            <a:ext cx="11491383" cy="430652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7" name="AutoShape 3"/>
          <p:cNvSpPr>
            <a:spLocks noChangeAspect="1" noChangeArrowheads="1" noTextEdit="1"/>
          </p:cNvSpPr>
          <p:nvPr userDrawn="1"/>
        </p:nvSpPr>
        <p:spPr bwMode="auto">
          <a:xfrm>
            <a:off x="345018" y="6184901"/>
            <a:ext cx="2271183"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8" name="Freeform 5"/>
          <p:cNvSpPr>
            <a:spLocks/>
          </p:cNvSpPr>
          <p:nvPr userDrawn="1"/>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userDrawn="1"/>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7" name="Rectangle 16"/>
          <p:cNvSpPr/>
          <p:nvPr userDrawn="1"/>
        </p:nvSpPr>
        <p:spPr>
          <a:xfrm>
            <a:off x="6333067" y="6372161"/>
            <a:ext cx="4504267" cy="198020"/>
          </a:xfrm>
          <a:prstGeom prst="rect">
            <a:avLst/>
          </a:prstGeom>
          <a:noFill/>
          <a:ln w="12700" cap="flat" cmpd="sng" algn="ctr">
            <a:noFill/>
            <a:prstDash val="solid"/>
            <a:miter lim="800000"/>
          </a:ln>
          <a:effectLst/>
        </p:spPr>
        <p:txBody>
          <a:bodyPr lIns="0" rtlCol="0" anchor="ctr"/>
          <a:lstStyle/>
          <a:p>
            <a:pPr marL="0" marR="0" lvl="0" indent="0" defTabSz="1087106" eaLnBrk="1" fontAlgn="auto" latinLnBrk="0" hangingPunct="1">
              <a:lnSpc>
                <a:spcPct val="100000"/>
              </a:lnSpc>
              <a:spcBef>
                <a:spcPts val="0"/>
              </a:spcBef>
              <a:spcAft>
                <a:spcPts val="0"/>
              </a:spcAft>
              <a:buClrTx/>
              <a:buSzTx/>
              <a:buFontTx/>
              <a:buNone/>
              <a:tabLst/>
              <a:defRPr/>
            </a:pPr>
            <a:r>
              <a:rPr kumimoji="0" lang="en-US" sz="933" b="0" i="0" u="none" strike="noStrike" kern="0" cap="none" spc="0" normalizeH="0" baseline="0" noProof="0" dirty="0">
                <a:ln>
                  <a:noFill/>
                </a:ln>
                <a:solidFill>
                  <a:prstClr val="black"/>
                </a:solidFill>
                <a:effectLst/>
                <a:uLnTx/>
                <a:uFillTx/>
                <a:latin typeface="Calibri" panose="020F0502020204030204"/>
                <a:ea typeface="+mn-ea"/>
                <a:cs typeface="Arial" pitchFamily="34" charset="0"/>
              </a:rPr>
              <a:t>Copyright © 2017 Accenture. All rights reserved. </a:t>
            </a:r>
            <a:r>
              <a:rPr kumimoji="0" lang="en-US" sz="933" b="0" i="0" u="none" strike="noStrike" kern="0" cap="none" spc="0" normalizeH="0" baseline="0" noProof="0" dirty="0">
                <a:ln>
                  <a:noFill/>
                </a:ln>
                <a:solidFill>
                  <a:prstClr val="black"/>
                </a:solidFill>
                <a:effectLst/>
                <a:uLnTx/>
                <a:uFillTx/>
                <a:latin typeface="Calibri" panose="020F0502020204030204"/>
                <a:ea typeface="+mn-ea"/>
                <a:cs typeface="+mn-cs"/>
              </a:rPr>
              <a:t>For Accenture Internal Use Only</a:t>
            </a:r>
            <a:r>
              <a:rPr kumimoji="0" lang="en-US" sz="933" b="0" i="0" u="none" strike="noStrike" kern="0" cap="none" spc="0" normalizeH="0" baseline="0" noProof="0" dirty="0">
                <a:ln>
                  <a:noFill/>
                </a:ln>
                <a:solidFill>
                  <a:srgbClr val="00000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188673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6" r:id="rId50"/>
    <p:sldLayoutId id="2147483718" r:id="rId51"/>
    <p:sldLayoutId id="2147483774" r:id="rId52"/>
  </p:sldLayoutIdLst>
  <p:hf hdr="0" ftr="0" dt="0"/>
  <p:txStyles>
    <p:title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p:titleStyle>
    <p:bodyStyle>
      <a:lvl1pPr marL="0" indent="0" algn="l" defTabSz="1734634" rtl="0" eaLnBrk="1" latinLnBrk="0" hangingPunct="1">
        <a:lnSpc>
          <a:spcPct val="90000"/>
        </a:lnSpc>
        <a:spcBef>
          <a:spcPts val="800"/>
        </a:spcBef>
        <a:buFont typeface="Arial" charset="0"/>
        <a:buNone/>
        <a:defRPr sz="2133" b="1" i="0" kern="1200" cap="none" baseline="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2133" b="1" i="0" kern="1200" cap="none" baseline="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2133" b="1" i="0" kern="1200" cap="none" baseline="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2133" b="1" i="0" kern="1200" cap="none" baseline="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p:bodyStyle>
    <p:otherStyle>
      <a:defPPr>
        <a:defRPr lang="en-US"/>
      </a:defPPr>
      <a:lvl1pPr marL="0" algn="l" defTabSz="1734634" rtl="0" eaLnBrk="1" latinLnBrk="0" hangingPunct="1">
        <a:defRPr sz="3467" kern="1200">
          <a:solidFill>
            <a:schemeClr val="tx1"/>
          </a:solidFill>
          <a:latin typeface="+mn-lt"/>
          <a:ea typeface="+mn-ea"/>
          <a:cs typeface="+mn-cs"/>
        </a:defRPr>
      </a:lvl1pPr>
      <a:lvl2pPr marL="867317" algn="l" defTabSz="1734634" rtl="0" eaLnBrk="1" latinLnBrk="0" hangingPunct="1">
        <a:defRPr sz="3467" kern="1200">
          <a:solidFill>
            <a:schemeClr val="tx1"/>
          </a:solidFill>
          <a:latin typeface="+mn-lt"/>
          <a:ea typeface="+mn-ea"/>
          <a:cs typeface="+mn-cs"/>
        </a:defRPr>
      </a:lvl2pPr>
      <a:lvl3pPr marL="1734634" algn="l" defTabSz="1734634" rtl="0" eaLnBrk="1" latinLnBrk="0" hangingPunct="1">
        <a:defRPr sz="3467" kern="1200">
          <a:solidFill>
            <a:schemeClr val="tx1"/>
          </a:solidFill>
          <a:latin typeface="+mn-lt"/>
          <a:ea typeface="+mn-ea"/>
          <a:cs typeface="+mn-cs"/>
        </a:defRPr>
      </a:lvl3pPr>
      <a:lvl4pPr marL="2601951" algn="l" defTabSz="1734634" rtl="0" eaLnBrk="1" latinLnBrk="0" hangingPunct="1">
        <a:defRPr sz="3467" kern="1200">
          <a:solidFill>
            <a:schemeClr val="tx1"/>
          </a:solidFill>
          <a:latin typeface="+mn-lt"/>
          <a:ea typeface="+mn-ea"/>
          <a:cs typeface="+mn-cs"/>
        </a:defRPr>
      </a:lvl4pPr>
      <a:lvl5pPr marL="3469269" algn="l" defTabSz="1734634" rtl="0" eaLnBrk="1" latinLnBrk="0" hangingPunct="1">
        <a:defRPr sz="3467" kern="1200">
          <a:solidFill>
            <a:schemeClr val="tx1"/>
          </a:solidFill>
          <a:latin typeface="+mn-lt"/>
          <a:ea typeface="+mn-ea"/>
          <a:cs typeface="+mn-cs"/>
        </a:defRPr>
      </a:lvl5pPr>
      <a:lvl6pPr marL="4336586" algn="l" defTabSz="1734634" rtl="0" eaLnBrk="1" latinLnBrk="0" hangingPunct="1">
        <a:defRPr sz="3467" kern="1200">
          <a:solidFill>
            <a:schemeClr val="tx1"/>
          </a:solidFill>
          <a:latin typeface="+mn-lt"/>
          <a:ea typeface="+mn-ea"/>
          <a:cs typeface="+mn-cs"/>
        </a:defRPr>
      </a:lvl6pPr>
      <a:lvl7pPr marL="5203903" algn="l" defTabSz="1734634" rtl="0" eaLnBrk="1" latinLnBrk="0" hangingPunct="1">
        <a:defRPr sz="3467" kern="1200">
          <a:solidFill>
            <a:schemeClr val="tx1"/>
          </a:solidFill>
          <a:latin typeface="+mn-lt"/>
          <a:ea typeface="+mn-ea"/>
          <a:cs typeface="+mn-cs"/>
        </a:defRPr>
      </a:lvl7pPr>
      <a:lvl8pPr marL="6071220" algn="l" defTabSz="1734634" rtl="0" eaLnBrk="1" latinLnBrk="0" hangingPunct="1">
        <a:defRPr sz="3467" kern="1200">
          <a:solidFill>
            <a:schemeClr val="tx1"/>
          </a:solidFill>
          <a:latin typeface="+mn-lt"/>
          <a:ea typeface="+mn-ea"/>
          <a:cs typeface="+mn-cs"/>
        </a:defRPr>
      </a:lvl8pPr>
      <a:lvl9pPr marL="6938537" algn="l" defTabSz="1734634" rtl="0" eaLnBrk="1" latinLnBrk="0" hangingPunct="1">
        <a:defRPr sz="34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96">
          <p15:clr>
            <a:srgbClr val="F26B43"/>
          </p15:clr>
        </p15:guide>
        <p15:guide id="2" pos="2880">
          <p15:clr>
            <a:srgbClr val="F26B43"/>
          </p15:clr>
        </p15:guide>
        <p15:guide id="3" pos="163">
          <p15:clr>
            <a:srgbClr val="F26B43"/>
          </p15:clr>
        </p15:guide>
        <p15:guide id="4" pos="5592">
          <p15:clr>
            <a:srgbClr val="F26B43"/>
          </p15:clr>
        </p15:guide>
        <p15:guide id="5" orient="horz" pos="852">
          <p15:clr>
            <a:srgbClr val="F26B43"/>
          </p15:clr>
        </p15:guide>
        <p15:guide id="7" orient="horz" pos="156">
          <p15:clr>
            <a:srgbClr val="F26B43"/>
          </p15:clr>
        </p15:guide>
        <p15:guide id="8" orient="horz" pos="2868">
          <p15:clr>
            <a:srgbClr val="F26B43"/>
          </p15:clr>
        </p15:guide>
        <p15:guide id="9" orient="horz" pos="1524">
          <p15:clr>
            <a:srgbClr val="F26B43"/>
          </p15:clr>
        </p15:guide>
        <p15:guide id="10" orient="horz" pos="30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cover-image.jp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p:cNvSpPr/>
          <p:nvPr userDrawn="1"/>
        </p:nvSpPr>
        <p:spPr>
          <a:xfrm>
            <a:off x="0" y="0"/>
            <a:ext cx="6483048" cy="6858000"/>
          </a:xfrm>
          <a:prstGeom prst="rect">
            <a:avLst/>
          </a:prstGeom>
          <a:gradFill flip="none" rotWithShape="1">
            <a:gsLst>
              <a:gs pos="0">
                <a:schemeClr val="bg1"/>
              </a:gs>
              <a:gs pos="10000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pPr defTabSz="914377"/>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pPr defTabSz="914377"/>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pPr defTabSz="914377"/>
            <a:fld id="{50D3F939-6E70-2443-80F9-893D30A44833}" type="slidenum">
              <a:rPr lang="en-US" smtClean="0">
                <a:solidFill>
                  <a:prstClr val="black">
                    <a:tint val="75000"/>
                  </a:prstClr>
                </a:solidFill>
              </a:rPr>
              <a:pPr defTabSz="914377"/>
              <a:t>‹#›</a:t>
            </a:fld>
            <a:endParaRPr lang="en-US" dirty="0">
              <a:solidFill>
                <a:prstClr val="black">
                  <a:tint val="75000"/>
                </a:prstClr>
              </a:solidFill>
            </a:endParaRPr>
          </a:p>
        </p:txBody>
      </p:sp>
      <p:grpSp>
        <p:nvGrpSpPr>
          <p:cNvPr id="24" name="Group 23"/>
          <p:cNvGrpSpPr/>
          <p:nvPr userDrawn="1"/>
        </p:nvGrpSpPr>
        <p:grpSpPr>
          <a:xfrm>
            <a:off x="592839" y="251367"/>
            <a:ext cx="1301749" cy="347133"/>
            <a:chOff x="257176" y="4637088"/>
            <a:chExt cx="976312" cy="260350"/>
          </a:xfrm>
        </p:grpSpPr>
        <p:sp>
          <p:nvSpPr>
            <p:cNvPr id="22" name="Freeform 5"/>
            <p:cNvSpPr>
              <a:spLocks/>
            </p:cNvSpPr>
            <p:nvPr userDrawn="1"/>
          </p:nvSpPr>
          <p:spPr bwMode="auto">
            <a:xfrm>
              <a:off x="825500" y="4637088"/>
              <a:ext cx="96837" cy="103188"/>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dirty="0"/>
            </a:p>
          </p:txBody>
        </p:sp>
        <p:sp>
          <p:nvSpPr>
            <p:cNvPr id="23" name="Freeform 6"/>
            <p:cNvSpPr>
              <a:spLocks noEditPoints="1"/>
            </p:cNvSpPr>
            <p:nvPr userDrawn="1"/>
          </p:nvSpPr>
          <p:spPr bwMode="auto">
            <a:xfrm>
              <a:off x="257176" y="4746625"/>
              <a:ext cx="976312" cy="150813"/>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dirty="0"/>
            </a:p>
          </p:txBody>
        </p:sp>
      </p:grpSp>
      <p:pic>
        <p:nvPicPr>
          <p:cNvPr id="26" name="Picture 2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381925" y="400740"/>
            <a:ext cx="5133881" cy="197761"/>
          </a:xfrm>
          <a:prstGeom prst="rect">
            <a:avLst/>
          </a:prstGeom>
        </p:spPr>
      </p:pic>
      <p:pic>
        <p:nvPicPr>
          <p:cNvPr id="15" name="Picture 14"/>
          <p:cNvPicPr>
            <a:picLocks noChangeAspect="1"/>
          </p:cNvPicPr>
          <p:nvPr userDrawn="1"/>
        </p:nvPicPr>
        <p:blipFill>
          <a:blip r:embed="rId5"/>
          <a:stretch>
            <a:fillRect/>
          </a:stretch>
        </p:blipFill>
        <p:spPr>
          <a:xfrm>
            <a:off x="-25401" y="1476979"/>
            <a:ext cx="4064001" cy="4222751"/>
          </a:xfrm>
          <a:prstGeom prst="rect">
            <a:avLst/>
          </a:prstGeom>
        </p:spPr>
      </p:pic>
      <p:sp>
        <p:nvSpPr>
          <p:cNvPr id="16" name="Title 1"/>
          <p:cNvSpPr txBox="1">
            <a:spLocks/>
          </p:cNvSpPr>
          <p:nvPr userDrawn="1"/>
        </p:nvSpPr>
        <p:spPr>
          <a:xfrm>
            <a:off x="505886" y="3782029"/>
            <a:ext cx="6950829" cy="2531535"/>
          </a:xfrm>
          <a:prstGeom prst="rect">
            <a:avLst/>
          </a:prstGeom>
        </p:spPr>
        <p:txBody>
          <a:bodyPr/>
          <a:lstStyle>
            <a:lvl1pPr algn="l" defTabSz="685800" rtl="0" eaLnBrk="1" latinLnBrk="0" hangingPunct="1">
              <a:lnSpc>
                <a:spcPct val="80000"/>
              </a:lnSpc>
              <a:spcBef>
                <a:spcPct val="0"/>
              </a:spcBef>
              <a:buNone/>
              <a:defRPr sz="3800" kern="1200" cap="all" baseline="0">
                <a:solidFill>
                  <a:schemeClr val="tx1"/>
                </a:solidFill>
                <a:latin typeface="Arial" charset="0"/>
                <a:ea typeface="Arial" charset="0"/>
                <a:cs typeface="Arial" charset="0"/>
              </a:defRPr>
            </a:lvl1pPr>
          </a:lstStyle>
          <a:p>
            <a:r>
              <a:rPr lang="en-US" sz="3200" b="1" dirty="0">
                <a:latin typeface="Arial Black"/>
                <a:cs typeface="Arial Black"/>
              </a:rPr>
              <a:t>Welcome</a:t>
            </a:r>
            <a:r>
              <a:rPr lang="en-US" sz="3200" b="1" baseline="0" dirty="0">
                <a:latin typeface="Arial Black"/>
                <a:cs typeface="Arial Black"/>
              </a:rPr>
              <a:t> to</a:t>
            </a:r>
            <a:endParaRPr lang="en-US" sz="3200" b="1" dirty="0">
              <a:latin typeface="Arial Black"/>
              <a:cs typeface="Arial Black"/>
            </a:endParaRPr>
          </a:p>
          <a:p>
            <a:pPr>
              <a:lnSpc>
                <a:spcPct val="70000"/>
              </a:lnSpc>
            </a:pPr>
            <a:r>
              <a:rPr lang="en-US" sz="5333" b="1" baseline="0" dirty="0">
                <a:latin typeface="Arial Black"/>
                <a:cs typeface="Arial Black"/>
              </a:rPr>
              <a:t>leading extraordinary teams</a:t>
            </a:r>
            <a:endParaRPr lang="en-US" sz="5333" b="1" dirty="0">
              <a:latin typeface="Arial Black"/>
              <a:cs typeface="Arial Black"/>
            </a:endParaRPr>
          </a:p>
        </p:txBody>
      </p:sp>
    </p:spTree>
    <p:extLst>
      <p:ext uri="{BB962C8B-B14F-4D97-AF65-F5344CB8AC3E}">
        <p14:creationId xmlns:p14="http://schemas.microsoft.com/office/powerpoint/2010/main" val="2687521026"/>
      </p:ext>
    </p:extLst>
  </p:cSld>
  <p:clrMap bg1="lt1" tx1="dk1" bg2="lt2" tx2="dk2" accent1="accent1" accent2="accent2" accent3="accent3" accent4="accent4" accent5="accent5" accent6="accent6" hlink="hlink" folHlink="folHlink"/>
  <p:sldLayoutIdLst>
    <p:sldLayoutId id="2147483711" r:id="rId1"/>
  </p:sldLayoutIdLst>
  <p:hf hdr="0" ftr="0" dt="0"/>
  <p:txStyles>
    <p:titleStyle>
      <a:lvl1pPr algn="l" defTabSz="914377"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7485" y="1156694"/>
            <a:ext cx="10977033" cy="5298081"/>
          </a:xfrm>
          <a:prstGeom prst="rect">
            <a:avLst/>
          </a:prstGeom>
        </p:spPr>
        <p:txBody>
          <a:bodyPr vert="horz" lIns="0" tIns="4572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Placeholder 1"/>
          <p:cNvSpPr>
            <a:spLocks noGrp="1"/>
          </p:cNvSpPr>
          <p:nvPr>
            <p:ph type="title"/>
          </p:nvPr>
        </p:nvSpPr>
        <p:spPr>
          <a:xfrm>
            <a:off x="607485" y="-5714"/>
            <a:ext cx="10977033" cy="1002979"/>
          </a:xfrm>
          <a:prstGeom prst="rect">
            <a:avLst/>
          </a:prstGeom>
        </p:spPr>
        <p:txBody>
          <a:bodyPr vert="horz" lIns="0" tIns="45720"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a:off x="10853807" y="6575425"/>
            <a:ext cx="730711"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1"/>
                </a:solidFill>
                <a:latin typeface="+mn-lt"/>
              </a:defRPr>
            </a:lvl1pPr>
          </a:lstStyle>
          <a:p>
            <a:pPr>
              <a:defRPr/>
            </a:pPr>
            <a:fld id="{90CBDC3A-D49F-4631-A8C7-55D59B33E5FA}" type="slidenum">
              <a:rPr lang="en-US" smtClean="0"/>
              <a:pPr>
                <a:defRPr/>
              </a:pPr>
              <a:t>‹#›</a:t>
            </a:fld>
            <a:endParaRPr lang="en-US" dirty="0"/>
          </a:p>
        </p:txBody>
      </p:sp>
      <p:sp>
        <p:nvSpPr>
          <p:cNvPr id="4" name="Footer Placeholder 3"/>
          <p:cNvSpPr>
            <a:spLocks noGrp="1"/>
          </p:cNvSpPr>
          <p:nvPr>
            <p:ph type="ftr" sz="quarter" idx="3"/>
          </p:nvPr>
        </p:nvSpPr>
        <p:spPr>
          <a:xfrm>
            <a:off x="607484" y="6575425"/>
            <a:ext cx="8600016" cy="128588"/>
          </a:xfrm>
          <a:prstGeom prst="rect">
            <a:avLst/>
          </a:prstGeom>
          <a:noFill/>
        </p:spPr>
        <p:txBody>
          <a:bodyPr wrap="square" lIns="0" anchor="ctr" anchorCtr="0">
            <a:noAutofit/>
          </a:bodyPr>
          <a:lstStyle>
            <a:lvl1pPr>
              <a:defRPr lang="en-AU" sz="900">
                <a:solidFill>
                  <a:schemeClr val="tx1"/>
                </a:solidFill>
                <a:latin typeface="+mn-lt"/>
              </a:defRPr>
            </a:lvl1pPr>
          </a:lstStyle>
          <a:p>
            <a:r>
              <a:rPr lang="en-US" dirty="0"/>
              <a:t>Copyright © 2015 Accenture All rights reserved. ***Confidential – For Company Internal Use Only***</a:t>
            </a:r>
          </a:p>
        </p:txBody>
      </p:sp>
      <p:cxnSp>
        <p:nvCxnSpPr>
          <p:cNvPr id="8" name="Straight Connector 7"/>
          <p:cNvCxnSpPr/>
          <p:nvPr userDrawn="1"/>
        </p:nvCxnSpPr>
        <p:spPr>
          <a:xfrm>
            <a:off x="607485" y="1037314"/>
            <a:ext cx="1158451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72286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Lst>
  <p:hf hd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accent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621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56">
          <p15:clr>
            <a:srgbClr val="F26B43"/>
          </p15:clr>
        </p15:guide>
        <p15:guide id="2" pos="288">
          <p15:clr>
            <a:srgbClr val="F26B43"/>
          </p15:clr>
        </p15:guide>
        <p15:guide id="3" pos="5472">
          <p15:clr>
            <a:srgbClr val="F26B43"/>
          </p15:clr>
        </p15:guide>
        <p15:guide id="4" orient="horz" pos="720">
          <p15:clr>
            <a:srgbClr val="F26B43"/>
          </p15:clr>
        </p15:guide>
        <p15:guide id="5" orient="horz" pos="79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0B76B-58A6-4119-8909-D64697448905}" type="datetimeFigureOut">
              <a:rPr lang="en-US" smtClean="0"/>
              <a:t>3/16/2018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EBEFE-FCEF-455D-91E4-F3093476A4A1}" type="slidenum">
              <a:rPr lang="en-US" smtClean="0"/>
              <a:t>‹#›</a:t>
            </a:fld>
            <a:endParaRPr lang="en-US" dirty="0"/>
          </a:p>
        </p:txBody>
      </p:sp>
    </p:spTree>
    <p:extLst>
      <p:ext uri="{BB962C8B-B14F-4D97-AF65-F5344CB8AC3E}">
        <p14:creationId xmlns:p14="http://schemas.microsoft.com/office/powerpoint/2010/main" val="279742586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9144"/>
            <a:ext cx="11430000" cy="990601"/>
          </a:xfrm>
          <a:prstGeom prst="rect">
            <a:avLst/>
          </a:prstGeom>
        </p:spPr>
        <p:txBody>
          <a:bodyPr vert="horz" lIns="0" tIns="4572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381000" y="981457"/>
            <a:ext cx="11430000" cy="5357721"/>
          </a:xfrm>
          <a:prstGeom prst="rect">
            <a:avLst/>
          </a:prstGeom>
        </p:spPr>
        <p:txBody>
          <a:bodyPr vert="horz" lIns="0" tIns="91440" rIns="0" bIns="45720" rtlCol="0">
            <a:normAutofit/>
          </a:bodyPr>
          <a:lstStyle/>
          <a:p>
            <a:pPr marL="0" lvl="0" indent="0" algn="l" defTabSz="914377" rtl="0" eaLnBrk="1" latinLnBrk="0" hangingPunct="1">
              <a:lnSpc>
                <a:spcPct val="85000"/>
              </a:lnSpc>
              <a:spcBef>
                <a:spcPts val="0"/>
              </a:spcBef>
              <a:spcAft>
                <a:spcPts val="1200"/>
              </a:spcAft>
              <a:buFont typeface="Arial" panose="020B0604020202020204" pitchFamily="34" charset="0"/>
              <a:buNone/>
            </a:pPr>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76387"/>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dirty="0"/>
              <a:t>Copyright © 2017 Accenture  All rights reserved.</a:t>
            </a:r>
          </a:p>
        </p:txBody>
      </p:sp>
      <p:sp>
        <p:nvSpPr>
          <p:cNvPr id="6" name="Slide Number Placeholder 5"/>
          <p:cNvSpPr>
            <a:spLocks noGrp="1"/>
          </p:cNvSpPr>
          <p:nvPr>
            <p:ph type="sldNum" sz="quarter" idx="4"/>
          </p:nvPr>
        </p:nvSpPr>
        <p:spPr>
          <a:xfrm>
            <a:off x="11506202" y="6576387"/>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5014178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3"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dt="0"/>
  <p:txStyles>
    <p:titleStyle>
      <a:lvl1pPr marL="0" indent="0" algn="l" defTabSz="914377" rtl="0" eaLnBrk="1" latinLnBrk="0" hangingPunct="1">
        <a:lnSpc>
          <a:spcPct val="70000"/>
        </a:lnSpc>
        <a:spcBef>
          <a:spcPct val="0"/>
        </a:spcBef>
        <a:buNone/>
        <a:defRPr sz="2800" b="1"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lang="en-US" sz="2000" b="1" kern="1200" cap="none" baseline="0" dirty="0">
          <a:solidFill>
            <a:schemeClr val="accent5">
              <a:lumMod val="75000"/>
            </a:schemeClr>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4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5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60.jpe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hyperlink" Target="https://mediaexchange.accenture.com/media/0_xq2bz92q"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Nhg1_6NdDfo"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9.jp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image" Target="../media/image76.jpg"/><Relationship Id="rId3" Type="http://schemas.openxmlformats.org/officeDocument/2006/relationships/image" Target="../media/image73.jpg"/><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image" Target="../media/image75.jpg"/><Relationship Id="rId2" Type="http://schemas.openxmlformats.org/officeDocument/2006/relationships/notesSlide" Target="../notesSlides/notesSlide23.xml"/><Relationship Id="rId16" Type="http://schemas.openxmlformats.org/officeDocument/2006/relationships/diagramLayout" Target="../diagrams/layout3.xml"/><Relationship Id="rId20" Type="http://schemas.openxmlformats.org/officeDocument/2006/relationships/diagramData" Target="../diagrams/data4.xml"/><Relationship Id="rId1" Type="http://schemas.openxmlformats.org/officeDocument/2006/relationships/slideLayout" Target="../slideLayouts/slideLayout25.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74.jp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04.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53.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hyperlink" Target="https://www.youtube.com/watch?v=v4OmXaihEp0" TargetMode="Externa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notesSlide" Target="../notesSlides/notesSlide36.xml"/><Relationship Id="rId1" Type="http://schemas.openxmlformats.org/officeDocument/2006/relationships/slideLayout" Target="../slideLayouts/slideLayout65.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1dO0dO__wmE" TargetMode="External"/><Relationship Id="rId2" Type="http://schemas.openxmlformats.org/officeDocument/2006/relationships/notesSlide" Target="../notesSlides/notesSlide37.xml"/><Relationship Id="rId1" Type="http://schemas.openxmlformats.org/officeDocument/2006/relationships/slideLayout" Target="../slideLayouts/slideLayout56.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95.wmf"/><Relationship Id="rId5" Type="http://schemas.openxmlformats.org/officeDocument/2006/relationships/oleObject" Target="../embeddings/oleObject1.bin"/><Relationship Id="rId4" Type="http://schemas.openxmlformats.org/officeDocument/2006/relationships/image" Target="../media/image96.jpg"/></Relationships>
</file>

<file path=ppt/slides/_rels/slide4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1.xml"/><Relationship Id="rId1" Type="http://schemas.openxmlformats.org/officeDocument/2006/relationships/slideLayout" Target="../slideLayouts/slideLayout97.xml"/></Relationships>
</file>

<file path=ppt/slides/_rels/slide42.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2.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hyperlink" Target="https://mediaexchange.accenture.com/media/t/1_8m3pni89" TargetMode="External"/><Relationship Id="rId2" Type="http://schemas.openxmlformats.org/officeDocument/2006/relationships/notesSlide" Target="../notesSlides/notesSlide43.xml"/><Relationship Id="rId1" Type="http://schemas.openxmlformats.org/officeDocument/2006/relationships/slideLayout" Target="../slideLayouts/slideLayout56.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3.xml"/></Relationships>
</file>

<file path=ppt/slides/_rels/slide4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50.xml"/><Relationship Id="rId1" Type="http://schemas.openxmlformats.org/officeDocument/2006/relationships/slideLayout" Target="../slideLayouts/slideLayout105.xml"/></Relationships>
</file>

<file path=ppt/slides/_rels/slide5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52.xml"/><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53.xml"/><Relationship Id="rId1" Type="http://schemas.openxmlformats.org/officeDocument/2006/relationships/slideLayout" Target="../slideLayouts/slideLayout50.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54.xml"/><Relationship Id="rId1" Type="http://schemas.openxmlformats.org/officeDocument/2006/relationships/slideLayout" Target="../slideLayouts/slideLayout105.xml"/></Relationships>
</file>

<file path=ppt/slides/_rels/slide5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5.xml"/><Relationship Id="rId1" Type="http://schemas.openxmlformats.org/officeDocument/2006/relationships/slideLayout" Target="../slideLayouts/slideLayout76.xml"/><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6.xml"/><Relationship Id="rId1" Type="http://schemas.openxmlformats.org/officeDocument/2006/relationships/slideLayout" Target="../slideLayouts/slideLayout105.xml"/><Relationship Id="rId5" Type="http://schemas.openxmlformats.org/officeDocument/2006/relationships/image" Target="../media/image113.jpg"/><Relationship Id="rId4" Type="http://schemas.openxmlformats.org/officeDocument/2006/relationships/image" Target="../media/image112.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5.xml"/></Relationships>
</file>

<file path=ppt/slides/_rels/slide58.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58.xml"/><Relationship Id="rId1" Type="http://schemas.openxmlformats.org/officeDocument/2006/relationships/slideLayout" Target="../slideLayouts/slideLayout113.xml"/><Relationship Id="rId6" Type="http://schemas.openxmlformats.org/officeDocument/2006/relationships/image" Target="../media/image110.png"/><Relationship Id="rId5" Type="http://schemas.openxmlformats.org/officeDocument/2006/relationships/image" Target="../media/image116.jpg"/><Relationship Id="rId4" Type="http://schemas.openxmlformats.org/officeDocument/2006/relationships/image" Target="../media/image115.jp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60.xml"/><Relationship Id="rId1" Type="http://schemas.openxmlformats.org/officeDocument/2006/relationships/slideLayout" Target="../slideLayouts/slideLayout105.xml"/></Relationships>
</file>

<file path=ppt/slides/_rels/slide6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1.xml"/><Relationship Id="rId1" Type="http://schemas.openxmlformats.org/officeDocument/2006/relationships/slideLayout" Target="../slideLayouts/slideLayout105.xml"/></Relationships>
</file>

<file path=ppt/slides/_rels/slide62.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62.xml"/><Relationship Id="rId1" Type="http://schemas.openxmlformats.org/officeDocument/2006/relationships/slideLayout" Target="../slideLayouts/slideLayout17.xml"/><Relationship Id="rId6" Type="http://schemas.openxmlformats.org/officeDocument/2006/relationships/image" Target="../media/image110.png"/><Relationship Id="rId5" Type="http://schemas.openxmlformats.org/officeDocument/2006/relationships/image" Target="../media/image116.jpg"/><Relationship Id="rId4" Type="http://schemas.openxmlformats.org/officeDocument/2006/relationships/image" Target="../media/image115.jp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noChangeAspect="1"/>
          </p:cNvSpPr>
          <p:nvPr>
            <p:ph type="title"/>
          </p:nvPr>
        </p:nvSpPr>
        <p:spPr>
          <a:xfrm>
            <a:off x="457200" y="1803400"/>
            <a:ext cx="11430000" cy="3949700"/>
          </a:xfrm>
        </p:spPr>
        <p:txBody>
          <a:bodyPr anchor="ctr"/>
          <a:lstStyle/>
          <a:p>
            <a:pPr algn="ctr"/>
            <a:r>
              <a:rPr lang="en-US" sz="5400" dirty="0">
                <a:solidFill>
                  <a:schemeClr val="accent2">
                    <a:lumMod val="60000"/>
                    <a:lumOff val="40000"/>
                  </a:schemeClr>
                </a:solidFill>
              </a:rPr>
              <a:t>Welcome to</a:t>
            </a:r>
            <a:br>
              <a:rPr lang="en-US" sz="5400" dirty="0">
                <a:solidFill>
                  <a:schemeClr val="accent2">
                    <a:lumMod val="60000"/>
                    <a:lumOff val="40000"/>
                  </a:schemeClr>
                </a:solidFill>
              </a:rPr>
            </a:br>
            <a:br>
              <a:rPr lang="en-US" sz="5400" dirty="0">
                <a:solidFill>
                  <a:schemeClr val="accent2">
                    <a:lumMod val="60000"/>
                    <a:lumOff val="40000"/>
                  </a:schemeClr>
                </a:solidFill>
              </a:rPr>
            </a:br>
            <a:r>
              <a:rPr lang="en-US" sz="5400" dirty="0">
                <a:solidFill>
                  <a:schemeClr val="accent2">
                    <a:lumMod val="60000"/>
                    <a:lumOff val="40000"/>
                  </a:schemeClr>
                </a:solidFill>
              </a:rPr>
              <a:t>Effective Verbal AND Written Communication</a:t>
            </a:r>
            <a:br>
              <a:rPr lang="en-US" sz="5400" dirty="0">
                <a:solidFill>
                  <a:schemeClr val="accent2">
                    <a:lumMod val="60000"/>
                    <a:lumOff val="40000"/>
                  </a:schemeClr>
                </a:solidFill>
              </a:rPr>
            </a:br>
            <a:r>
              <a:rPr lang="en-US" sz="5400" dirty="0">
                <a:solidFill>
                  <a:schemeClr val="accent2">
                    <a:lumMod val="60000"/>
                    <a:lumOff val="40000"/>
                  </a:schemeClr>
                </a:solidFill>
              </a:rPr>
              <a:t>workshop</a:t>
            </a:r>
            <a:endParaRPr lang="en-US" sz="3600" dirty="0">
              <a:solidFill>
                <a:schemeClr val="accent2">
                  <a:lumMod val="60000"/>
                  <a:lumOff val="40000"/>
                </a:schemeClr>
              </a:solidFill>
            </a:endParaRPr>
          </a:p>
        </p:txBody>
      </p:sp>
    </p:spTree>
    <p:extLst>
      <p:ext uri="{BB962C8B-B14F-4D97-AF65-F5344CB8AC3E}">
        <p14:creationId xmlns:p14="http://schemas.microsoft.com/office/powerpoint/2010/main" val="159288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11"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10</a:t>
            </a:fld>
            <a:endParaRPr lang="en-US" dirty="0">
              <a:solidFill>
                <a:schemeClr val="tx1"/>
              </a:solidFill>
              <a:latin typeface="Calibri" panose="020F0502020204030204"/>
            </a:endParaRPr>
          </a:p>
        </p:txBody>
      </p:sp>
      <p:sp>
        <p:nvSpPr>
          <p:cNvPr id="13" name="Title 3"/>
          <p:cNvSpPr txBox="1">
            <a:spLocks/>
          </p:cNvSpPr>
          <p:nvPr/>
        </p:nvSpPr>
        <p:spPr>
          <a:xfrm>
            <a:off x="345016" y="3233058"/>
            <a:ext cx="4572765" cy="901617"/>
          </a:xfrm>
          <a:prstGeom prst="rect">
            <a:avLst/>
          </a:prstGeom>
        </p:spPr>
        <p:txBody>
          <a:bodyPr vert="horz" lIns="0" tIns="0" rIns="130101" bIns="0" rtlCol="0" anchor="ctr" anchorCtr="0">
            <a:noAutofit/>
          </a:bodyPr>
          <a:lstStyle>
            <a:lvl1pPr algn="l" defTabSz="1734634" rtl="0" eaLnBrk="1" latinLnBrk="0" hangingPunct="1">
              <a:lnSpc>
                <a:spcPct val="80000"/>
              </a:lnSpc>
              <a:spcBef>
                <a:spcPct val="0"/>
              </a:spcBef>
              <a:buNone/>
              <a:defRPr sz="5867" b="0" i="0" kern="1200" cap="all" spc="-133" baseline="0">
                <a:solidFill>
                  <a:schemeClr val="tx1"/>
                </a:solidFill>
                <a:latin typeface="Arial Black" charset="0"/>
                <a:ea typeface="Arial Black" charset="0"/>
                <a:cs typeface="Arial Black" charset="0"/>
              </a:defRPr>
            </a:lvl1pPr>
          </a:lstStyle>
          <a:p>
            <a:pPr marL="0" marR="0" lvl="0" indent="0" algn="l" defTabSz="1734634" rtl="0" eaLnBrk="1" fontAlgn="auto" latinLnBrk="0" hangingPunct="1">
              <a:lnSpc>
                <a:spcPct val="80000"/>
              </a:lnSpc>
              <a:spcBef>
                <a:spcPct val="0"/>
              </a:spcBef>
              <a:spcAft>
                <a:spcPts val="0"/>
              </a:spcAft>
              <a:buClrTx/>
              <a:buSzTx/>
              <a:buFontTx/>
              <a:buNone/>
              <a:tabLst/>
              <a:defRPr/>
            </a:pPr>
            <a:r>
              <a:rPr kumimoji="0" lang="en-US" sz="4400" b="0" i="0" u="none" strike="noStrike" kern="1200" cap="all" spc="-133" normalizeH="0" baseline="0" noProof="0" dirty="0">
                <a:ln>
                  <a:noFill/>
                </a:ln>
                <a:solidFill>
                  <a:srgbClr val="000000"/>
                </a:solidFill>
                <a:effectLst/>
                <a:uLnTx/>
                <a:uFillTx/>
                <a:latin typeface="Arial Black" charset="0"/>
              </a:rPr>
              <a:t>MODULE ONE</a:t>
            </a:r>
            <a:br>
              <a:rPr kumimoji="0" lang="en-US" sz="4400" b="0" i="0" u="none" strike="noStrike" kern="1200" cap="all" spc="-133" normalizeH="0" baseline="0" noProof="0" dirty="0">
                <a:ln>
                  <a:noFill/>
                </a:ln>
                <a:solidFill>
                  <a:srgbClr val="000000"/>
                </a:solidFill>
                <a:effectLst/>
                <a:uLnTx/>
                <a:uFillTx/>
                <a:latin typeface="Arial Black" charset="0"/>
              </a:rPr>
            </a:br>
            <a:br>
              <a:rPr kumimoji="0" lang="en-US" sz="4400" b="0" i="0" u="none" strike="noStrike" kern="1200" cap="all" spc="-133" normalizeH="0" baseline="0" noProof="0" dirty="0">
                <a:ln>
                  <a:noFill/>
                </a:ln>
                <a:solidFill>
                  <a:srgbClr val="000000"/>
                </a:solidFill>
                <a:effectLst/>
                <a:uLnTx/>
                <a:uFillTx/>
                <a:latin typeface="Arial Black" charset="0"/>
              </a:rPr>
            </a:br>
            <a:r>
              <a:rPr kumimoji="0" lang="en-US" sz="3600" b="0" i="0" u="none" strike="noStrike" kern="1200" cap="all" spc="-133" normalizeH="0" baseline="0" noProof="0" dirty="0">
                <a:ln>
                  <a:noFill/>
                </a:ln>
                <a:solidFill>
                  <a:srgbClr val="000000"/>
                </a:solidFill>
                <a:effectLst/>
                <a:uLnTx/>
                <a:uFillTx/>
                <a:latin typeface="Arial Black" charset="0"/>
              </a:rPr>
              <a:t>Communication fundamentals</a:t>
            </a:r>
            <a:endParaRPr kumimoji="0" lang="en-US" sz="4400" b="0" i="0" u="none" strike="noStrike" kern="1200" cap="all" spc="-133" normalizeH="0" baseline="0" noProof="0" dirty="0">
              <a:ln>
                <a:noFill/>
              </a:ln>
              <a:solidFill>
                <a:srgbClr val="000000"/>
              </a:solidFill>
              <a:effectLst/>
              <a:uLnTx/>
              <a:uFillTx/>
              <a:latin typeface="Arial Black" charset="0"/>
            </a:endParaRPr>
          </a:p>
        </p:txBody>
      </p:sp>
      <p:sp>
        <p:nvSpPr>
          <p:cNvPr id="14" name="Text Placeholder 5"/>
          <p:cNvSpPr txBox="1">
            <a:spLocks/>
          </p:cNvSpPr>
          <p:nvPr/>
        </p:nvSpPr>
        <p:spPr>
          <a:xfrm>
            <a:off x="6284516" y="1294171"/>
            <a:ext cx="5707615" cy="4269659"/>
          </a:xfrm>
          <a:prstGeom prst="rect">
            <a:avLst/>
          </a:prstGeom>
        </p:spPr>
        <p:txBody>
          <a:bodyPr vert="horz" lIns="0" tIns="0" rIns="0" bIns="0" rtlCol="0" anchor="ctr">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1"/>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000000"/>
                </a:solidFill>
                <a:effectLst/>
                <a:uLnTx/>
                <a:uFillTx/>
                <a:latin typeface="Arial"/>
                <a:ea typeface="+mn-ea"/>
                <a:cs typeface="Arial" charset="0"/>
              </a:rPr>
              <a:t>The Communication Process</a:t>
            </a:r>
          </a:p>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000000"/>
                </a:solidFill>
                <a:effectLst/>
                <a:uLnTx/>
                <a:uFillTx/>
                <a:latin typeface="Arial"/>
                <a:ea typeface="+mn-ea"/>
                <a:cs typeface="Arial" charset="0"/>
              </a:rPr>
              <a:t>Communication Types</a:t>
            </a:r>
          </a:p>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000000"/>
                </a:solidFill>
                <a:effectLst/>
                <a:uLnTx/>
                <a:uFillTx/>
                <a:latin typeface="Arial"/>
                <a:ea typeface="+mn-ea"/>
                <a:cs typeface="Arial" charset="0"/>
              </a:rPr>
              <a:t>Video: Importance of Effective Communication</a:t>
            </a:r>
          </a:p>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000000"/>
                </a:solidFill>
                <a:effectLst/>
                <a:uLnTx/>
                <a:uFillTx/>
                <a:latin typeface="Arial"/>
                <a:ea typeface="+mn-ea"/>
                <a:cs typeface="Arial" charset="0"/>
              </a:rPr>
              <a:t>Benefits of Effective Communication</a:t>
            </a:r>
          </a:p>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000000"/>
                </a:solidFill>
                <a:effectLst/>
                <a:uLnTx/>
                <a:uFillTx/>
                <a:latin typeface="Arial"/>
                <a:ea typeface="+mn-ea"/>
                <a:cs typeface="Arial" charset="0"/>
              </a:rPr>
              <a:t>Different Strokes for Different Folks</a:t>
            </a:r>
          </a:p>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srgbClr val="000000"/>
                </a:solidFill>
                <a:effectLst/>
                <a:uLnTx/>
                <a:uFillTx/>
                <a:latin typeface="Arial"/>
                <a:ea typeface="+mn-ea"/>
                <a:cs typeface="Arial" charset="0"/>
              </a:rPr>
              <a:t>An Integrated Approach to Communication Styles</a:t>
            </a:r>
            <a:endParaRPr kumimoji="0" lang="en-US" sz="2600" b="1" i="0" u="none" strike="noStrike" kern="1200" cap="none" spc="0" normalizeH="0" baseline="0" noProof="0" dirty="0">
              <a:ln>
                <a:noFill/>
              </a:ln>
              <a:solidFill>
                <a:srgbClr val="000000"/>
              </a:solidFill>
              <a:effectLst/>
              <a:uLnTx/>
              <a:uFillTx/>
              <a:latin typeface="Arial Bold" charset="0"/>
            </a:endParaRPr>
          </a:p>
        </p:txBody>
      </p:sp>
    </p:spTree>
    <p:extLst>
      <p:ext uri="{BB962C8B-B14F-4D97-AF65-F5344CB8AC3E}">
        <p14:creationId xmlns:p14="http://schemas.microsoft.com/office/powerpoint/2010/main" val="202361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14749" t="20244" r="9222" b="17377"/>
          <a:stretch/>
        </p:blipFill>
        <p:spPr>
          <a:xfrm rot="20732172">
            <a:off x="4887525" y="5417751"/>
            <a:ext cx="1375725" cy="1083585"/>
          </a:xfrm>
          <a:prstGeom prst="rect">
            <a:avLst/>
          </a:prstGeom>
        </p:spPr>
      </p:pic>
      <p:sp>
        <p:nvSpPr>
          <p:cNvPr id="19" name="Freeform 14"/>
          <p:cNvSpPr/>
          <p:nvPr/>
        </p:nvSpPr>
        <p:spPr>
          <a:xfrm>
            <a:off x="7082970" y="1829606"/>
            <a:ext cx="4760600" cy="984895"/>
          </a:xfrm>
          <a:custGeom>
            <a:avLst/>
            <a:gdLst>
              <a:gd name="connsiteX0" fmla="*/ 168928 w 1013546"/>
              <a:gd name="connsiteY0" fmla="*/ 0 h 3122746"/>
              <a:gd name="connsiteX1" fmla="*/ 844618 w 1013546"/>
              <a:gd name="connsiteY1" fmla="*/ 0 h 3122746"/>
              <a:gd name="connsiteX2" fmla="*/ 1013546 w 1013546"/>
              <a:gd name="connsiteY2" fmla="*/ 168928 h 3122746"/>
              <a:gd name="connsiteX3" fmla="*/ 1013546 w 1013546"/>
              <a:gd name="connsiteY3" fmla="*/ 3122746 h 3122746"/>
              <a:gd name="connsiteX4" fmla="*/ 1013546 w 1013546"/>
              <a:gd name="connsiteY4" fmla="*/ 3122746 h 3122746"/>
              <a:gd name="connsiteX5" fmla="*/ 0 w 1013546"/>
              <a:gd name="connsiteY5" fmla="*/ 3122746 h 3122746"/>
              <a:gd name="connsiteX6" fmla="*/ 0 w 1013546"/>
              <a:gd name="connsiteY6" fmla="*/ 3122746 h 3122746"/>
              <a:gd name="connsiteX7" fmla="*/ 0 w 1013546"/>
              <a:gd name="connsiteY7" fmla="*/ 168928 h 3122746"/>
              <a:gd name="connsiteX8" fmla="*/ 168928 w 1013546"/>
              <a:gd name="connsiteY8" fmla="*/ 0 h 312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546" h="3122746">
                <a:moveTo>
                  <a:pt x="1013546" y="520470"/>
                </a:moveTo>
                <a:lnTo>
                  <a:pt x="1013546" y="2602276"/>
                </a:lnTo>
                <a:cubicBezTo>
                  <a:pt x="1013546" y="2889722"/>
                  <a:pt x="988998" y="3122744"/>
                  <a:pt x="958717" y="3122744"/>
                </a:cubicBezTo>
                <a:lnTo>
                  <a:pt x="0" y="3122744"/>
                </a:lnTo>
                <a:lnTo>
                  <a:pt x="0" y="3122744"/>
                </a:lnTo>
                <a:lnTo>
                  <a:pt x="0" y="2"/>
                </a:lnTo>
                <a:lnTo>
                  <a:pt x="0" y="2"/>
                </a:lnTo>
                <a:lnTo>
                  <a:pt x="958717" y="2"/>
                </a:lnTo>
                <a:cubicBezTo>
                  <a:pt x="988998" y="2"/>
                  <a:pt x="1013546" y="233024"/>
                  <a:pt x="1013546" y="520470"/>
                </a:cubicBez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3301" rIns="297126" bIns="173303" numCol="1" spcCol="1270" anchor="ctr" anchorCtr="0">
            <a:noAutofit/>
          </a:bodyPr>
          <a:lstStyle/>
          <a:p>
            <a:pPr marL="0" lvl="1" algn="l" defTabSz="622300">
              <a:lnSpc>
                <a:spcPct val="90000"/>
              </a:lnSpc>
              <a:spcBef>
                <a:spcPct val="0"/>
              </a:spcBef>
              <a:spcAft>
                <a:spcPct val="15000"/>
              </a:spcAft>
            </a:pPr>
            <a:r>
              <a:rPr lang="en-US" sz="2000" kern="1200" dirty="0">
                <a:solidFill>
                  <a:schemeClr val="tx1"/>
                </a:solidFill>
                <a:latin typeface="Arial" panose="020B0604020202020204" pitchFamily="34" charset="0"/>
                <a:cs typeface="Arial" panose="020B0604020202020204" pitchFamily="34" charset="0"/>
              </a:rPr>
              <a:t>Provide information for use in decision making</a:t>
            </a:r>
          </a:p>
        </p:txBody>
      </p:sp>
      <p:sp>
        <p:nvSpPr>
          <p:cNvPr id="24" name="Freeform 15"/>
          <p:cNvSpPr/>
          <p:nvPr/>
        </p:nvSpPr>
        <p:spPr>
          <a:xfrm>
            <a:off x="4353423" y="1829606"/>
            <a:ext cx="3130194" cy="984895"/>
          </a:xfrm>
          <a:custGeom>
            <a:avLst/>
            <a:gdLst>
              <a:gd name="connsiteX0" fmla="*/ 0 w 1756545"/>
              <a:gd name="connsiteY0" fmla="*/ 211160 h 1266932"/>
              <a:gd name="connsiteX1" fmla="*/ 211160 w 1756545"/>
              <a:gd name="connsiteY1" fmla="*/ 0 h 1266932"/>
              <a:gd name="connsiteX2" fmla="*/ 1545385 w 1756545"/>
              <a:gd name="connsiteY2" fmla="*/ 0 h 1266932"/>
              <a:gd name="connsiteX3" fmla="*/ 1756545 w 1756545"/>
              <a:gd name="connsiteY3" fmla="*/ 211160 h 1266932"/>
              <a:gd name="connsiteX4" fmla="*/ 1756545 w 1756545"/>
              <a:gd name="connsiteY4" fmla="*/ 1055772 h 1266932"/>
              <a:gd name="connsiteX5" fmla="*/ 1545385 w 1756545"/>
              <a:gd name="connsiteY5" fmla="*/ 1266932 h 1266932"/>
              <a:gd name="connsiteX6" fmla="*/ 211160 w 1756545"/>
              <a:gd name="connsiteY6" fmla="*/ 1266932 h 1266932"/>
              <a:gd name="connsiteX7" fmla="*/ 0 w 1756545"/>
              <a:gd name="connsiteY7" fmla="*/ 1055772 h 1266932"/>
              <a:gd name="connsiteX8" fmla="*/ 0 w 1756545"/>
              <a:gd name="connsiteY8" fmla="*/ 211160 h 126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6545" h="1266932">
                <a:moveTo>
                  <a:pt x="0" y="211160"/>
                </a:moveTo>
                <a:cubicBezTo>
                  <a:pt x="0" y="94540"/>
                  <a:pt x="94540" y="0"/>
                  <a:pt x="211160" y="0"/>
                </a:cubicBezTo>
                <a:lnTo>
                  <a:pt x="1545385" y="0"/>
                </a:lnTo>
                <a:cubicBezTo>
                  <a:pt x="1662005" y="0"/>
                  <a:pt x="1756545" y="94540"/>
                  <a:pt x="1756545" y="211160"/>
                </a:cubicBezTo>
                <a:lnTo>
                  <a:pt x="1756545" y="1055772"/>
                </a:lnTo>
                <a:cubicBezTo>
                  <a:pt x="1756545" y="1172392"/>
                  <a:pt x="1662005" y="1266932"/>
                  <a:pt x="1545385" y="1266932"/>
                </a:cubicBezTo>
                <a:lnTo>
                  <a:pt x="211160" y="1266932"/>
                </a:lnTo>
                <a:cubicBezTo>
                  <a:pt x="94540" y="1266932"/>
                  <a:pt x="0" y="1172392"/>
                  <a:pt x="0" y="1055772"/>
                </a:cubicBezTo>
                <a:lnTo>
                  <a:pt x="0" y="21116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2807" tIns="92327" rIns="122807" bIns="92327" numCol="1" spcCol="1270" anchor="ctr" anchorCtr="0">
            <a:noAutofit/>
          </a:bodyPr>
          <a:lstStyle/>
          <a:p>
            <a:pPr lvl="0" algn="ctr" defTabSz="711200">
              <a:lnSpc>
                <a:spcPct val="90000"/>
              </a:lnSpc>
              <a:spcBef>
                <a:spcPct val="0"/>
              </a:spcBef>
              <a:spcAft>
                <a:spcPct val="35000"/>
              </a:spcAft>
            </a:pPr>
            <a:r>
              <a:rPr lang="en-US" sz="2800" b="1" kern="1200" dirty="0">
                <a:solidFill>
                  <a:schemeClr val="tx1"/>
                </a:solidFill>
                <a:latin typeface="Viner Hand ITC" panose="03070502030502020203" pitchFamily="66" charset="0"/>
                <a:cs typeface="Arial" panose="020B0604020202020204" pitchFamily="34" charset="0"/>
              </a:rPr>
              <a:t>To Inform</a:t>
            </a:r>
          </a:p>
        </p:txBody>
      </p:sp>
      <p:sp>
        <p:nvSpPr>
          <p:cNvPr id="25" name="Freeform 16"/>
          <p:cNvSpPr/>
          <p:nvPr/>
        </p:nvSpPr>
        <p:spPr>
          <a:xfrm>
            <a:off x="7082970" y="2988861"/>
            <a:ext cx="4760600" cy="984895"/>
          </a:xfrm>
          <a:custGeom>
            <a:avLst/>
            <a:gdLst>
              <a:gd name="connsiteX0" fmla="*/ 168928 w 1013546"/>
              <a:gd name="connsiteY0" fmla="*/ 0 h 3122746"/>
              <a:gd name="connsiteX1" fmla="*/ 844618 w 1013546"/>
              <a:gd name="connsiteY1" fmla="*/ 0 h 3122746"/>
              <a:gd name="connsiteX2" fmla="*/ 1013546 w 1013546"/>
              <a:gd name="connsiteY2" fmla="*/ 168928 h 3122746"/>
              <a:gd name="connsiteX3" fmla="*/ 1013546 w 1013546"/>
              <a:gd name="connsiteY3" fmla="*/ 3122746 h 3122746"/>
              <a:gd name="connsiteX4" fmla="*/ 1013546 w 1013546"/>
              <a:gd name="connsiteY4" fmla="*/ 3122746 h 3122746"/>
              <a:gd name="connsiteX5" fmla="*/ 0 w 1013546"/>
              <a:gd name="connsiteY5" fmla="*/ 3122746 h 3122746"/>
              <a:gd name="connsiteX6" fmla="*/ 0 w 1013546"/>
              <a:gd name="connsiteY6" fmla="*/ 3122746 h 3122746"/>
              <a:gd name="connsiteX7" fmla="*/ 0 w 1013546"/>
              <a:gd name="connsiteY7" fmla="*/ 168928 h 3122746"/>
              <a:gd name="connsiteX8" fmla="*/ 168928 w 1013546"/>
              <a:gd name="connsiteY8" fmla="*/ 0 h 312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546" h="3122746">
                <a:moveTo>
                  <a:pt x="1013546" y="520470"/>
                </a:moveTo>
                <a:lnTo>
                  <a:pt x="1013546" y="2602276"/>
                </a:lnTo>
                <a:cubicBezTo>
                  <a:pt x="1013546" y="2889722"/>
                  <a:pt x="988998" y="3122744"/>
                  <a:pt x="958717" y="3122744"/>
                </a:cubicBezTo>
                <a:lnTo>
                  <a:pt x="0" y="3122744"/>
                </a:lnTo>
                <a:lnTo>
                  <a:pt x="0" y="3122744"/>
                </a:lnTo>
                <a:lnTo>
                  <a:pt x="0" y="2"/>
                </a:lnTo>
                <a:lnTo>
                  <a:pt x="0" y="2"/>
                </a:lnTo>
                <a:lnTo>
                  <a:pt x="958717" y="2"/>
                </a:lnTo>
                <a:cubicBezTo>
                  <a:pt x="988998" y="2"/>
                  <a:pt x="1013546" y="233024"/>
                  <a:pt x="1013546" y="520470"/>
                </a:cubicBez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3302" rIns="297126" bIns="173302" numCol="1" spcCol="1270" anchor="ctr" anchorCtr="0">
            <a:noAutofit/>
          </a:bodyPr>
          <a:lstStyle/>
          <a:p>
            <a:pPr marL="0" lvl="1" algn="l" defTabSz="622300">
              <a:lnSpc>
                <a:spcPct val="90000"/>
              </a:lnSpc>
              <a:spcBef>
                <a:spcPct val="0"/>
              </a:spcBef>
              <a:spcAft>
                <a:spcPct val="15000"/>
              </a:spcAft>
            </a:pPr>
            <a:r>
              <a:rPr lang="en-US" sz="2000" kern="1200" dirty="0">
                <a:solidFill>
                  <a:schemeClr val="tx1"/>
                </a:solidFill>
                <a:latin typeface="Arial" panose="020B0604020202020204" pitchFamily="34" charset="0"/>
                <a:cs typeface="Arial" panose="020B0604020202020204" pitchFamily="34" charset="0"/>
              </a:rPr>
              <a:t>Reinforce or change a receiver’s belief about a topic</a:t>
            </a:r>
          </a:p>
        </p:txBody>
      </p:sp>
      <p:sp>
        <p:nvSpPr>
          <p:cNvPr id="26" name="Freeform 17"/>
          <p:cNvSpPr/>
          <p:nvPr/>
        </p:nvSpPr>
        <p:spPr>
          <a:xfrm>
            <a:off x="4353423" y="2988861"/>
            <a:ext cx="3130194" cy="984895"/>
          </a:xfrm>
          <a:custGeom>
            <a:avLst/>
            <a:gdLst>
              <a:gd name="connsiteX0" fmla="*/ 0 w 1756545"/>
              <a:gd name="connsiteY0" fmla="*/ 211160 h 1266932"/>
              <a:gd name="connsiteX1" fmla="*/ 211160 w 1756545"/>
              <a:gd name="connsiteY1" fmla="*/ 0 h 1266932"/>
              <a:gd name="connsiteX2" fmla="*/ 1545385 w 1756545"/>
              <a:gd name="connsiteY2" fmla="*/ 0 h 1266932"/>
              <a:gd name="connsiteX3" fmla="*/ 1756545 w 1756545"/>
              <a:gd name="connsiteY3" fmla="*/ 211160 h 1266932"/>
              <a:gd name="connsiteX4" fmla="*/ 1756545 w 1756545"/>
              <a:gd name="connsiteY4" fmla="*/ 1055772 h 1266932"/>
              <a:gd name="connsiteX5" fmla="*/ 1545385 w 1756545"/>
              <a:gd name="connsiteY5" fmla="*/ 1266932 h 1266932"/>
              <a:gd name="connsiteX6" fmla="*/ 211160 w 1756545"/>
              <a:gd name="connsiteY6" fmla="*/ 1266932 h 1266932"/>
              <a:gd name="connsiteX7" fmla="*/ 0 w 1756545"/>
              <a:gd name="connsiteY7" fmla="*/ 1055772 h 1266932"/>
              <a:gd name="connsiteX8" fmla="*/ 0 w 1756545"/>
              <a:gd name="connsiteY8" fmla="*/ 211160 h 126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6545" h="1266932">
                <a:moveTo>
                  <a:pt x="0" y="211160"/>
                </a:moveTo>
                <a:cubicBezTo>
                  <a:pt x="0" y="94540"/>
                  <a:pt x="94540" y="0"/>
                  <a:pt x="211160" y="0"/>
                </a:cubicBezTo>
                <a:lnTo>
                  <a:pt x="1545385" y="0"/>
                </a:lnTo>
                <a:cubicBezTo>
                  <a:pt x="1662005" y="0"/>
                  <a:pt x="1756545" y="94540"/>
                  <a:pt x="1756545" y="211160"/>
                </a:cubicBezTo>
                <a:lnTo>
                  <a:pt x="1756545" y="1055772"/>
                </a:lnTo>
                <a:cubicBezTo>
                  <a:pt x="1756545" y="1172392"/>
                  <a:pt x="1662005" y="1266932"/>
                  <a:pt x="1545385" y="1266932"/>
                </a:cubicBezTo>
                <a:lnTo>
                  <a:pt x="211160" y="1266932"/>
                </a:lnTo>
                <a:cubicBezTo>
                  <a:pt x="94540" y="1266932"/>
                  <a:pt x="0" y="1172392"/>
                  <a:pt x="0" y="1055772"/>
                </a:cubicBezTo>
                <a:lnTo>
                  <a:pt x="0" y="21116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2807" tIns="92327" rIns="122807" bIns="92327" numCol="1" spcCol="1270" anchor="ctr" anchorCtr="0">
            <a:noAutofit/>
          </a:bodyPr>
          <a:lstStyle/>
          <a:p>
            <a:pPr lvl="0" algn="ctr" defTabSz="711200">
              <a:lnSpc>
                <a:spcPct val="90000"/>
              </a:lnSpc>
              <a:spcBef>
                <a:spcPct val="0"/>
              </a:spcBef>
              <a:spcAft>
                <a:spcPct val="35000"/>
              </a:spcAft>
            </a:pPr>
            <a:r>
              <a:rPr lang="en-US" sz="2800" b="1" kern="1200" dirty="0">
                <a:solidFill>
                  <a:schemeClr val="tx1"/>
                </a:solidFill>
                <a:latin typeface="Viner Hand ITC" panose="03070502030502020203" pitchFamily="66" charset="0"/>
                <a:cs typeface="Arial" panose="020B0604020202020204" pitchFamily="34" charset="0"/>
              </a:rPr>
              <a:t>To Persuade</a:t>
            </a:r>
          </a:p>
        </p:txBody>
      </p:sp>
      <p:sp>
        <p:nvSpPr>
          <p:cNvPr id="27" name="Freeform 18"/>
          <p:cNvSpPr/>
          <p:nvPr/>
        </p:nvSpPr>
        <p:spPr>
          <a:xfrm>
            <a:off x="7082970" y="4134436"/>
            <a:ext cx="4760600" cy="984895"/>
          </a:xfrm>
          <a:custGeom>
            <a:avLst/>
            <a:gdLst>
              <a:gd name="connsiteX0" fmla="*/ 168928 w 1013546"/>
              <a:gd name="connsiteY0" fmla="*/ 0 h 3122746"/>
              <a:gd name="connsiteX1" fmla="*/ 844618 w 1013546"/>
              <a:gd name="connsiteY1" fmla="*/ 0 h 3122746"/>
              <a:gd name="connsiteX2" fmla="*/ 1013546 w 1013546"/>
              <a:gd name="connsiteY2" fmla="*/ 168928 h 3122746"/>
              <a:gd name="connsiteX3" fmla="*/ 1013546 w 1013546"/>
              <a:gd name="connsiteY3" fmla="*/ 3122746 h 3122746"/>
              <a:gd name="connsiteX4" fmla="*/ 1013546 w 1013546"/>
              <a:gd name="connsiteY4" fmla="*/ 3122746 h 3122746"/>
              <a:gd name="connsiteX5" fmla="*/ 0 w 1013546"/>
              <a:gd name="connsiteY5" fmla="*/ 3122746 h 3122746"/>
              <a:gd name="connsiteX6" fmla="*/ 0 w 1013546"/>
              <a:gd name="connsiteY6" fmla="*/ 3122746 h 3122746"/>
              <a:gd name="connsiteX7" fmla="*/ 0 w 1013546"/>
              <a:gd name="connsiteY7" fmla="*/ 168928 h 3122746"/>
              <a:gd name="connsiteX8" fmla="*/ 168928 w 1013546"/>
              <a:gd name="connsiteY8" fmla="*/ 0 h 312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546" h="3122746">
                <a:moveTo>
                  <a:pt x="1013546" y="520470"/>
                </a:moveTo>
                <a:lnTo>
                  <a:pt x="1013546" y="2602276"/>
                </a:lnTo>
                <a:cubicBezTo>
                  <a:pt x="1013546" y="2889722"/>
                  <a:pt x="988998" y="3122744"/>
                  <a:pt x="958717" y="3122744"/>
                </a:cubicBezTo>
                <a:lnTo>
                  <a:pt x="0" y="3122744"/>
                </a:lnTo>
                <a:lnTo>
                  <a:pt x="0" y="3122744"/>
                </a:lnTo>
                <a:lnTo>
                  <a:pt x="0" y="2"/>
                </a:lnTo>
                <a:lnTo>
                  <a:pt x="0" y="2"/>
                </a:lnTo>
                <a:lnTo>
                  <a:pt x="958717" y="2"/>
                </a:lnTo>
                <a:cubicBezTo>
                  <a:pt x="988998" y="2"/>
                  <a:pt x="1013546" y="233024"/>
                  <a:pt x="1013546" y="520470"/>
                </a:cubicBez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73302" rIns="297126" bIns="173303" numCol="1" spcCol="1270" anchor="ctr" anchorCtr="0">
            <a:noAutofit/>
          </a:bodyPr>
          <a:lstStyle/>
          <a:p>
            <a:pPr marL="0" lvl="1" algn="l" defTabSz="622300">
              <a:lnSpc>
                <a:spcPct val="90000"/>
              </a:lnSpc>
              <a:spcBef>
                <a:spcPct val="0"/>
              </a:spcBef>
              <a:spcAft>
                <a:spcPct val="15000"/>
              </a:spcAft>
            </a:pPr>
            <a:r>
              <a:rPr lang="en-US" sz="2000" kern="1200" dirty="0">
                <a:solidFill>
                  <a:schemeClr val="tx1"/>
                </a:solidFill>
                <a:latin typeface="Arial" panose="020B0604020202020204" pitchFamily="34" charset="0"/>
                <a:cs typeface="Arial" panose="020B0604020202020204" pitchFamily="34" charset="0"/>
              </a:rPr>
              <a:t>Build good will between you and the receiver</a:t>
            </a:r>
          </a:p>
        </p:txBody>
      </p:sp>
      <p:sp>
        <p:nvSpPr>
          <p:cNvPr id="28" name="Freeform 19"/>
          <p:cNvSpPr/>
          <p:nvPr/>
        </p:nvSpPr>
        <p:spPr>
          <a:xfrm>
            <a:off x="4353423" y="4134436"/>
            <a:ext cx="3130194" cy="984895"/>
          </a:xfrm>
          <a:custGeom>
            <a:avLst/>
            <a:gdLst>
              <a:gd name="connsiteX0" fmla="*/ 0 w 1756545"/>
              <a:gd name="connsiteY0" fmla="*/ 211160 h 1266932"/>
              <a:gd name="connsiteX1" fmla="*/ 211160 w 1756545"/>
              <a:gd name="connsiteY1" fmla="*/ 0 h 1266932"/>
              <a:gd name="connsiteX2" fmla="*/ 1545385 w 1756545"/>
              <a:gd name="connsiteY2" fmla="*/ 0 h 1266932"/>
              <a:gd name="connsiteX3" fmla="*/ 1756545 w 1756545"/>
              <a:gd name="connsiteY3" fmla="*/ 211160 h 1266932"/>
              <a:gd name="connsiteX4" fmla="*/ 1756545 w 1756545"/>
              <a:gd name="connsiteY4" fmla="*/ 1055772 h 1266932"/>
              <a:gd name="connsiteX5" fmla="*/ 1545385 w 1756545"/>
              <a:gd name="connsiteY5" fmla="*/ 1266932 h 1266932"/>
              <a:gd name="connsiteX6" fmla="*/ 211160 w 1756545"/>
              <a:gd name="connsiteY6" fmla="*/ 1266932 h 1266932"/>
              <a:gd name="connsiteX7" fmla="*/ 0 w 1756545"/>
              <a:gd name="connsiteY7" fmla="*/ 1055772 h 1266932"/>
              <a:gd name="connsiteX8" fmla="*/ 0 w 1756545"/>
              <a:gd name="connsiteY8" fmla="*/ 211160 h 126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6545" h="1266932">
                <a:moveTo>
                  <a:pt x="0" y="211160"/>
                </a:moveTo>
                <a:cubicBezTo>
                  <a:pt x="0" y="94540"/>
                  <a:pt x="94540" y="0"/>
                  <a:pt x="211160" y="0"/>
                </a:cubicBezTo>
                <a:lnTo>
                  <a:pt x="1545385" y="0"/>
                </a:lnTo>
                <a:cubicBezTo>
                  <a:pt x="1662005" y="0"/>
                  <a:pt x="1756545" y="94540"/>
                  <a:pt x="1756545" y="211160"/>
                </a:cubicBezTo>
                <a:lnTo>
                  <a:pt x="1756545" y="1055772"/>
                </a:lnTo>
                <a:cubicBezTo>
                  <a:pt x="1756545" y="1172392"/>
                  <a:pt x="1662005" y="1266932"/>
                  <a:pt x="1545385" y="1266932"/>
                </a:cubicBezTo>
                <a:lnTo>
                  <a:pt x="211160" y="1266932"/>
                </a:lnTo>
                <a:cubicBezTo>
                  <a:pt x="94540" y="1266932"/>
                  <a:pt x="0" y="1172392"/>
                  <a:pt x="0" y="1055772"/>
                </a:cubicBezTo>
                <a:lnTo>
                  <a:pt x="0" y="21116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2807" tIns="92327" rIns="122807" bIns="92327" numCol="1" spcCol="1270" anchor="ctr" anchorCtr="0">
            <a:noAutofit/>
          </a:bodyPr>
          <a:lstStyle/>
          <a:p>
            <a:pPr lvl="0" algn="ctr" defTabSz="711200">
              <a:lnSpc>
                <a:spcPct val="90000"/>
              </a:lnSpc>
              <a:spcBef>
                <a:spcPct val="0"/>
              </a:spcBef>
              <a:spcAft>
                <a:spcPct val="35000"/>
              </a:spcAft>
            </a:pPr>
            <a:r>
              <a:rPr lang="en-US" sz="2800" b="1" kern="1200" dirty="0">
                <a:solidFill>
                  <a:schemeClr val="tx1"/>
                </a:solidFill>
                <a:latin typeface="Viner Hand ITC" panose="03070502030502020203" pitchFamily="66" charset="0"/>
                <a:cs typeface="Arial" panose="020B0604020202020204" pitchFamily="34" charset="0"/>
              </a:rPr>
              <a:t>To Build Relationships</a:t>
            </a:r>
          </a:p>
        </p:txBody>
      </p:sp>
      <p:sp>
        <p:nvSpPr>
          <p:cNvPr id="30" name="Title 3"/>
          <p:cNvSpPr txBox="1">
            <a:spLocks/>
          </p:cNvSpPr>
          <p:nvPr/>
        </p:nvSpPr>
        <p:spPr>
          <a:xfrm>
            <a:off x="6188741" y="5505855"/>
            <a:ext cx="5778106" cy="866306"/>
          </a:xfrm>
          <a:prstGeom prst="rect">
            <a:avLst/>
          </a:prstGeom>
        </p:spPr>
        <p:txBody>
          <a:bodyPr vert="horz" lIns="91440" tIns="45720" rIns="91440" bIns="45720" rtlCol="0" anchor="ctr" anchorCtr="0">
            <a:noAutofit/>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r>
              <a:rPr lang="en-US" sz="1800" cap="none" dirty="0">
                <a:solidFill>
                  <a:srgbClr val="003296"/>
                </a:solidFill>
                <a:latin typeface="Arial Black" panose="020B0A04020102020204" pitchFamily="34" charset="0"/>
              </a:rPr>
              <a:t>The goal of communication is not just for you to deliver your idea but also to build a bridge between two people and meet in the middle. </a:t>
            </a:r>
          </a:p>
        </p:txBody>
      </p:sp>
      <p:grpSp>
        <p:nvGrpSpPr>
          <p:cNvPr id="35" name="Group 34"/>
          <p:cNvGrpSpPr/>
          <p:nvPr/>
        </p:nvGrpSpPr>
        <p:grpSpPr>
          <a:xfrm>
            <a:off x="0" y="261251"/>
            <a:ext cx="12192000" cy="1181831"/>
            <a:chOff x="0" y="354442"/>
            <a:chExt cx="12192000" cy="1181831"/>
          </a:xfrm>
        </p:grpSpPr>
        <p:sp>
          <p:nvSpPr>
            <p:cNvPr id="36" name="Rectangle 35"/>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400" cap="all" spc="-133" dirty="0">
                  <a:solidFill>
                    <a:schemeClr val="bg1"/>
                  </a:solidFill>
                  <a:latin typeface="Arial Black" panose="020B0A04020102020204" pitchFamily="34" charset="0"/>
                </a:rPr>
                <a:t>What are your reasons to communicate with someone?</a:t>
              </a:r>
            </a:p>
          </p:txBody>
        </p:sp>
        <p:sp>
          <p:nvSpPr>
            <p:cNvPr id="37"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t="28272" b="5453"/>
          <a:stretch/>
        </p:blipFill>
        <p:spPr>
          <a:xfrm>
            <a:off x="-4331" y="1536273"/>
            <a:ext cx="4306151" cy="4280867"/>
          </a:xfrm>
          <a:prstGeom prst="rect">
            <a:avLst/>
          </a:prstGeom>
        </p:spPr>
      </p:pic>
      <p:sp>
        <p:nvSpPr>
          <p:cNvPr id="16"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11</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263240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26" grpId="0"/>
      <p:bldP spid="27" grpId="0"/>
      <p:bldP spid="28"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45019" y="121770"/>
            <a:ext cx="10150110" cy="913890"/>
          </a:xfrm>
          <a:prstGeom prst="rect">
            <a:avLst/>
          </a:prstGeom>
        </p:spPr>
        <p:txBody>
          <a:bodyPr vert="horz" lIns="91440" tIns="45720" rIns="91440" bIns="45720" rtlCol="0" anchor="ctr" anchorCtr="0">
            <a:noAutofit/>
          </a:bodyPr>
          <a:lstStyle>
            <a:lvl1pPr algn="l" defTabSz="1734634" rtl="0" eaLnBrk="1" latinLnBrk="0" hangingPunct="1">
              <a:lnSpc>
                <a:spcPct val="80000"/>
              </a:lnSpc>
              <a:spcBef>
                <a:spcPct val="0"/>
              </a:spcBef>
              <a:buNone/>
              <a:defRPr sz="5067" b="0" i="0" kern="1200" cap="all" spc="-133" baseline="0">
                <a:solidFill>
                  <a:schemeClr val="tx1"/>
                </a:solidFill>
                <a:latin typeface="Arial Black" charset="0"/>
                <a:ea typeface="Arial Black" charset="0"/>
                <a:cs typeface="Arial Black" charset="0"/>
              </a:defRPr>
            </a:lvl1pPr>
          </a:lstStyle>
          <a:p>
            <a:pPr defTabSz="914400"/>
            <a:r>
              <a:rPr lang="en-US" sz="3200" dirty="0">
                <a:latin typeface="Arial Black" panose="020B0A04020102020204" pitchFamily="34" charset="0"/>
                <a:ea typeface="+mj-ea"/>
                <a:cs typeface="+mj-cs"/>
              </a:rPr>
              <a:t>The communication process</a:t>
            </a:r>
          </a:p>
        </p:txBody>
      </p:sp>
      <p:grpSp>
        <p:nvGrpSpPr>
          <p:cNvPr id="20" name="Group 19"/>
          <p:cNvGrpSpPr/>
          <p:nvPr/>
        </p:nvGrpSpPr>
        <p:grpSpPr>
          <a:xfrm>
            <a:off x="1085850" y="1467604"/>
            <a:ext cx="9715500" cy="4723645"/>
            <a:chOff x="901080" y="1482358"/>
            <a:chExt cx="7239275" cy="4848345"/>
          </a:xfrm>
        </p:grpSpPr>
        <p:sp>
          <p:nvSpPr>
            <p:cNvPr id="21" name="Oval 20"/>
            <p:cNvSpPr/>
            <p:nvPr/>
          </p:nvSpPr>
          <p:spPr>
            <a:xfrm>
              <a:off x="3146611" y="1482358"/>
              <a:ext cx="2662520" cy="1791511"/>
            </a:xfrm>
            <a:prstGeom prst="ellipse">
              <a:avLst/>
            </a:prstGeom>
            <a:noFill/>
            <a:ln w="57150">
              <a:solidFill>
                <a:schemeClr val="accent4"/>
              </a:solidFill>
            </a:ln>
          </p:spPr>
          <p:style>
            <a:lnRef idx="2">
              <a:schemeClr val="accent2"/>
            </a:lnRef>
            <a:fillRef idx="1">
              <a:schemeClr val="lt1"/>
            </a:fillRef>
            <a:effectRef idx="0">
              <a:schemeClr val="accent2"/>
            </a:effectRef>
            <a:fontRef idx="minor">
              <a:schemeClr val="dk1"/>
            </a:fontRef>
          </p:style>
          <p:txBody>
            <a:bodyPr lIns="91440" tIns="0" bIns="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Sender</a:t>
              </a:r>
              <a:br>
                <a:rPr lang="en-US" b="1" dirty="0">
                  <a:solidFill>
                    <a:schemeClr val="tx1"/>
                  </a:solidFill>
                  <a:latin typeface="Arial" pitchFamily="34" charset="0"/>
                  <a:cs typeface="Arial" pitchFamily="34" charset="0"/>
                </a:rPr>
              </a:br>
              <a:br>
                <a:rPr lang="en-US" sz="800" b="1"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The source of a message</a:t>
              </a:r>
              <a:endParaRPr lang="en-US" b="1" dirty="0">
                <a:solidFill>
                  <a:schemeClr val="tx1"/>
                </a:solidFill>
                <a:latin typeface="Arial" pitchFamily="34" charset="0"/>
                <a:cs typeface="Arial" pitchFamily="34" charset="0"/>
              </a:endParaRPr>
            </a:p>
          </p:txBody>
        </p:sp>
        <p:sp>
          <p:nvSpPr>
            <p:cNvPr id="22" name="Oval 21"/>
            <p:cNvSpPr/>
            <p:nvPr/>
          </p:nvSpPr>
          <p:spPr>
            <a:xfrm>
              <a:off x="5477835" y="2976280"/>
              <a:ext cx="2662520" cy="1791511"/>
            </a:xfrm>
            <a:prstGeom prst="ellipse">
              <a:avLst/>
            </a:prstGeom>
            <a:noFill/>
            <a:ln w="57150">
              <a:solidFill>
                <a:schemeClr val="accent4"/>
              </a:solidFill>
            </a:ln>
          </p:spPr>
          <p:style>
            <a:lnRef idx="2">
              <a:schemeClr val="accent2"/>
            </a:lnRef>
            <a:fillRef idx="1">
              <a:schemeClr val="lt1"/>
            </a:fillRef>
            <a:effectRef idx="0">
              <a:schemeClr val="accent2"/>
            </a:effectRef>
            <a:fontRef idx="minor">
              <a:schemeClr val="dk1"/>
            </a:fontRef>
          </p:style>
          <p:txBody>
            <a:bodyPr lIns="91440" tIns="0" bIns="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Message</a:t>
              </a:r>
              <a:br>
                <a:rPr lang="en-US" b="1" dirty="0">
                  <a:solidFill>
                    <a:schemeClr val="tx1"/>
                  </a:solidFill>
                  <a:latin typeface="Arial" pitchFamily="34" charset="0"/>
                  <a:cs typeface="Arial" pitchFamily="34" charset="0"/>
                </a:rPr>
              </a:br>
              <a:br>
                <a:rPr lang="en-US" sz="800" b="1"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Made up of symbols that have meaning for both the sender and receiver.</a:t>
              </a:r>
              <a:endParaRPr lang="en-US" sz="2800" b="1" dirty="0">
                <a:solidFill>
                  <a:schemeClr val="tx1"/>
                </a:solidFill>
                <a:latin typeface="Arial" pitchFamily="34" charset="0"/>
                <a:cs typeface="Arial" pitchFamily="34" charset="0"/>
              </a:endParaRPr>
            </a:p>
          </p:txBody>
        </p:sp>
        <p:sp>
          <p:nvSpPr>
            <p:cNvPr id="23" name="Oval 22"/>
            <p:cNvSpPr/>
            <p:nvPr/>
          </p:nvSpPr>
          <p:spPr>
            <a:xfrm>
              <a:off x="3146611" y="4539192"/>
              <a:ext cx="2662520" cy="1791511"/>
            </a:xfrm>
            <a:prstGeom prst="ellipse">
              <a:avLst/>
            </a:prstGeom>
            <a:noFill/>
            <a:ln w="5715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Receiver</a:t>
              </a:r>
              <a:br>
                <a:rPr lang="en-US" b="1" dirty="0">
                  <a:solidFill>
                    <a:schemeClr val="tx1"/>
                  </a:solidFill>
                  <a:latin typeface="Arial" pitchFamily="34" charset="0"/>
                  <a:cs typeface="Arial" pitchFamily="34" charset="0"/>
                </a:rPr>
              </a:br>
              <a:br>
                <a:rPr lang="en-US" sz="800" b="1"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Interprets message, gives feedback, which helps to clarify or confirm the message.</a:t>
              </a:r>
              <a:endParaRPr lang="en-US" b="1" dirty="0">
                <a:solidFill>
                  <a:schemeClr val="tx1"/>
                </a:solidFill>
                <a:latin typeface="Arial" pitchFamily="34" charset="0"/>
                <a:cs typeface="Arial" pitchFamily="34" charset="0"/>
              </a:endParaRPr>
            </a:p>
          </p:txBody>
        </p:sp>
        <p:sp>
          <p:nvSpPr>
            <p:cNvPr id="29" name="Oval 28"/>
            <p:cNvSpPr/>
            <p:nvPr/>
          </p:nvSpPr>
          <p:spPr>
            <a:xfrm>
              <a:off x="901080" y="2976279"/>
              <a:ext cx="2662520" cy="1791511"/>
            </a:xfrm>
            <a:prstGeom prst="ellipse">
              <a:avLst/>
            </a:prstGeom>
            <a:noFill/>
            <a:ln w="57150">
              <a:solidFill>
                <a:schemeClr val="accent4"/>
              </a:solidFill>
            </a:ln>
          </p:spPr>
          <p:style>
            <a:lnRef idx="2">
              <a:schemeClr val="accent2"/>
            </a:lnRef>
            <a:fillRef idx="1">
              <a:schemeClr val="lt1"/>
            </a:fillRef>
            <a:effectRef idx="0">
              <a:schemeClr val="accent2"/>
            </a:effectRef>
            <a:fontRef idx="minor">
              <a:schemeClr val="dk1"/>
            </a:fontRef>
          </p:style>
          <p:txBody>
            <a:bodyPr lIns="91440" tIns="0" bIns="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Reply</a:t>
              </a:r>
              <a:br>
                <a:rPr lang="en-US" b="1" dirty="0">
                  <a:solidFill>
                    <a:schemeClr val="tx1"/>
                  </a:solidFill>
                  <a:latin typeface="Arial" pitchFamily="34" charset="0"/>
                  <a:cs typeface="Arial" pitchFamily="34" charset="0"/>
                </a:rPr>
              </a:br>
              <a:br>
                <a:rPr lang="en-US" sz="800" b="1"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Contains feedback information, clarifying questions as well as additional information.</a:t>
              </a:r>
              <a:endParaRPr lang="en-US" sz="2800" b="1" dirty="0">
                <a:solidFill>
                  <a:schemeClr val="tx1"/>
                </a:solidFill>
                <a:latin typeface="Arial" pitchFamily="34" charset="0"/>
                <a:cs typeface="Arial" pitchFamily="34" charset="0"/>
              </a:endParaRPr>
            </a:p>
          </p:txBody>
        </p:sp>
        <p:cxnSp>
          <p:nvCxnSpPr>
            <p:cNvPr id="31" name="Curved Connector 11"/>
            <p:cNvCxnSpPr>
              <a:stCxn id="21" idx="6"/>
              <a:endCxn id="22" idx="0"/>
            </p:cNvCxnSpPr>
            <p:nvPr/>
          </p:nvCxnSpPr>
          <p:spPr>
            <a:xfrm>
              <a:off x="5809131" y="2378114"/>
              <a:ext cx="999964" cy="598166"/>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urved Connector 22"/>
            <p:cNvCxnSpPr>
              <a:stCxn id="22" idx="4"/>
              <a:endCxn id="23" idx="6"/>
            </p:cNvCxnSpPr>
            <p:nvPr/>
          </p:nvCxnSpPr>
          <p:spPr>
            <a:xfrm rot="5400000">
              <a:off x="5975535" y="4601387"/>
              <a:ext cx="667157" cy="999964"/>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urved Connector 26"/>
            <p:cNvCxnSpPr>
              <a:stCxn id="23" idx="2"/>
              <a:endCxn id="29" idx="4"/>
            </p:cNvCxnSpPr>
            <p:nvPr/>
          </p:nvCxnSpPr>
          <p:spPr>
            <a:xfrm rot="10800000">
              <a:off x="2232341" y="4767790"/>
              <a:ext cx="914271" cy="667158"/>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urved Connector 1023"/>
            <p:cNvCxnSpPr>
              <a:stCxn id="29" idx="0"/>
              <a:endCxn id="21" idx="2"/>
            </p:cNvCxnSpPr>
            <p:nvPr/>
          </p:nvCxnSpPr>
          <p:spPr>
            <a:xfrm rot="5400000" flipH="1" flipV="1">
              <a:off x="2390393" y="2220062"/>
              <a:ext cx="598165" cy="914271"/>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389805" y="863460"/>
            <a:ext cx="11370790"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The process of communication is what allows us to interact with other people.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14"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12</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82063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p:cNvSpPr txBox="1">
            <a:spLocks/>
          </p:cNvSpPr>
          <p:nvPr/>
        </p:nvSpPr>
        <p:spPr>
          <a:xfrm>
            <a:off x="345019" y="121770"/>
            <a:ext cx="10150110" cy="913890"/>
          </a:xfrm>
          <a:prstGeom prst="rect">
            <a:avLst/>
          </a:prstGeom>
        </p:spPr>
        <p:txBody>
          <a:bodyPr vert="horz" lIns="91440" tIns="45720" rIns="91440" bIns="45720" rtlCol="0" anchor="ctr" anchorCtr="0">
            <a:noAutofit/>
          </a:bodyPr>
          <a:lstStyle>
            <a:lvl1pPr algn="l" defTabSz="1734634" rtl="0" eaLnBrk="1" latinLnBrk="0" hangingPunct="1">
              <a:lnSpc>
                <a:spcPct val="80000"/>
              </a:lnSpc>
              <a:spcBef>
                <a:spcPct val="0"/>
              </a:spcBef>
              <a:buNone/>
              <a:defRPr sz="5067" b="0" i="0" kern="1200" cap="all" spc="-133" baseline="0">
                <a:solidFill>
                  <a:schemeClr val="tx1"/>
                </a:solidFill>
                <a:latin typeface="Arial Black" charset="0"/>
                <a:ea typeface="Arial Black" charset="0"/>
                <a:cs typeface="Arial Black" charset="0"/>
              </a:defRPr>
            </a:lvl1pPr>
          </a:lstStyle>
          <a:p>
            <a:pPr defTabSz="914400"/>
            <a:r>
              <a:rPr lang="en-US" sz="3200" dirty="0">
                <a:latin typeface="Arial Black" panose="020B0A04020102020204" pitchFamily="34" charset="0"/>
                <a:ea typeface="+mj-ea"/>
                <a:cs typeface="+mj-cs"/>
              </a:rPr>
              <a:t>The communication process</a:t>
            </a:r>
          </a:p>
        </p:txBody>
      </p:sp>
      <p:grpSp>
        <p:nvGrpSpPr>
          <p:cNvPr id="20" name="Group 19"/>
          <p:cNvGrpSpPr/>
          <p:nvPr/>
        </p:nvGrpSpPr>
        <p:grpSpPr>
          <a:xfrm>
            <a:off x="1085850" y="1467604"/>
            <a:ext cx="9715500" cy="4723645"/>
            <a:chOff x="901080" y="1482358"/>
            <a:chExt cx="7239275" cy="4848345"/>
          </a:xfrm>
        </p:grpSpPr>
        <p:sp>
          <p:nvSpPr>
            <p:cNvPr id="21" name="Oval 20"/>
            <p:cNvSpPr/>
            <p:nvPr/>
          </p:nvSpPr>
          <p:spPr>
            <a:xfrm>
              <a:off x="3146611" y="1482358"/>
              <a:ext cx="2662520" cy="1791511"/>
            </a:xfrm>
            <a:prstGeom prst="ellipse">
              <a:avLst/>
            </a:prstGeom>
            <a:noFill/>
            <a:ln w="57150">
              <a:solidFill>
                <a:schemeClr val="accent4"/>
              </a:solidFill>
            </a:ln>
          </p:spPr>
          <p:style>
            <a:lnRef idx="2">
              <a:schemeClr val="accent2"/>
            </a:lnRef>
            <a:fillRef idx="1">
              <a:schemeClr val="lt1"/>
            </a:fillRef>
            <a:effectRef idx="0">
              <a:schemeClr val="accent2"/>
            </a:effectRef>
            <a:fontRef idx="minor">
              <a:schemeClr val="dk1"/>
            </a:fontRef>
          </p:style>
          <p:txBody>
            <a:bodyPr lIns="91440" tIns="0" bIns="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Sender</a:t>
              </a:r>
              <a:br>
                <a:rPr lang="en-US" b="1" dirty="0">
                  <a:solidFill>
                    <a:schemeClr val="tx1"/>
                  </a:solidFill>
                  <a:latin typeface="Arial" pitchFamily="34" charset="0"/>
                  <a:cs typeface="Arial" pitchFamily="34" charset="0"/>
                </a:rPr>
              </a:br>
              <a:br>
                <a:rPr lang="en-US" sz="800" b="1"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The source of a message</a:t>
              </a:r>
              <a:endParaRPr lang="en-US" b="1" dirty="0">
                <a:solidFill>
                  <a:schemeClr val="tx1"/>
                </a:solidFill>
                <a:latin typeface="Arial" pitchFamily="34" charset="0"/>
                <a:cs typeface="Arial" pitchFamily="34" charset="0"/>
              </a:endParaRPr>
            </a:p>
          </p:txBody>
        </p:sp>
        <p:sp>
          <p:nvSpPr>
            <p:cNvPr id="22" name="Oval 21"/>
            <p:cNvSpPr/>
            <p:nvPr/>
          </p:nvSpPr>
          <p:spPr>
            <a:xfrm>
              <a:off x="5477835" y="2976280"/>
              <a:ext cx="2662520" cy="1791511"/>
            </a:xfrm>
            <a:prstGeom prst="ellipse">
              <a:avLst/>
            </a:prstGeom>
            <a:noFill/>
            <a:ln w="57150">
              <a:solidFill>
                <a:schemeClr val="accent4"/>
              </a:solidFill>
            </a:ln>
          </p:spPr>
          <p:style>
            <a:lnRef idx="2">
              <a:schemeClr val="accent2"/>
            </a:lnRef>
            <a:fillRef idx="1">
              <a:schemeClr val="lt1"/>
            </a:fillRef>
            <a:effectRef idx="0">
              <a:schemeClr val="accent2"/>
            </a:effectRef>
            <a:fontRef idx="minor">
              <a:schemeClr val="dk1"/>
            </a:fontRef>
          </p:style>
          <p:txBody>
            <a:bodyPr lIns="91440" tIns="0" bIns="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Message</a:t>
              </a:r>
              <a:br>
                <a:rPr lang="en-US" b="1" dirty="0">
                  <a:solidFill>
                    <a:schemeClr val="tx1"/>
                  </a:solidFill>
                  <a:latin typeface="Arial" pitchFamily="34" charset="0"/>
                  <a:cs typeface="Arial" pitchFamily="34" charset="0"/>
                </a:rPr>
              </a:br>
              <a:br>
                <a:rPr lang="en-US" sz="800" b="1"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Made up of symbols that have meaning for both the sender and receiver.</a:t>
              </a:r>
              <a:endParaRPr lang="en-US" sz="2800" b="1" dirty="0">
                <a:solidFill>
                  <a:schemeClr val="tx1"/>
                </a:solidFill>
                <a:latin typeface="Arial" pitchFamily="34" charset="0"/>
                <a:cs typeface="Arial" pitchFamily="34" charset="0"/>
              </a:endParaRPr>
            </a:p>
          </p:txBody>
        </p:sp>
        <p:sp>
          <p:nvSpPr>
            <p:cNvPr id="23" name="Oval 22"/>
            <p:cNvSpPr/>
            <p:nvPr/>
          </p:nvSpPr>
          <p:spPr>
            <a:xfrm>
              <a:off x="3146611" y="4539192"/>
              <a:ext cx="2662520" cy="1791511"/>
            </a:xfrm>
            <a:prstGeom prst="ellipse">
              <a:avLst/>
            </a:prstGeom>
            <a:noFill/>
            <a:ln w="57150">
              <a:solidFill>
                <a:schemeClr val="accent4"/>
              </a:solid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Receiver</a:t>
              </a:r>
              <a:br>
                <a:rPr lang="en-US" b="1" dirty="0">
                  <a:solidFill>
                    <a:schemeClr val="tx1"/>
                  </a:solidFill>
                  <a:latin typeface="Arial" pitchFamily="34" charset="0"/>
                  <a:cs typeface="Arial" pitchFamily="34" charset="0"/>
                </a:rPr>
              </a:br>
              <a:br>
                <a:rPr lang="en-US" sz="800" b="1"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Interprets message, gives feedback, which helps to clarify or confirm the message.</a:t>
              </a:r>
              <a:endParaRPr lang="en-US" b="1" dirty="0">
                <a:solidFill>
                  <a:schemeClr val="tx1"/>
                </a:solidFill>
                <a:latin typeface="Arial" pitchFamily="34" charset="0"/>
                <a:cs typeface="Arial" pitchFamily="34" charset="0"/>
              </a:endParaRPr>
            </a:p>
          </p:txBody>
        </p:sp>
        <p:sp>
          <p:nvSpPr>
            <p:cNvPr id="29" name="Oval 28"/>
            <p:cNvSpPr/>
            <p:nvPr/>
          </p:nvSpPr>
          <p:spPr>
            <a:xfrm>
              <a:off x="901080" y="2976279"/>
              <a:ext cx="2662520" cy="1791511"/>
            </a:xfrm>
            <a:prstGeom prst="ellipse">
              <a:avLst/>
            </a:prstGeom>
            <a:noFill/>
            <a:ln w="57150">
              <a:solidFill>
                <a:schemeClr val="accent4"/>
              </a:solidFill>
            </a:ln>
          </p:spPr>
          <p:style>
            <a:lnRef idx="2">
              <a:schemeClr val="accent2"/>
            </a:lnRef>
            <a:fillRef idx="1">
              <a:schemeClr val="lt1"/>
            </a:fillRef>
            <a:effectRef idx="0">
              <a:schemeClr val="accent2"/>
            </a:effectRef>
            <a:fontRef idx="minor">
              <a:schemeClr val="dk1"/>
            </a:fontRef>
          </p:style>
          <p:txBody>
            <a:bodyPr lIns="91440" tIns="0" bIns="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Reply</a:t>
              </a:r>
              <a:br>
                <a:rPr lang="en-US" b="1" dirty="0">
                  <a:solidFill>
                    <a:schemeClr val="tx1"/>
                  </a:solidFill>
                  <a:latin typeface="Arial" pitchFamily="34" charset="0"/>
                  <a:cs typeface="Arial" pitchFamily="34" charset="0"/>
                </a:rPr>
              </a:br>
              <a:br>
                <a:rPr lang="en-US" sz="800" b="1"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Contains feedback information, clarifying questions as well as additional information.</a:t>
              </a:r>
              <a:endParaRPr lang="en-US" sz="2800" b="1" dirty="0">
                <a:solidFill>
                  <a:schemeClr val="tx1"/>
                </a:solidFill>
                <a:latin typeface="Arial" pitchFamily="34" charset="0"/>
                <a:cs typeface="Arial" pitchFamily="34" charset="0"/>
              </a:endParaRPr>
            </a:p>
          </p:txBody>
        </p:sp>
        <p:cxnSp>
          <p:nvCxnSpPr>
            <p:cNvPr id="31" name="Curved Connector 11"/>
            <p:cNvCxnSpPr>
              <a:stCxn id="21" idx="6"/>
              <a:endCxn id="22" idx="0"/>
            </p:cNvCxnSpPr>
            <p:nvPr/>
          </p:nvCxnSpPr>
          <p:spPr>
            <a:xfrm>
              <a:off x="5809131" y="2378114"/>
              <a:ext cx="999964" cy="598166"/>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urved Connector 22"/>
            <p:cNvCxnSpPr>
              <a:stCxn id="22" idx="4"/>
              <a:endCxn id="23" idx="6"/>
            </p:cNvCxnSpPr>
            <p:nvPr/>
          </p:nvCxnSpPr>
          <p:spPr>
            <a:xfrm rot="5400000">
              <a:off x="5975535" y="4601387"/>
              <a:ext cx="667157" cy="999964"/>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urved Connector 26"/>
            <p:cNvCxnSpPr>
              <a:stCxn id="23" idx="2"/>
              <a:endCxn id="29" idx="4"/>
            </p:cNvCxnSpPr>
            <p:nvPr/>
          </p:nvCxnSpPr>
          <p:spPr>
            <a:xfrm rot="10800000">
              <a:off x="2232341" y="4767790"/>
              <a:ext cx="914271" cy="667158"/>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urved Connector 1023"/>
            <p:cNvCxnSpPr>
              <a:stCxn id="29" idx="0"/>
              <a:endCxn id="21" idx="2"/>
            </p:cNvCxnSpPr>
            <p:nvPr/>
          </p:nvCxnSpPr>
          <p:spPr>
            <a:xfrm rot="5400000" flipH="1" flipV="1">
              <a:off x="2390393" y="2220062"/>
              <a:ext cx="598165" cy="914271"/>
            </a:xfrm>
            <a:prstGeom prst="curved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389805" y="863460"/>
            <a:ext cx="11370790"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The process of communication is what allows us to interact with other people.</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1636519" y="5574012"/>
            <a:ext cx="9436100" cy="646331"/>
          </a:xfrm>
          <a:prstGeom prst="rect">
            <a:avLst/>
          </a:prstGeom>
          <a:solidFill>
            <a:schemeClr val="tx1"/>
          </a:solidFill>
        </p:spPr>
        <p:txBody>
          <a:bodyPr wrap="square" rtlCol="0">
            <a:spAutoFit/>
          </a:bodyPr>
          <a:lstStyle/>
          <a:p>
            <a:r>
              <a:rPr lang="en-US" b="1" dirty="0">
                <a:solidFill>
                  <a:schemeClr val="bg1"/>
                </a:solidFill>
              </a:rPr>
              <a:t>Note to Facilitator: </a:t>
            </a:r>
            <a:r>
              <a:rPr lang="en-US" dirty="0">
                <a:solidFill>
                  <a:schemeClr val="bg1"/>
                </a:solidFill>
              </a:rPr>
              <a:t>This is a </a:t>
            </a:r>
            <a:r>
              <a:rPr lang="en-US" b="1" dirty="0">
                <a:solidFill>
                  <a:srgbClr val="FF0000"/>
                </a:solidFill>
              </a:rPr>
              <a:t>HIDDEN SLIDE</a:t>
            </a:r>
            <a:r>
              <a:rPr lang="en-US" dirty="0">
                <a:solidFill>
                  <a:srgbClr val="FF0000"/>
                </a:solidFill>
              </a:rPr>
              <a:t> </a:t>
            </a:r>
            <a:r>
              <a:rPr lang="en-US" dirty="0">
                <a:solidFill>
                  <a:schemeClr val="bg1"/>
                </a:solidFill>
              </a:rPr>
              <a:t>that includes the Facilitator notes for the previous slide. This will not show in Slide View mode when hosting the session.</a:t>
            </a:r>
          </a:p>
        </p:txBody>
      </p:sp>
      <p:sp>
        <p:nvSpPr>
          <p:cNvPr id="15"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13</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40650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109" y="1280351"/>
            <a:ext cx="9144000" cy="263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14</a:t>
            </a:fld>
            <a:endParaRPr lang="en-US" dirty="0">
              <a:solidFill>
                <a:schemeClr val="tx1"/>
              </a:solidFill>
              <a:latin typeface="Calibri" panose="020F0502020204030204"/>
            </a:endParaRPr>
          </a:p>
        </p:txBody>
      </p:sp>
      <p:grpSp>
        <p:nvGrpSpPr>
          <p:cNvPr id="7" name="Group 6"/>
          <p:cNvGrpSpPr/>
          <p:nvPr/>
        </p:nvGrpSpPr>
        <p:grpSpPr>
          <a:xfrm>
            <a:off x="0" y="354442"/>
            <a:ext cx="12192000" cy="1181831"/>
            <a:chOff x="0" y="354442"/>
            <a:chExt cx="12192000" cy="1181831"/>
          </a:xfrm>
        </p:grpSpPr>
        <p:sp>
          <p:nvSpPr>
            <p:cNvPr id="9" name="Rectangle 8"/>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400" cap="all" spc="-133" dirty="0">
                  <a:solidFill>
                    <a:schemeClr val="bg1"/>
                  </a:solidFill>
                  <a:latin typeface="Arial Black" panose="020B0A04020102020204" pitchFamily="34" charset="0"/>
                </a:rPr>
                <a:t>Why communicate effectively?</a:t>
              </a:r>
            </a:p>
          </p:txBody>
        </p:sp>
        <p:sp>
          <p:nvSpPr>
            <p:cNvPr id="10"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86" t="21074" r="4286"/>
          <a:stretch/>
        </p:blipFill>
        <p:spPr bwMode="auto">
          <a:xfrm>
            <a:off x="2214914" y="3516338"/>
            <a:ext cx="7898905" cy="2845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03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446617" y="1435396"/>
            <a:ext cx="5903382" cy="4319083"/>
            <a:chOff x="1268414" y="1357155"/>
            <a:chExt cx="6503986" cy="4205445"/>
          </a:xfrm>
        </p:grpSpPr>
        <p:sp>
          <p:nvSpPr>
            <p:cNvPr id="8" name="Rectangle 7"/>
            <p:cNvSpPr/>
            <p:nvPr/>
          </p:nvSpPr>
          <p:spPr>
            <a:xfrm>
              <a:off x="1268414" y="1357155"/>
              <a:ext cx="6503986" cy="420544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tIns="108000" rtlCol="0" anchor="t"/>
            <a:lstStyle/>
            <a:p>
              <a:endParaRPr lang="en-US" sz="1600" dirty="0">
                <a:solidFill>
                  <a:schemeClr val="bg1"/>
                </a:solidFill>
                <a:latin typeface="Arial" pitchFamily="34" charset="0"/>
                <a:cs typeface="Arial" pitchFamily="34" charset="0"/>
              </a:endParaRPr>
            </a:p>
          </p:txBody>
        </p:sp>
        <p:grpSp>
          <p:nvGrpSpPr>
            <p:cNvPr id="9" name="Group 8"/>
            <p:cNvGrpSpPr/>
            <p:nvPr/>
          </p:nvGrpSpPr>
          <p:grpSpPr>
            <a:xfrm>
              <a:off x="1360395" y="1452532"/>
              <a:ext cx="6320024" cy="4014690"/>
              <a:chOff x="537976" y="1424007"/>
              <a:chExt cx="6320024" cy="4014690"/>
            </a:xfrm>
          </p:grpSpPr>
          <p:pic>
            <p:nvPicPr>
              <p:cNvPr id="10" name="Picture 2" descr="C:\Users\mahesh.sapkal\Desktop\Imageb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247" t="20012" r="16954" b="19981"/>
              <a:stretch/>
            </p:blipFill>
            <p:spPr bwMode="auto">
              <a:xfrm>
                <a:off x="537976" y="1424007"/>
                <a:ext cx="6320024" cy="401469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2">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372"/>
              <a:stretch/>
            </p:blipFill>
            <p:spPr bwMode="auto">
              <a:xfrm>
                <a:off x="644525" y="1524000"/>
                <a:ext cx="6111875" cy="3556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grpSp>
      <p:sp>
        <p:nvSpPr>
          <p:cNvPr id="13" name="Freeform 23"/>
          <p:cNvSpPr>
            <a:spLocks noEditPoints="1"/>
          </p:cNvSpPr>
          <p:nvPr/>
        </p:nvSpPr>
        <p:spPr bwMode="auto">
          <a:xfrm>
            <a:off x="11276013" y="324108"/>
            <a:ext cx="560387" cy="536575"/>
          </a:xfrm>
          <a:custGeom>
            <a:avLst/>
            <a:gdLst>
              <a:gd name="T0" fmla="*/ 43 w 119"/>
              <a:gd name="T1" fmla="*/ 30 h 114"/>
              <a:gd name="T2" fmla="*/ 32 w 119"/>
              <a:gd name="T3" fmla="*/ 55 h 114"/>
              <a:gd name="T4" fmla="*/ 34 w 119"/>
              <a:gd name="T5" fmla="*/ 58 h 114"/>
              <a:gd name="T6" fmla="*/ 34 w 119"/>
              <a:gd name="T7" fmla="*/ 60 h 114"/>
              <a:gd name="T8" fmla="*/ 34 w 119"/>
              <a:gd name="T9" fmla="*/ 60 h 114"/>
              <a:gd name="T10" fmla="*/ 34 w 119"/>
              <a:gd name="T11" fmla="*/ 60 h 114"/>
              <a:gd name="T12" fmla="*/ 34 w 119"/>
              <a:gd name="T13" fmla="*/ 60 h 114"/>
              <a:gd name="T14" fmla="*/ 34 w 119"/>
              <a:gd name="T15" fmla="*/ 60 h 114"/>
              <a:gd name="T16" fmla="*/ 34 w 119"/>
              <a:gd name="T17" fmla="*/ 60 h 114"/>
              <a:gd name="T18" fmla="*/ 34 w 119"/>
              <a:gd name="T19" fmla="*/ 60 h 114"/>
              <a:gd name="T20" fmla="*/ 34 w 119"/>
              <a:gd name="T21" fmla="*/ 60 h 114"/>
              <a:gd name="T22" fmla="*/ 34 w 119"/>
              <a:gd name="T23" fmla="*/ 60 h 114"/>
              <a:gd name="T24" fmla="*/ 34 w 119"/>
              <a:gd name="T25" fmla="*/ 60 h 114"/>
              <a:gd name="T26" fmla="*/ 34 w 119"/>
              <a:gd name="T27" fmla="*/ 60 h 114"/>
              <a:gd name="T28" fmla="*/ 34 w 119"/>
              <a:gd name="T29" fmla="*/ 61 h 114"/>
              <a:gd name="T30" fmla="*/ 34 w 119"/>
              <a:gd name="T31" fmla="*/ 61 h 114"/>
              <a:gd name="T32" fmla="*/ 34 w 119"/>
              <a:gd name="T33" fmla="*/ 61 h 114"/>
              <a:gd name="T34" fmla="*/ 34 w 119"/>
              <a:gd name="T35" fmla="*/ 61 h 114"/>
              <a:gd name="T36" fmla="*/ 34 w 119"/>
              <a:gd name="T37" fmla="*/ 61 h 114"/>
              <a:gd name="T38" fmla="*/ 34 w 119"/>
              <a:gd name="T39" fmla="*/ 61 h 114"/>
              <a:gd name="T40" fmla="*/ 34 w 119"/>
              <a:gd name="T41" fmla="*/ 61 h 114"/>
              <a:gd name="T42" fmla="*/ 34 w 119"/>
              <a:gd name="T43" fmla="*/ 61 h 114"/>
              <a:gd name="T44" fmla="*/ 34 w 119"/>
              <a:gd name="T45" fmla="*/ 61 h 114"/>
              <a:gd name="T46" fmla="*/ 34 w 119"/>
              <a:gd name="T47" fmla="*/ 61 h 114"/>
              <a:gd name="T48" fmla="*/ 34 w 119"/>
              <a:gd name="T49" fmla="*/ 61 h 114"/>
              <a:gd name="T50" fmla="*/ 34 w 119"/>
              <a:gd name="T51" fmla="*/ 61 h 114"/>
              <a:gd name="T52" fmla="*/ 34 w 119"/>
              <a:gd name="T53" fmla="*/ 61 h 114"/>
              <a:gd name="T54" fmla="*/ 34 w 119"/>
              <a:gd name="T55" fmla="*/ 61 h 114"/>
              <a:gd name="T56" fmla="*/ 34 w 119"/>
              <a:gd name="T57" fmla="*/ 61 h 114"/>
              <a:gd name="T58" fmla="*/ 34 w 119"/>
              <a:gd name="T59" fmla="*/ 61 h 114"/>
              <a:gd name="T60" fmla="*/ 34 w 119"/>
              <a:gd name="T61" fmla="*/ 61 h 114"/>
              <a:gd name="T62" fmla="*/ 4 w 119"/>
              <a:gd name="T63" fmla="*/ 62 h 114"/>
              <a:gd name="T64" fmla="*/ 0 w 119"/>
              <a:gd name="T65" fmla="*/ 32 h 114"/>
              <a:gd name="T66" fmla="*/ 4 w 119"/>
              <a:gd name="T67" fmla="*/ 28 h 114"/>
              <a:gd name="T68" fmla="*/ 11 w 119"/>
              <a:gd name="T69" fmla="*/ 34 h 114"/>
              <a:gd name="T70" fmla="*/ 29 w 119"/>
              <a:gd name="T71" fmla="*/ 52 h 114"/>
              <a:gd name="T72" fmla="*/ 59 w 119"/>
              <a:gd name="T73" fmla="*/ 26 h 114"/>
              <a:gd name="T74" fmla="*/ 54 w 119"/>
              <a:gd name="T75" fmla="*/ 21 h 114"/>
              <a:gd name="T76" fmla="*/ 104 w 119"/>
              <a:gd name="T77" fmla="*/ 13 h 114"/>
              <a:gd name="T78" fmla="*/ 114 w 119"/>
              <a:gd name="T79" fmla="*/ 17 h 114"/>
              <a:gd name="T80" fmla="*/ 79 w 119"/>
              <a:gd name="T81" fmla="*/ 26 h 114"/>
              <a:gd name="T82" fmla="*/ 34 w 119"/>
              <a:gd name="T83" fmla="*/ 38 h 114"/>
              <a:gd name="T84" fmla="*/ 109 w 119"/>
              <a:gd name="T85" fmla="*/ 1 h 114"/>
              <a:gd name="T86" fmla="*/ 114 w 119"/>
              <a:gd name="T87" fmla="*/ 17 h 114"/>
              <a:gd name="T88" fmla="*/ 109 w 119"/>
              <a:gd name="T89" fmla="*/ 114 h 114"/>
              <a:gd name="T90" fmla="*/ 3 w 119"/>
              <a:gd name="T91" fmla="*/ 66 h 114"/>
              <a:gd name="T92" fmla="*/ 46 w 119"/>
              <a:gd name="T93" fmla="*/ 50 h 114"/>
              <a:gd name="T94" fmla="*/ 38 w 119"/>
              <a:gd name="T95" fmla="*/ 57 h 114"/>
              <a:gd name="T96" fmla="*/ 119 w 119"/>
              <a:gd name="T97" fmla="*/ 59 h 114"/>
              <a:gd name="T98" fmla="*/ 113 w 119"/>
              <a:gd name="T99" fmla="*/ 44 h 114"/>
              <a:gd name="T100" fmla="*/ 66 w 119"/>
              <a:gd name="T101" fmla="*/ 44 h 114"/>
              <a:gd name="T102" fmla="*/ 27 w 119"/>
              <a:gd name="T103" fmla="*/ 44 h 114"/>
              <a:gd name="T104" fmla="*/ 62 w 119"/>
              <a:gd name="T105" fmla="*/ 50 h 114"/>
              <a:gd name="T106" fmla="*/ 58 w 119"/>
              <a:gd name="T107" fmla="*/ 55 h 114"/>
              <a:gd name="T108" fmla="*/ 109 w 119"/>
              <a:gd name="T10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 h="114">
                <a:moveTo>
                  <a:pt x="23" y="30"/>
                </a:moveTo>
                <a:cubicBezTo>
                  <a:pt x="28" y="34"/>
                  <a:pt x="28" y="34"/>
                  <a:pt x="28" y="34"/>
                </a:cubicBezTo>
                <a:cubicBezTo>
                  <a:pt x="43" y="30"/>
                  <a:pt x="43" y="30"/>
                  <a:pt x="43" y="30"/>
                </a:cubicBezTo>
                <a:cubicBezTo>
                  <a:pt x="39" y="26"/>
                  <a:pt x="39" y="26"/>
                  <a:pt x="39" y="26"/>
                </a:cubicBezTo>
                <a:cubicBezTo>
                  <a:pt x="23" y="30"/>
                  <a:pt x="23" y="30"/>
                  <a:pt x="23" y="30"/>
                </a:cubicBezTo>
                <a:close/>
                <a:moveTo>
                  <a:pt x="32" y="55"/>
                </a:moveTo>
                <a:cubicBezTo>
                  <a:pt x="33" y="56"/>
                  <a:pt x="33" y="56"/>
                  <a:pt x="33" y="56"/>
                </a:cubicBezTo>
                <a:cubicBezTo>
                  <a:pt x="33" y="56"/>
                  <a:pt x="33" y="56"/>
                  <a:pt x="33" y="56"/>
                </a:cubicBezTo>
                <a:cubicBezTo>
                  <a:pt x="34" y="57"/>
                  <a:pt x="34" y="57"/>
                  <a:pt x="34" y="58"/>
                </a:cubicBezTo>
                <a:cubicBezTo>
                  <a:pt x="35" y="59"/>
                  <a:pt x="35"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3" y="62"/>
                  <a:pt x="33" y="62"/>
                </a:cubicBezTo>
                <a:cubicBezTo>
                  <a:pt x="32" y="62"/>
                  <a:pt x="32" y="62"/>
                  <a:pt x="31" y="62"/>
                </a:cubicBezTo>
                <a:cubicBezTo>
                  <a:pt x="4" y="62"/>
                  <a:pt x="4" y="62"/>
                  <a:pt x="4" y="62"/>
                </a:cubicBezTo>
                <a:cubicBezTo>
                  <a:pt x="3" y="62"/>
                  <a:pt x="2" y="62"/>
                  <a:pt x="1" y="61"/>
                </a:cubicBezTo>
                <a:cubicBezTo>
                  <a:pt x="0" y="61"/>
                  <a:pt x="0" y="60"/>
                  <a:pt x="0" y="59"/>
                </a:cubicBezTo>
                <a:cubicBezTo>
                  <a:pt x="0" y="32"/>
                  <a:pt x="0" y="32"/>
                  <a:pt x="0" y="32"/>
                </a:cubicBezTo>
                <a:cubicBezTo>
                  <a:pt x="0" y="31"/>
                  <a:pt x="0" y="30"/>
                  <a:pt x="1" y="29"/>
                </a:cubicBezTo>
                <a:cubicBezTo>
                  <a:pt x="1" y="29"/>
                  <a:pt x="1" y="28"/>
                  <a:pt x="2" y="28"/>
                </a:cubicBezTo>
                <a:cubicBezTo>
                  <a:pt x="3" y="28"/>
                  <a:pt x="4" y="28"/>
                  <a:pt x="4" y="28"/>
                </a:cubicBezTo>
                <a:cubicBezTo>
                  <a:pt x="5" y="28"/>
                  <a:pt x="6" y="28"/>
                  <a:pt x="6" y="29"/>
                </a:cubicBezTo>
                <a:cubicBezTo>
                  <a:pt x="6" y="29"/>
                  <a:pt x="6" y="29"/>
                  <a:pt x="6" y="29"/>
                </a:cubicBezTo>
                <a:cubicBezTo>
                  <a:pt x="11" y="34"/>
                  <a:pt x="11" y="34"/>
                  <a:pt x="11" y="34"/>
                </a:cubicBezTo>
                <a:cubicBezTo>
                  <a:pt x="19" y="42"/>
                  <a:pt x="19" y="42"/>
                  <a:pt x="19" y="42"/>
                </a:cubicBezTo>
                <a:cubicBezTo>
                  <a:pt x="21" y="44"/>
                  <a:pt x="21" y="44"/>
                  <a:pt x="21" y="44"/>
                </a:cubicBezTo>
                <a:cubicBezTo>
                  <a:pt x="29" y="52"/>
                  <a:pt x="29" y="52"/>
                  <a:pt x="29" y="52"/>
                </a:cubicBezTo>
                <a:cubicBezTo>
                  <a:pt x="32" y="55"/>
                  <a:pt x="32" y="55"/>
                  <a:pt x="32" y="55"/>
                </a:cubicBezTo>
                <a:close/>
                <a:moveTo>
                  <a:pt x="54" y="21"/>
                </a:moveTo>
                <a:cubicBezTo>
                  <a:pt x="59" y="26"/>
                  <a:pt x="59" y="26"/>
                  <a:pt x="59" y="26"/>
                </a:cubicBezTo>
                <a:cubicBezTo>
                  <a:pt x="74" y="22"/>
                  <a:pt x="74" y="22"/>
                  <a:pt x="74" y="22"/>
                </a:cubicBezTo>
                <a:cubicBezTo>
                  <a:pt x="69" y="17"/>
                  <a:pt x="69" y="17"/>
                  <a:pt x="69" y="17"/>
                </a:cubicBezTo>
                <a:cubicBezTo>
                  <a:pt x="54" y="21"/>
                  <a:pt x="54" y="21"/>
                  <a:pt x="54" y="21"/>
                </a:cubicBezTo>
                <a:close/>
                <a:moveTo>
                  <a:pt x="84" y="13"/>
                </a:moveTo>
                <a:cubicBezTo>
                  <a:pt x="89" y="17"/>
                  <a:pt x="89" y="17"/>
                  <a:pt x="89" y="17"/>
                </a:cubicBezTo>
                <a:cubicBezTo>
                  <a:pt x="104" y="13"/>
                  <a:pt x="104" y="13"/>
                  <a:pt x="104" y="13"/>
                </a:cubicBezTo>
                <a:cubicBezTo>
                  <a:pt x="99" y="9"/>
                  <a:pt x="99" y="9"/>
                  <a:pt x="99" y="9"/>
                </a:cubicBezTo>
                <a:cubicBezTo>
                  <a:pt x="84" y="13"/>
                  <a:pt x="84" y="13"/>
                  <a:pt x="84" y="13"/>
                </a:cubicBezTo>
                <a:close/>
                <a:moveTo>
                  <a:pt x="114" y="17"/>
                </a:moveTo>
                <a:cubicBezTo>
                  <a:pt x="110" y="18"/>
                  <a:pt x="110" y="18"/>
                  <a:pt x="110" y="18"/>
                </a:cubicBezTo>
                <a:cubicBezTo>
                  <a:pt x="95" y="22"/>
                  <a:pt x="95" y="22"/>
                  <a:pt x="95" y="22"/>
                </a:cubicBezTo>
                <a:cubicBezTo>
                  <a:pt x="79" y="26"/>
                  <a:pt x="79" y="26"/>
                  <a:pt x="79" y="26"/>
                </a:cubicBezTo>
                <a:cubicBezTo>
                  <a:pt x="64" y="30"/>
                  <a:pt x="64" y="30"/>
                  <a:pt x="64" y="30"/>
                </a:cubicBezTo>
                <a:cubicBezTo>
                  <a:pt x="49" y="34"/>
                  <a:pt x="49" y="34"/>
                  <a:pt x="49" y="34"/>
                </a:cubicBezTo>
                <a:cubicBezTo>
                  <a:pt x="34" y="38"/>
                  <a:pt x="34" y="38"/>
                  <a:pt x="34" y="38"/>
                </a:cubicBezTo>
                <a:cubicBezTo>
                  <a:pt x="24" y="41"/>
                  <a:pt x="24" y="41"/>
                  <a:pt x="24" y="41"/>
                </a:cubicBezTo>
                <a:cubicBezTo>
                  <a:pt x="10" y="27"/>
                  <a:pt x="10" y="27"/>
                  <a:pt x="10" y="27"/>
                </a:cubicBezTo>
                <a:cubicBezTo>
                  <a:pt x="109" y="1"/>
                  <a:pt x="109" y="1"/>
                  <a:pt x="109" y="1"/>
                </a:cubicBezTo>
                <a:cubicBezTo>
                  <a:pt x="110" y="0"/>
                  <a:pt x="112" y="1"/>
                  <a:pt x="112" y="2"/>
                </a:cubicBezTo>
                <a:cubicBezTo>
                  <a:pt x="113" y="6"/>
                  <a:pt x="114" y="10"/>
                  <a:pt x="115" y="14"/>
                </a:cubicBezTo>
                <a:cubicBezTo>
                  <a:pt x="116" y="15"/>
                  <a:pt x="115" y="17"/>
                  <a:pt x="114" y="17"/>
                </a:cubicBezTo>
                <a:close/>
                <a:moveTo>
                  <a:pt x="118" y="66"/>
                </a:moveTo>
                <a:cubicBezTo>
                  <a:pt x="118" y="106"/>
                  <a:pt x="118" y="106"/>
                  <a:pt x="118" y="106"/>
                </a:cubicBezTo>
                <a:cubicBezTo>
                  <a:pt x="118" y="111"/>
                  <a:pt x="114" y="114"/>
                  <a:pt x="109" y="114"/>
                </a:cubicBezTo>
                <a:cubicBezTo>
                  <a:pt x="12" y="114"/>
                  <a:pt x="12" y="114"/>
                  <a:pt x="12" y="114"/>
                </a:cubicBezTo>
                <a:cubicBezTo>
                  <a:pt x="7" y="114"/>
                  <a:pt x="3" y="111"/>
                  <a:pt x="3" y="106"/>
                </a:cubicBezTo>
                <a:cubicBezTo>
                  <a:pt x="3" y="66"/>
                  <a:pt x="3" y="66"/>
                  <a:pt x="3" y="66"/>
                </a:cubicBezTo>
                <a:cubicBezTo>
                  <a:pt x="118" y="66"/>
                  <a:pt x="118" y="66"/>
                  <a:pt x="118" y="66"/>
                </a:cubicBezTo>
                <a:close/>
                <a:moveTo>
                  <a:pt x="33" y="50"/>
                </a:moveTo>
                <a:cubicBezTo>
                  <a:pt x="46" y="50"/>
                  <a:pt x="46" y="50"/>
                  <a:pt x="46" y="50"/>
                </a:cubicBezTo>
                <a:cubicBezTo>
                  <a:pt x="42" y="55"/>
                  <a:pt x="42" y="55"/>
                  <a:pt x="42" y="55"/>
                </a:cubicBezTo>
                <a:cubicBezTo>
                  <a:pt x="37" y="55"/>
                  <a:pt x="37" y="55"/>
                  <a:pt x="37" y="55"/>
                </a:cubicBezTo>
                <a:cubicBezTo>
                  <a:pt x="38" y="56"/>
                  <a:pt x="38" y="57"/>
                  <a:pt x="38" y="57"/>
                </a:cubicBezTo>
                <a:cubicBezTo>
                  <a:pt x="39" y="59"/>
                  <a:pt x="39" y="60"/>
                  <a:pt x="38" y="61"/>
                </a:cubicBezTo>
                <a:cubicBezTo>
                  <a:pt x="117" y="61"/>
                  <a:pt x="117" y="61"/>
                  <a:pt x="117" y="61"/>
                </a:cubicBezTo>
                <a:cubicBezTo>
                  <a:pt x="118" y="61"/>
                  <a:pt x="119" y="60"/>
                  <a:pt x="119" y="59"/>
                </a:cubicBezTo>
                <a:cubicBezTo>
                  <a:pt x="119" y="54"/>
                  <a:pt x="119" y="50"/>
                  <a:pt x="119" y="46"/>
                </a:cubicBezTo>
                <a:cubicBezTo>
                  <a:pt x="119" y="45"/>
                  <a:pt x="118" y="44"/>
                  <a:pt x="117" y="44"/>
                </a:cubicBezTo>
                <a:cubicBezTo>
                  <a:pt x="113" y="44"/>
                  <a:pt x="113" y="44"/>
                  <a:pt x="113" y="44"/>
                </a:cubicBezTo>
                <a:cubicBezTo>
                  <a:pt x="97" y="44"/>
                  <a:pt x="97" y="44"/>
                  <a:pt x="97" y="44"/>
                </a:cubicBezTo>
                <a:cubicBezTo>
                  <a:pt x="82" y="44"/>
                  <a:pt x="82" y="44"/>
                  <a:pt x="82" y="44"/>
                </a:cubicBezTo>
                <a:cubicBezTo>
                  <a:pt x="66" y="44"/>
                  <a:pt x="66" y="44"/>
                  <a:pt x="66" y="44"/>
                </a:cubicBezTo>
                <a:cubicBezTo>
                  <a:pt x="50" y="44"/>
                  <a:pt x="50" y="44"/>
                  <a:pt x="50" y="44"/>
                </a:cubicBezTo>
                <a:cubicBezTo>
                  <a:pt x="34" y="44"/>
                  <a:pt x="34" y="44"/>
                  <a:pt x="34" y="44"/>
                </a:cubicBezTo>
                <a:cubicBezTo>
                  <a:pt x="27" y="44"/>
                  <a:pt x="27" y="44"/>
                  <a:pt x="27" y="44"/>
                </a:cubicBezTo>
                <a:cubicBezTo>
                  <a:pt x="33" y="50"/>
                  <a:pt x="33" y="50"/>
                  <a:pt x="33" y="50"/>
                </a:cubicBezTo>
                <a:close/>
                <a:moveTo>
                  <a:pt x="58" y="55"/>
                </a:moveTo>
                <a:cubicBezTo>
                  <a:pt x="62" y="50"/>
                  <a:pt x="62" y="50"/>
                  <a:pt x="62" y="50"/>
                </a:cubicBezTo>
                <a:cubicBezTo>
                  <a:pt x="78" y="50"/>
                  <a:pt x="78" y="50"/>
                  <a:pt x="78" y="50"/>
                </a:cubicBezTo>
                <a:cubicBezTo>
                  <a:pt x="74" y="55"/>
                  <a:pt x="74" y="55"/>
                  <a:pt x="74" y="55"/>
                </a:cubicBezTo>
                <a:cubicBezTo>
                  <a:pt x="58" y="55"/>
                  <a:pt x="58" y="55"/>
                  <a:pt x="58" y="55"/>
                </a:cubicBezTo>
                <a:close/>
                <a:moveTo>
                  <a:pt x="90" y="55"/>
                </a:moveTo>
                <a:cubicBezTo>
                  <a:pt x="93" y="50"/>
                  <a:pt x="93" y="50"/>
                  <a:pt x="93" y="50"/>
                </a:cubicBezTo>
                <a:cubicBezTo>
                  <a:pt x="109" y="50"/>
                  <a:pt x="109" y="50"/>
                  <a:pt x="109" y="50"/>
                </a:cubicBezTo>
                <a:cubicBezTo>
                  <a:pt x="105" y="55"/>
                  <a:pt x="105" y="55"/>
                  <a:pt x="105" y="55"/>
                </a:cubicBezTo>
                <a:lnTo>
                  <a:pt x="90"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solidFill>
                <a:schemeClr val="bg1"/>
              </a:solidFill>
            </a:endParaRPr>
          </a:p>
        </p:txBody>
      </p:sp>
      <p:sp>
        <p:nvSpPr>
          <p:cNvPr id="15" name="Title 11"/>
          <p:cNvSpPr txBox="1">
            <a:spLocks/>
          </p:cNvSpPr>
          <p:nvPr/>
        </p:nvSpPr>
        <p:spPr>
          <a:xfrm>
            <a:off x="345017" y="332076"/>
            <a:ext cx="10930995" cy="776139"/>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867" kern="1200" cap="all" baseline="0">
                <a:solidFill>
                  <a:schemeClr val="tx1"/>
                </a:solidFill>
                <a:latin typeface="+mj-lt"/>
                <a:ea typeface="+mj-ea"/>
                <a:cs typeface="+mj-cs"/>
              </a:defRPr>
            </a:lvl1pPr>
          </a:lstStyle>
          <a:p>
            <a:r>
              <a:rPr lang="en-US" sz="3200" dirty="0">
                <a:latin typeface="Arial Black" panose="020B0A04020102020204" pitchFamily="34" charset="0"/>
              </a:rPr>
              <a:t>Importance of effective communication</a:t>
            </a:r>
          </a:p>
        </p:txBody>
      </p:sp>
      <p:sp>
        <p:nvSpPr>
          <p:cNvPr id="1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15</a:t>
            </a:fld>
            <a:endParaRPr lang="en-US" dirty="0">
              <a:solidFill>
                <a:schemeClr val="tx1"/>
              </a:solidFill>
              <a:latin typeface="Calibri" panose="020F0502020204030204"/>
            </a:endParaRPr>
          </a:p>
        </p:txBody>
      </p:sp>
      <p:sp>
        <p:nvSpPr>
          <p:cNvPr id="12" name="TextBox 11"/>
          <p:cNvSpPr txBox="1"/>
          <p:nvPr/>
        </p:nvSpPr>
        <p:spPr bwMode="ltGray">
          <a:xfrm>
            <a:off x="6690668" y="1435396"/>
            <a:ext cx="4806788" cy="3955200"/>
          </a:xfrm>
          <a:prstGeom prst="rect">
            <a:avLst/>
          </a:prstGeom>
        </p:spPr>
        <p:txBody>
          <a:bodyPr vert="horz" wrap="square" lIns="0" tIns="0" rIns="0" bIns="0" rtlCol="0" anchor="ctr">
            <a:noAutofit/>
          </a:bodyPr>
          <a:lstStyle/>
          <a:p>
            <a:pPr marL="285750" lvl="0" indent="-285750" fontAlgn="auto">
              <a:spcBef>
                <a:spcPts val="600"/>
              </a:spcBef>
              <a:spcAft>
                <a:spcPts val="0"/>
              </a:spcAft>
              <a:buFont typeface="Arial" panose="020B0604020202020204" pitchFamily="34" charset="0"/>
              <a:buChar char="•"/>
            </a:pPr>
            <a:r>
              <a:rPr lang="en-US" sz="2800" b="1" dirty="0">
                <a:latin typeface="Arial Black" panose="020B0A04020102020204" pitchFamily="34" charset="0"/>
                <a:cs typeface="Arial" panose="020B0604020202020204" pitchFamily="34" charset="0"/>
              </a:rPr>
              <a:t>What key messages did you gather from this video?</a:t>
            </a:r>
            <a:endParaRPr lang="en-US" sz="2800" dirty="0">
              <a:latin typeface="Arial Black" panose="020B0A04020102020204" pitchFamily="34" charset="0"/>
            </a:endParaRPr>
          </a:p>
        </p:txBody>
      </p:sp>
    </p:spTree>
    <p:extLst>
      <p:ext uri="{BB962C8B-B14F-4D97-AF65-F5344CB8AC3E}">
        <p14:creationId xmlns:p14="http://schemas.microsoft.com/office/powerpoint/2010/main" val="284661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1285"/>
            <a:ext cx="6771781" cy="4454572"/>
          </a:xfrm>
          <a:prstGeom prst="rect">
            <a:avLst/>
          </a:prstGeom>
          <a:noFill/>
        </p:spPr>
      </p:pic>
      <p:sp>
        <p:nvSpPr>
          <p:cNvPr id="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16</a:t>
            </a:fld>
            <a:endParaRPr lang="en-US" dirty="0">
              <a:solidFill>
                <a:schemeClr val="tx1"/>
              </a:solidFill>
              <a:latin typeface="Calibri" panose="020F0502020204030204"/>
            </a:endParaRPr>
          </a:p>
        </p:txBody>
      </p:sp>
      <p:grpSp>
        <p:nvGrpSpPr>
          <p:cNvPr id="14" name="Group 13"/>
          <p:cNvGrpSpPr/>
          <p:nvPr/>
        </p:nvGrpSpPr>
        <p:grpSpPr>
          <a:xfrm>
            <a:off x="0" y="354442"/>
            <a:ext cx="12192000" cy="1181831"/>
            <a:chOff x="0" y="354442"/>
            <a:chExt cx="12192000" cy="1181831"/>
          </a:xfrm>
        </p:grpSpPr>
        <p:sp>
          <p:nvSpPr>
            <p:cNvPr id="15" name="Rectangle 14"/>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400" cap="all" spc="-133" dirty="0">
                  <a:solidFill>
                    <a:schemeClr val="bg1"/>
                  </a:solidFill>
                  <a:latin typeface="Arial Black" panose="020B0A04020102020204" pitchFamily="34" charset="0"/>
                </a:rPr>
                <a:t>What are the benefits of effective communication?</a:t>
              </a:r>
            </a:p>
          </p:txBody>
        </p:sp>
        <p:sp>
          <p:nvSpPr>
            <p:cNvPr id="16"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18" name="Rectangle 17"/>
          <p:cNvSpPr/>
          <p:nvPr/>
        </p:nvSpPr>
        <p:spPr>
          <a:xfrm>
            <a:off x="7005636" y="1622539"/>
            <a:ext cx="4829316" cy="96071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91440" tIns="91440" bIns="91440" rtlCol="0" anchor="ctr"/>
          <a:lstStyle/>
          <a:p>
            <a:pPr>
              <a:lnSpc>
                <a:spcPct val="90000"/>
              </a:lnSpc>
              <a:spcBef>
                <a:spcPts val="300"/>
              </a:spcBef>
              <a:spcAft>
                <a:spcPts val="600"/>
              </a:spcAft>
            </a:pPr>
            <a:r>
              <a:rPr lang="en-US" sz="2000" b="1" dirty="0">
                <a:solidFill>
                  <a:schemeClr val="tx1"/>
                </a:solidFill>
                <a:latin typeface="Arial" pitchFamily="34" charset="0"/>
                <a:cs typeface="Arial" pitchFamily="34" charset="0"/>
              </a:rPr>
              <a:t>Builds employee morale and fosters team work</a:t>
            </a:r>
          </a:p>
        </p:txBody>
      </p:sp>
      <p:sp>
        <p:nvSpPr>
          <p:cNvPr id="19" name="Rectangle 18"/>
          <p:cNvSpPr/>
          <p:nvPr/>
        </p:nvSpPr>
        <p:spPr>
          <a:xfrm>
            <a:off x="7005635" y="2747011"/>
            <a:ext cx="4829316" cy="96071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91440" tIns="91440" bIns="91440" rtlCol="0" anchor="ctr"/>
          <a:lstStyle/>
          <a:p>
            <a:pPr>
              <a:lnSpc>
                <a:spcPct val="90000"/>
              </a:lnSpc>
              <a:spcBef>
                <a:spcPts val="300"/>
              </a:spcBef>
              <a:spcAft>
                <a:spcPts val="600"/>
              </a:spcAft>
            </a:pPr>
            <a:r>
              <a:rPr lang="en-US" sz="2000" b="1" dirty="0">
                <a:solidFill>
                  <a:schemeClr val="tx1"/>
                </a:solidFill>
                <a:latin typeface="Arial" pitchFamily="34" charset="0"/>
                <a:cs typeface="Arial" pitchFamily="34" charset="0"/>
              </a:rPr>
              <a:t>Encourages collaboration and innovation</a:t>
            </a:r>
          </a:p>
        </p:txBody>
      </p:sp>
      <p:sp>
        <p:nvSpPr>
          <p:cNvPr id="20" name="Rectangle 19"/>
          <p:cNvSpPr/>
          <p:nvPr/>
        </p:nvSpPr>
        <p:spPr>
          <a:xfrm>
            <a:off x="7005634" y="3884546"/>
            <a:ext cx="4829316" cy="96071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91440" tIns="91440" bIns="91440" rtlCol="0" anchor="ctr"/>
          <a:lstStyle/>
          <a:p>
            <a:pPr>
              <a:lnSpc>
                <a:spcPct val="90000"/>
              </a:lnSpc>
              <a:spcBef>
                <a:spcPts val="300"/>
              </a:spcBef>
              <a:spcAft>
                <a:spcPts val="600"/>
              </a:spcAft>
            </a:pPr>
            <a:r>
              <a:rPr lang="en-US" sz="2000" b="1" dirty="0">
                <a:solidFill>
                  <a:schemeClr val="tx1"/>
                </a:solidFill>
                <a:latin typeface="Arial" pitchFamily="34" charset="0"/>
                <a:cs typeface="Arial" pitchFamily="34" charset="0"/>
              </a:rPr>
              <a:t>Helps foster inclusion and diversity, and increases global reach</a:t>
            </a:r>
          </a:p>
        </p:txBody>
      </p:sp>
      <p:sp>
        <p:nvSpPr>
          <p:cNvPr id="21" name="Rectangle 20"/>
          <p:cNvSpPr/>
          <p:nvPr/>
        </p:nvSpPr>
        <p:spPr>
          <a:xfrm>
            <a:off x="7005633" y="5022081"/>
            <a:ext cx="4829316" cy="96071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lIns="91440" tIns="91440" bIns="91440" rtlCol="0" anchor="ctr"/>
          <a:lstStyle/>
          <a:p>
            <a:pPr>
              <a:lnSpc>
                <a:spcPct val="90000"/>
              </a:lnSpc>
              <a:spcBef>
                <a:spcPts val="300"/>
              </a:spcBef>
              <a:spcAft>
                <a:spcPts val="600"/>
              </a:spcAft>
            </a:pPr>
            <a:r>
              <a:rPr lang="en-US" sz="2000" b="1" dirty="0">
                <a:solidFill>
                  <a:schemeClr val="tx1"/>
                </a:solidFill>
                <a:latin typeface="Arial" pitchFamily="34" charset="0"/>
                <a:cs typeface="Arial" pitchFamily="34" charset="0"/>
              </a:rPr>
              <a:t>Engages clients effectively</a:t>
            </a:r>
          </a:p>
        </p:txBody>
      </p:sp>
    </p:spTree>
    <p:extLst>
      <p:ext uri="{BB962C8B-B14F-4D97-AF65-F5344CB8AC3E}">
        <p14:creationId xmlns:p14="http://schemas.microsoft.com/office/powerpoint/2010/main" val="95473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3">
            <a:extLst>
              <a:ext uri="{28A0092B-C50C-407E-A947-70E740481C1C}">
                <a14:useLocalDpi xmlns:a14="http://schemas.microsoft.com/office/drawing/2010/main"/>
              </a:ext>
            </a:extLst>
          </a:blip>
          <a:srcRect l="44035" t="24681" r="10108"/>
          <a:stretch/>
        </p:blipFill>
        <p:spPr>
          <a:xfrm>
            <a:off x="345019" y="975136"/>
            <a:ext cx="5347147" cy="5165366"/>
          </a:xfrm>
          <a:prstGeom prst="rect">
            <a:avLst/>
          </a:prstGeom>
        </p:spPr>
      </p:pic>
      <p:sp>
        <p:nvSpPr>
          <p:cNvPr id="42" name="TextBox 41"/>
          <p:cNvSpPr txBox="1"/>
          <p:nvPr/>
        </p:nvSpPr>
        <p:spPr>
          <a:xfrm rot="16200000">
            <a:off x="2938163" y="3406963"/>
            <a:ext cx="4702876" cy="764202"/>
          </a:xfrm>
          <a:prstGeom prst="rect">
            <a:avLst/>
          </a:prstGeom>
          <a:solidFill>
            <a:schemeClr val="bg1">
              <a:lumMod val="75000"/>
            </a:schemeClr>
          </a:solidFill>
        </p:spPr>
        <p:txBody>
          <a:bodyPr vert="horz" wrap="square" lIns="0" tIns="0" rIns="0" bIns="0" rtlCol="0" anchor="ctr">
            <a:noAutofit/>
          </a:bodyPr>
          <a:lstStyle/>
          <a:p>
            <a:pPr algn="ctr"/>
            <a:r>
              <a:rPr lang="en-US" sz="2800" b="1" dirty="0">
                <a:latin typeface="+mj-lt"/>
              </a:rPr>
              <a:t>Communication Types</a:t>
            </a:r>
          </a:p>
        </p:txBody>
      </p:sp>
      <p:sp>
        <p:nvSpPr>
          <p:cNvPr id="12"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17</a:t>
            </a:fld>
            <a:endParaRPr lang="en-US" dirty="0">
              <a:solidFill>
                <a:schemeClr val="tx1"/>
              </a:solidFill>
              <a:latin typeface="Calibri" panose="020F0502020204030204"/>
            </a:endParaRPr>
          </a:p>
        </p:txBody>
      </p:sp>
      <p:sp>
        <p:nvSpPr>
          <p:cNvPr id="14" name="Rectangle 13"/>
          <p:cNvSpPr/>
          <p:nvPr/>
        </p:nvSpPr>
        <p:spPr>
          <a:xfrm>
            <a:off x="6055440" y="2219843"/>
            <a:ext cx="2011680" cy="457200"/>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600" b="1" kern="1200" dirty="0">
                <a:solidFill>
                  <a:schemeClr val="tx1"/>
                </a:solidFill>
              </a:rPr>
              <a:t>Based on audience</a:t>
            </a:r>
          </a:p>
        </p:txBody>
      </p:sp>
      <p:sp>
        <p:nvSpPr>
          <p:cNvPr id="15" name="Rectangle 14"/>
          <p:cNvSpPr/>
          <p:nvPr/>
        </p:nvSpPr>
        <p:spPr>
          <a:xfrm>
            <a:off x="9110133" y="1860159"/>
            <a:ext cx="2743200" cy="398363"/>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400" b="1" kern="1200" dirty="0">
                <a:solidFill>
                  <a:schemeClr val="tx1"/>
                </a:solidFill>
              </a:rPr>
              <a:t>Internal communication</a:t>
            </a:r>
          </a:p>
        </p:txBody>
      </p:sp>
      <p:sp>
        <p:nvSpPr>
          <p:cNvPr id="16" name="Rectangle 15"/>
          <p:cNvSpPr/>
          <p:nvPr/>
        </p:nvSpPr>
        <p:spPr>
          <a:xfrm>
            <a:off x="9110133" y="2594043"/>
            <a:ext cx="2743200" cy="398363"/>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400" b="1" kern="1200" dirty="0">
                <a:solidFill>
                  <a:schemeClr val="tx1"/>
                </a:solidFill>
              </a:rPr>
              <a:t>External communication</a:t>
            </a:r>
          </a:p>
        </p:txBody>
      </p:sp>
      <p:sp>
        <p:nvSpPr>
          <p:cNvPr id="17" name="Rectangle 16"/>
          <p:cNvSpPr/>
          <p:nvPr/>
        </p:nvSpPr>
        <p:spPr>
          <a:xfrm>
            <a:off x="6055440" y="3617459"/>
            <a:ext cx="2011680" cy="457200"/>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600" b="1" kern="1200" dirty="0">
                <a:solidFill>
                  <a:schemeClr val="tx1"/>
                </a:solidFill>
              </a:rPr>
              <a:t>Based on formality</a:t>
            </a:r>
          </a:p>
        </p:txBody>
      </p:sp>
      <p:sp>
        <p:nvSpPr>
          <p:cNvPr id="18" name="Rectangle 17"/>
          <p:cNvSpPr/>
          <p:nvPr/>
        </p:nvSpPr>
        <p:spPr>
          <a:xfrm>
            <a:off x="9093200" y="3330345"/>
            <a:ext cx="2743200" cy="398363"/>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400" b="1" kern="1200" dirty="0">
                <a:solidFill>
                  <a:schemeClr val="tx1"/>
                </a:solidFill>
              </a:rPr>
              <a:t>Formal communication</a:t>
            </a:r>
          </a:p>
        </p:txBody>
      </p:sp>
      <p:sp>
        <p:nvSpPr>
          <p:cNvPr id="19" name="Rectangle 18"/>
          <p:cNvSpPr/>
          <p:nvPr/>
        </p:nvSpPr>
        <p:spPr>
          <a:xfrm>
            <a:off x="9093200" y="3904575"/>
            <a:ext cx="2743200" cy="398363"/>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400" b="1" kern="1200" dirty="0">
                <a:solidFill>
                  <a:schemeClr val="tx1"/>
                </a:solidFill>
              </a:rPr>
              <a:t>Informal communication</a:t>
            </a:r>
          </a:p>
        </p:txBody>
      </p:sp>
      <p:sp>
        <p:nvSpPr>
          <p:cNvPr id="20" name="Rectangle 19"/>
          <p:cNvSpPr/>
          <p:nvPr/>
        </p:nvSpPr>
        <p:spPr>
          <a:xfrm>
            <a:off x="6055440" y="4994978"/>
            <a:ext cx="2011680" cy="457200"/>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600" b="1" kern="1200" dirty="0">
                <a:solidFill>
                  <a:schemeClr val="tx1"/>
                </a:solidFill>
              </a:rPr>
              <a:t>Based on media</a:t>
            </a:r>
          </a:p>
        </p:txBody>
      </p:sp>
      <p:sp>
        <p:nvSpPr>
          <p:cNvPr id="21" name="Rectangle 20"/>
          <p:cNvSpPr/>
          <p:nvPr/>
        </p:nvSpPr>
        <p:spPr>
          <a:xfrm>
            <a:off x="9093200" y="4498157"/>
            <a:ext cx="2743200" cy="398363"/>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400" b="1" kern="1200" dirty="0">
                <a:solidFill>
                  <a:schemeClr val="tx1"/>
                </a:solidFill>
              </a:rPr>
              <a:t>Written communication</a:t>
            </a:r>
          </a:p>
        </p:txBody>
      </p:sp>
      <p:sp>
        <p:nvSpPr>
          <p:cNvPr id="22" name="Rectangle 21"/>
          <p:cNvSpPr/>
          <p:nvPr/>
        </p:nvSpPr>
        <p:spPr>
          <a:xfrm>
            <a:off x="9093200" y="5028845"/>
            <a:ext cx="2743200" cy="398363"/>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400" b="1" kern="1200" dirty="0">
                <a:solidFill>
                  <a:schemeClr val="tx1"/>
                </a:solidFill>
              </a:rPr>
              <a:t>Verbal communication</a:t>
            </a:r>
          </a:p>
        </p:txBody>
      </p:sp>
      <p:sp>
        <p:nvSpPr>
          <p:cNvPr id="23" name="Rectangle 22"/>
          <p:cNvSpPr/>
          <p:nvPr/>
        </p:nvSpPr>
        <p:spPr>
          <a:xfrm>
            <a:off x="9093200" y="5588560"/>
            <a:ext cx="2743200" cy="398363"/>
          </a:xfrm>
          <a:prstGeom prst="rect">
            <a:avLst/>
          </a:prstGeom>
          <a:solidFill>
            <a:srgbClr val="D5EEF7"/>
          </a:solidFill>
          <a:ln/>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16748" tIns="16748" rIns="16748" bIns="16748" numCol="1" spcCol="1270" anchor="ctr" anchorCtr="0">
            <a:noAutofit/>
          </a:bodyPr>
          <a:lstStyle/>
          <a:p>
            <a:pPr lvl="0" algn="ctr" defTabSz="355600">
              <a:lnSpc>
                <a:spcPct val="90000"/>
              </a:lnSpc>
              <a:spcBef>
                <a:spcPct val="0"/>
              </a:spcBef>
              <a:spcAft>
                <a:spcPct val="35000"/>
              </a:spcAft>
            </a:pPr>
            <a:r>
              <a:rPr lang="en-US" sz="1400" b="1" kern="1200" dirty="0">
                <a:solidFill>
                  <a:schemeClr val="tx1"/>
                </a:solidFill>
              </a:rPr>
              <a:t>Non-verbal communication</a:t>
            </a:r>
          </a:p>
        </p:txBody>
      </p:sp>
      <p:cxnSp>
        <p:nvCxnSpPr>
          <p:cNvPr id="24" name="Elbow Connector 55"/>
          <p:cNvCxnSpPr>
            <a:endCxn id="14" idx="1"/>
          </p:cNvCxnSpPr>
          <p:nvPr/>
        </p:nvCxnSpPr>
        <p:spPr>
          <a:xfrm flipV="1">
            <a:off x="5692166" y="2448443"/>
            <a:ext cx="363274" cy="1400216"/>
          </a:xfrm>
          <a:prstGeom prst="bentConnector3">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Elbow Connector 57"/>
          <p:cNvCxnSpPr>
            <a:endCxn id="17" idx="1"/>
          </p:cNvCxnSpPr>
          <p:nvPr/>
        </p:nvCxnSpPr>
        <p:spPr>
          <a:xfrm flipV="1">
            <a:off x="5692166" y="3846059"/>
            <a:ext cx="363274" cy="2600"/>
          </a:xfrm>
          <a:prstGeom prst="bentConnector3">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Elbow Connector 59"/>
          <p:cNvCxnSpPr>
            <a:endCxn id="20" idx="1"/>
          </p:cNvCxnSpPr>
          <p:nvPr/>
        </p:nvCxnSpPr>
        <p:spPr>
          <a:xfrm>
            <a:off x="5692166" y="3848659"/>
            <a:ext cx="363274" cy="1374919"/>
          </a:xfrm>
          <a:prstGeom prst="bentConnector3">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Elbow Connector 2047"/>
          <p:cNvCxnSpPr>
            <a:stCxn id="14" idx="3"/>
            <a:endCxn id="15" idx="1"/>
          </p:cNvCxnSpPr>
          <p:nvPr/>
        </p:nvCxnSpPr>
        <p:spPr>
          <a:xfrm flipV="1">
            <a:off x="8067120" y="2059341"/>
            <a:ext cx="1043013" cy="389102"/>
          </a:xfrm>
          <a:prstGeom prst="bentConnector3">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8" name="Elbow Connector 2055"/>
          <p:cNvCxnSpPr>
            <a:stCxn id="14" idx="3"/>
            <a:endCxn id="16" idx="1"/>
          </p:cNvCxnSpPr>
          <p:nvPr/>
        </p:nvCxnSpPr>
        <p:spPr>
          <a:xfrm>
            <a:off x="8067120" y="2448443"/>
            <a:ext cx="1043013" cy="344782"/>
          </a:xfrm>
          <a:prstGeom prst="bentConnector3">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9" name="Elbow Connector 2057"/>
          <p:cNvCxnSpPr>
            <a:stCxn id="17" idx="3"/>
            <a:endCxn id="18" idx="1"/>
          </p:cNvCxnSpPr>
          <p:nvPr/>
        </p:nvCxnSpPr>
        <p:spPr>
          <a:xfrm flipV="1">
            <a:off x="8067120" y="3529527"/>
            <a:ext cx="1026080" cy="316532"/>
          </a:xfrm>
          <a:prstGeom prst="bentConnector3">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Elbow Connector 2059"/>
          <p:cNvCxnSpPr>
            <a:stCxn id="17" idx="3"/>
            <a:endCxn id="19" idx="1"/>
          </p:cNvCxnSpPr>
          <p:nvPr/>
        </p:nvCxnSpPr>
        <p:spPr>
          <a:xfrm>
            <a:off x="8067120" y="3846059"/>
            <a:ext cx="1026080" cy="257698"/>
          </a:xfrm>
          <a:prstGeom prst="bentConnector3">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1" name="Elbow Connector 2061"/>
          <p:cNvCxnSpPr>
            <a:stCxn id="20" idx="3"/>
            <a:endCxn id="21" idx="1"/>
          </p:cNvCxnSpPr>
          <p:nvPr/>
        </p:nvCxnSpPr>
        <p:spPr>
          <a:xfrm flipV="1">
            <a:off x="8067120" y="4697339"/>
            <a:ext cx="1026080" cy="526239"/>
          </a:xfrm>
          <a:prstGeom prst="bentConnector3">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Elbow Connector 2063"/>
          <p:cNvCxnSpPr>
            <a:stCxn id="20" idx="3"/>
            <a:endCxn id="23" idx="1"/>
          </p:cNvCxnSpPr>
          <p:nvPr/>
        </p:nvCxnSpPr>
        <p:spPr>
          <a:xfrm>
            <a:off x="8067120" y="5223578"/>
            <a:ext cx="1026080" cy="564164"/>
          </a:xfrm>
          <a:prstGeom prst="bentConnector3">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Elbow Connector 2067"/>
          <p:cNvCxnSpPr>
            <a:stCxn id="20" idx="3"/>
            <a:endCxn id="22" idx="1"/>
          </p:cNvCxnSpPr>
          <p:nvPr/>
        </p:nvCxnSpPr>
        <p:spPr>
          <a:xfrm>
            <a:off x="8067120" y="5223578"/>
            <a:ext cx="1026080" cy="4449"/>
          </a:xfrm>
          <a:prstGeom prst="bentConnector3">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 name="Group 3"/>
          <p:cNvGrpSpPr/>
          <p:nvPr/>
        </p:nvGrpSpPr>
        <p:grpSpPr>
          <a:xfrm>
            <a:off x="0" y="354442"/>
            <a:ext cx="12192000" cy="1181831"/>
            <a:chOff x="0" y="354442"/>
            <a:chExt cx="12192000" cy="1181831"/>
          </a:xfrm>
        </p:grpSpPr>
        <p:sp>
          <p:nvSpPr>
            <p:cNvPr id="36" name="Rectangle 35"/>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fontAlgn="auto">
                <a:spcBef>
                  <a:spcPts val="600"/>
                </a:spcBef>
                <a:spcAft>
                  <a:spcPts val="0"/>
                </a:spcAft>
              </a:pPr>
              <a:r>
                <a:rPr lang="en-US" sz="2200" dirty="0">
                  <a:solidFill>
                    <a:schemeClr val="bg1"/>
                  </a:solidFill>
                  <a:latin typeface="Arial Black" panose="020B0A04020102020204" pitchFamily="34" charset="0"/>
                  <a:cs typeface="Arial" panose="020B0604020202020204" pitchFamily="34" charset="0"/>
                </a:rPr>
                <a:t>WHAT ARE THE WAYS IN WHICH YOU COMMUNICATE WITH OTHERS?</a:t>
              </a:r>
            </a:p>
            <a:p>
              <a:pPr lvl="0" fontAlgn="auto">
                <a:spcBef>
                  <a:spcPts val="600"/>
                </a:spcBef>
                <a:spcAft>
                  <a:spcPts val="0"/>
                </a:spcAft>
              </a:pPr>
              <a:r>
                <a:rPr lang="en-US" sz="2200" dirty="0">
                  <a:solidFill>
                    <a:schemeClr val="bg1"/>
                  </a:solidFill>
                  <a:latin typeface="Arial Black" panose="020B0A04020102020204" pitchFamily="34" charset="0"/>
                  <a:cs typeface="Arial" panose="020B0604020202020204" pitchFamily="34" charset="0"/>
                </a:rPr>
                <a:t>WHAT COMMUNICATION MEDIA DO YOU USE AT WORK?</a:t>
              </a:r>
            </a:p>
          </p:txBody>
        </p:sp>
        <p:sp>
          <p:nvSpPr>
            <p:cNvPr id="46"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Tree>
    <p:extLst>
      <p:ext uri="{BB962C8B-B14F-4D97-AF65-F5344CB8AC3E}">
        <p14:creationId xmlns:p14="http://schemas.microsoft.com/office/powerpoint/2010/main" val="424464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hlinkClick r:id="rId3"/>
          </p:cNvPr>
          <p:cNvPicPr>
            <a:picLocks noChangeAspect="1"/>
          </p:cNvPicPr>
          <p:nvPr/>
        </p:nvPicPr>
        <p:blipFill>
          <a:blip r:embed="rId4"/>
          <a:stretch>
            <a:fillRect/>
          </a:stretch>
        </p:blipFill>
        <p:spPr>
          <a:xfrm>
            <a:off x="492005" y="1422696"/>
            <a:ext cx="5903381" cy="4319083"/>
          </a:xfrm>
          <a:prstGeom prst="rect">
            <a:avLst/>
          </a:prstGeom>
          <a:ln w="63500" cmpd="thinThick">
            <a:solidFill>
              <a:srgbClr val="0070C0"/>
            </a:solidFill>
          </a:ln>
        </p:spPr>
      </p:pic>
      <p:sp>
        <p:nvSpPr>
          <p:cNvPr id="6"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18</a:t>
            </a:fld>
            <a:endParaRPr lang="en-US" dirty="0">
              <a:solidFill>
                <a:schemeClr val="tx1"/>
              </a:solidFill>
              <a:latin typeface="Calibri" panose="020F0502020204030204"/>
            </a:endParaRPr>
          </a:p>
        </p:txBody>
      </p:sp>
      <p:sp>
        <p:nvSpPr>
          <p:cNvPr id="18" name="Freeform 23"/>
          <p:cNvSpPr>
            <a:spLocks noEditPoints="1"/>
          </p:cNvSpPr>
          <p:nvPr/>
        </p:nvSpPr>
        <p:spPr bwMode="auto">
          <a:xfrm>
            <a:off x="11276013" y="324108"/>
            <a:ext cx="560387" cy="536575"/>
          </a:xfrm>
          <a:custGeom>
            <a:avLst/>
            <a:gdLst>
              <a:gd name="T0" fmla="*/ 43 w 119"/>
              <a:gd name="T1" fmla="*/ 30 h 114"/>
              <a:gd name="T2" fmla="*/ 32 w 119"/>
              <a:gd name="T3" fmla="*/ 55 h 114"/>
              <a:gd name="T4" fmla="*/ 34 w 119"/>
              <a:gd name="T5" fmla="*/ 58 h 114"/>
              <a:gd name="T6" fmla="*/ 34 w 119"/>
              <a:gd name="T7" fmla="*/ 60 h 114"/>
              <a:gd name="T8" fmla="*/ 34 w 119"/>
              <a:gd name="T9" fmla="*/ 60 h 114"/>
              <a:gd name="T10" fmla="*/ 34 w 119"/>
              <a:gd name="T11" fmla="*/ 60 h 114"/>
              <a:gd name="T12" fmla="*/ 34 w 119"/>
              <a:gd name="T13" fmla="*/ 60 h 114"/>
              <a:gd name="T14" fmla="*/ 34 w 119"/>
              <a:gd name="T15" fmla="*/ 60 h 114"/>
              <a:gd name="T16" fmla="*/ 34 w 119"/>
              <a:gd name="T17" fmla="*/ 60 h 114"/>
              <a:gd name="T18" fmla="*/ 34 w 119"/>
              <a:gd name="T19" fmla="*/ 60 h 114"/>
              <a:gd name="T20" fmla="*/ 34 w 119"/>
              <a:gd name="T21" fmla="*/ 60 h 114"/>
              <a:gd name="T22" fmla="*/ 34 w 119"/>
              <a:gd name="T23" fmla="*/ 60 h 114"/>
              <a:gd name="T24" fmla="*/ 34 w 119"/>
              <a:gd name="T25" fmla="*/ 60 h 114"/>
              <a:gd name="T26" fmla="*/ 34 w 119"/>
              <a:gd name="T27" fmla="*/ 60 h 114"/>
              <a:gd name="T28" fmla="*/ 34 w 119"/>
              <a:gd name="T29" fmla="*/ 61 h 114"/>
              <a:gd name="T30" fmla="*/ 34 w 119"/>
              <a:gd name="T31" fmla="*/ 61 h 114"/>
              <a:gd name="T32" fmla="*/ 34 w 119"/>
              <a:gd name="T33" fmla="*/ 61 h 114"/>
              <a:gd name="T34" fmla="*/ 34 w 119"/>
              <a:gd name="T35" fmla="*/ 61 h 114"/>
              <a:gd name="T36" fmla="*/ 34 w 119"/>
              <a:gd name="T37" fmla="*/ 61 h 114"/>
              <a:gd name="T38" fmla="*/ 34 w 119"/>
              <a:gd name="T39" fmla="*/ 61 h 114"/>
              <a:gd name="T40" fmla="*/ 34 w 119"/>
              <a:gd name="T41" fmla="*/ 61 h 114"/>
              <a:gd name="T42" fmla="*/ 34 w 119"/>
              <a:gd name="T43" fmla="*/ 61 h 114"/>
              <a:gd name="T44" fmla="*/ 34 w 119"/>
              <a:gd name="T45" fmla="*/ 61 h 114"/>
              <a:gd name="T46" fmla="*/ 34 w 119"/>
              <a:gd name="T47" fmla="*/ 61 h 114"/>
              <a:gd name="T48" fmla="*/ 34 w 119"/>
              <a:gd name="T49" fmla="*/ 61 h 114"/>
              <a:gd name="T50" fmla="*/ 34 w 119"/>
              <a:gd name="T51" fmla="*/ 61 h 114"/>
              <a:gd name="T52" fmla="*/ 34 w 119"/>
              <a:gd name="T53" fmla="*/ 61 h 114"/>
              <a:gd name="T54" fmla="*/ 34 w 119"/>
              <a:gd name="T55" fmla="*/ 61 h 114"/>
              <a:gd name="T56" fmla="*/ 34 w 119"/>
              <a:gd name="T57" fmla="*/ 61 h 114"/>
              <a:gd name="T58" fmla="*/ 34 w 119"/>
              <a:gd name="T59" fmla="*/ 61 h 114"/>
              <a:gd name="T60" fmla="*/ 34 w 119"/>
              <a:gd name="T61" fmla="*/ 61 h 114"/>
              <a:gd name="T62" fmla="*/ 4 w 119"/>
              <a:gd name="T63" fmla="*/ 62 h 114"/>
              <a:gd name="T64" fmla="*/ 0 w 119"/>
              <a:gd name="T65" fmla="*/ 32 h 114"/>
              <a:gd name="T66" fmla="*/ 4 w 119"/>
              <a:gd name="T67" fmla="*/ 28 h 114"/>
              <a:gd name="T68" fmla="*/ 11 w 119"/>
              <a:gd name="T69" fmla="*/ 34 h 114"/>
              <a:gd name="T70" fmla="*/ 29 w 119"/>
              <a:gd name="T71" fmla="*/ 52 h 114"/>
              <a:gd name="T72" fmla="*/ 59 w 119"/>
              <a:gd name="T73" fmla="*/ 26 h 114"/>
              <a:gd name="T74" fmla="*/ 54 w 119"/>
              <a:gd name="T75" fmla="*/ 21 h 114"/>
              <a:gd name="T76" fmla="*/ 104 w 119"/>
              <a:gd name="T77" fmla="*/ 13 h 114"/>
              <a:gd name="T78" fmla="*/ 114 w 119"/>
              <a:gd name="T79" fmla="*/ 17 h 114"/>
              <a:gd name="T80" fmla="*/ 79 w 119"/>
              <a:gd name="T81" fmla="*/ 26 h 114"/>
              <a:gd name="T82" fmla="*/ 34 w 119"/>
              <a:gd name="T83" fmla="*/ 38 h 114"/>
              <a:gd name="T84" fmla="*/ 109 w 119"/>
              <a:gd name="T85" fmla="*/ 1 h 114"/>
              <a:gd name="T86" fmla="*/ 114 w 119"/>
              <a:gd name="T87" fmla="*/ 17 h 114"/>
              <a:gd name="T88" fmla="*/ 109 w 119"/>
              <a:gd name="T89" fmla="*/ 114 h 114"/>
              <a:gd name="T90" fmla="*/ 3 w 119"/>
              <a:gd name="T91" fmla="*/ 66 h 114"/>
              <a:gd name="T92" fmla="*/ 46 w 119"/>
              <a:gd name="T93" fmla="*/ 50 h 114"/>
              <a:gd name="T94" fmla="*/ 38 w 119"/>
              <a:gd name="T95" fmla="*/ 57 h 114"/>
              <a:gd name="T96" fmla="*/ 119 w 119"/>
              <a:gd name="T97" fmla="*/ 59 h 114"/>
              <a:gd name="T98" fmla="*/ 113 w 119"/>
              <a:gd name="T99" fmla="*/ 44 h 114"/>
              <a:gd name="T100" fmla="*/ 66 w 119"/>
              <a:gd name="T101" fmla="*/ 44 h 114"/>
              <a:gd name="T102" fmla="*/ 27 w 119"/>
              <a:gd name="T103" fmla="*/ 44 h 114"/>
              <a:gd name="T104" fmla="*/ 62 w 119"/>
              <a:gd name="T105" fmla="*/ 50 h 114"/>
              <a:gd name="T106" fmla="*/ 58 w 119"/>
              <a:gd name="T107" fmla="*/ 55 h 114"/>
              <a:gd name="T108" fmla="*/ 109 w 119"/>
              <a:gd name="T10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 h="114">
                <a:moveTo>
                  <a:pt x="23" y="30"/>
                </a:moveTo>
                <a:cubicBezTo>
                  <a:pt x="28" y="34"/>
                  <a:pt x="28" y="34"/>
                  <a:pt x="28" y="34"/>
                </a:cubicBezTo>
                <a:cubicBezTo>
                  <a:pt x="43" y="30"/>
                  <a:pt x="43" y="30"/>
                  <a:pt x="43" y="30"/>
                </a:cubicBezTo>
                <a:cubicBezTo>
                  <a:pt x="39" y="26"/>
                  <a:pt x="39" y="26"/>
                  <a:pt x="39" y="26"/>
                </a:cubicBezTo>
                <a:cubicBezTo>
                  <a:pt x="23" y="30"/>
                  <a:pt x="23" y="30"/>
                  <a:pt x="23" y="30"/>
                </a:cubicBezTo>
                <a:close/>
                <a:moveTo>
                  <a:pt x="32" y="55"/>
                </a:moveTo>
                <a:cubicBezTo>
                  <a:pt x="33" y="56"/>
                  <a:pt x="33" y="56"/>
                  <a:pt x="33" y="56"/>
                </a:cubicBezTo>
                <a:cubicBezTo>
                  <a:pt x="33" y="56"/>
                  <a:pt x="33" y="56"/>
                  <a:pt x="33" y="56"/>
                </a:cubicBezTo>
                <a:cubicBezTo>
                  <a:pt x="34" y="57"/>
                  <a:pt x="34" y="57"/>
                  <a:pt x="34" y="58"/>
                </a:cubicBezTo>
                <a:cubicBezTo>
                  <a:pt x="35" y="59"/>
                  <a:pt x="35"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3" y="62"/>
                  <a:pt x="33" y="62"/>
                </a:cubicBezTo>
                <a:cubicBezTo>
                  <a:pt x="32" y="62"/>
                  <a:pt x="32" y="62"/>
                  <a:pt x="31" y="62"/>
                </a:cubicBezTo>
                <a:cubicBezTo>
                  <a:pt x="4" y="62"/>
                  <a:pt x="4" y="62"/>
                  <a:pt x="4" y="62"/>
                </a:cubicBezTo>
                <a:cubicBezTo>
                  <a:pt x="3" y="62"/>
                  <a:pt x="2" y="62"/>
                  <a:pt x="1" y="61"/>
                </a:cubicBezTo>
                <a:cubicBezTo>
                  <a:pt x="0" y="61"/>
                  <a:pt x="0" y="60"/>
                  <a:pt x="0" y="59"/>
                </a:cubicBezTo>
                <a:cubicBezTo>
                  <a:pt x="0" y="32"/>
                  <a:pt x="0" y="32"/>
                  <a:pt x="0" y="32"/>
                </a:cubicBezTo>
                <a:cubicBezTo>
                  <a:pt x="0" y="31"/>
                  <a:pt x="0" y="30"/>
                  <a:pt x="1" y="29"/>
                </a:cubicBezTo>
                <a:cubicBezTo>
                  <a:pt x="1" y="29"/>
                  <a:pt x="1" y="28"/>
                  <a:pt x="2" y="28"/>
                </a:cubicBezTo>
                <a:cubicBezTo>
                  <a:pt x="3" y="28"/>
                  <a:pt x="4" y="28"/>
                  <a:pt x="4" y="28"/>
                </a:cubicBezTo>
                <a:cubicBezTo>
                  <a:pt x="5" y="28"/>
                  <a:pt x="6" y="28"/>
                  <a:pt x="6" y="29"/>
                </a:cubicBezTo>
                <a:cubicBezTo>
                  <a:pt x="6" y="29"/>
                  <a:pt x="6" y="29"/>
                  <a:pt x="6" y="29"/>
                </a:cubicBezTo>
                <a:cubicBezTo>
                  <a:pt x="11" y="34"/>
                  <a:pt x="11" y="34"/>
                  <a:pt x="11" y="34"/>
                </a:cubicBezTo>
                <a:cubicBezTo>
                  <a:pt x="19" y="42"/>
                  <a:pt x="19" y="42"/>
                  <a:pt x="19" y="42"/>
                </a:cubicBezTo>
                <a:cubicBezTo>
                  <a:pt x="21" y="44"/>
                  <a:pt x="21" y="44"/>
                  <a:pt x="21" y="44"/>
                </a:cubicBezTo>
                <a:cubicBezTo>
                  <a:pt x="29" y="52"/>
                  <a:pt x="29" y="52"/>
                  <a:pt x="29" y="52"/>
                </a:cubicBezTo>
                <a:cubicBezTo>
                  <a:pt x="32" y="55"/>
                  <a:pt x="32" y="55"/>
                  <a:pt x="32" y="55"/>
                </a:cubicBezTo>
                <a:close/>
                <a:moveTo>
                  <a:pt x="54" y="21"/>
                </a:moveTo>
                <a:cubicBezTo>
                  <a:pt x="59" y="26"/>
                  <a:pt x="59" y="26"/>
                  <a:pt x="59" y="26"/>
                </a:cubicBezTo>
                <a:cubicBezTo>
                  <a:pt x="74" y="22"/>
                  <a:pt x="74" y="22"/>
                  <a:pt x="74" y="22"/>
                </a:cubicBezTo>
                <a:cubicBezTo>
                  <a:pt x="69" y="17"/>
                  <a:pt x="69" y="17"/>
                  <a:pt x="69" y="17"/>
                </a:cubicBezTo>
                <a:cubicBezTo>
                  <a:pt x="54" y="21"/>
                  <a:pt x="54" y="21"/>
                  <a:pt x="54" y="21"/>
                </a:cubicBezTo>
                <a:close/>
                <a:moveTo>
                  <a:pt x="84" y="13"/>
                </a:moveTo>
                <a:cubicBezTo>
                  <a:pt x="89" y="17"/>
                  <a:pt x="89" y="17"/>
                  <a:pt x="89" y="17"/>
                </a:cubicBezTo>
                <a:cubicBezTo>
                  <a:pt x="104" y="13"/>
                  <a:pt x="104" y="13"/>
                  <a:pt x="104" y="13"/>
                </a:cubicBezTo>
                <a:cubicBezTo>
                  <a:pt x="99" y="9"/>
                  <a:pt x="99" y="9"/>
                  <a:pt x="99" y="9"/>
                </a:cubicBezTo>
                <a:cubicBezTo>
                  <a:pt x="84" y="13"/>
                  <a:pt x="84" y="13"/>
                  <a:pt x="84" y="13"/>
                </a:cubicBezTo>
                <a:close/>
                <a:moveTo>
                  <a:pt x="114" y="17"/>
                </a:moveTo>
                <a:cubicBezTo>
                  <a:pt x="110" y="18"/>
                  <a:pt x="110" y="18"/>
                  <a:pt x="110" y="18"/>
                </a:cubicBezTo>
                <a:cubicBezTo>
                  <a:pt x="95" y="22"/>
                  <a:pt x="95" y="22"/>
                  <a:pt x="95" y="22"/>
                </a:cubicBezTo>
                <a:cubicBezTo>
                  <a:pt x="79" y="26"/>
                  <a:pt x="79" y="26"/>
                  <a:pt x="79" y="26"/>
                </a:cubicBezTo>
                <a:cubicBezTo>
                  <a:pt x="64" y="30"/>
                  <a:pt x="64" y="30"/>
                  <a:pt x="64" y="30"/>
                </a:cubicBezTo>
                <a:cubicBezTo>
                  <a:pt x="49" y="34"/>
                  <a:pt x="49" y="34"/>
                  <a:pt x="49" y="34"/>
                </a:cubicBezTo>
                <a:cubicBezTo>
                  <a:pt x="34" y="38"/>
                  <a:pt x="34" y="38"/>
                  <a:pt x="34" y="38"/>
                </a:cubicBezTo>
                <a:cubicBezTo>
                  <a:pt x="24" y="41"/>
                  <a:pt x="24" y="41"/>
                  <a:pt x="24" y="41"/>
                </a:cubicBezTo>
                <a:cubicBezTo>
                  <a:pt x="10" y="27"/>
                  <a:pt x="10" y="27"/>
                  <a:pt x="10" y="27"/>
                </a:cubicBezTo>
                <a:cubicBezTo>
                  <a:pt x="109" y="1"/>
                  <a:pt x="109" y="1"/>
                  <a:pt x="109" y="1"/>
                </a:cubicBezTo>
                <a:cubicBezTo>
                  <a:pt x="110" y="0"/>
                  <a:pt x="112" y="1"/>
                  <a:pt x="112" y="2"/>
                </a:cubicBezTo>
                <a:cubicBezTo>
                  <a:pt x="113" y="6"/>
                  <a:pt x="114" y="10"/>
                  <a:pt x="115" y="14"/>
                </a:cubicBezTo>
                <a:cubicBezTo>
                  <a:pt x="116" y="15"/>
                  <a:pt x="115" y="17"/>
                  <a:pt x="114" y="17"/>
                </a:cubicBezTo>
                <a:close/>
                <a:moveTo>
                  <a:pt x="118" y="66"/>
                </a:moveTo>
                <a:cubicBezTo>
                  <a:pt x="118" y="106"/>
                  <a:pt x="118" y="106"/>
                  <a:pt x="118" y="106"/>
                </a:cubicBezTo>
                <a:cubicBezTo>
                  <a:pt x="118" y="111"/>
                  <a:pt x="114" y="114"/>
                  <a:pt x="109" y="114"/>
                </a:cubicBezTo>
                <a:cubicBezTo>
                  <a:pt x="12" y="114"/>
                  <a:pt x="12" y="114"/>
                  <a:pt x="12" y="114"/>
                </a:cubicBezTo>
                <a:cubicBezTo>
                  <a:pt x="7" y="114"/>
                  <a:pt x="3" y="111"/>
                  <a:pt x="3" y="106"/>
                </a:cubicBezTo>
                <a:cubicBezTo>
                  <a:pt x="3" y="66"/>
                  <a:pt x="3" y="66"/>
                  <a:pt x="3" y="66"/>
                </a:cubicBezTo>
                <a:cubicBezTo>
                  <a:pt x="118" y="66"/>
                  <a:pt x="118" y="66"/>
                  <a:pt x="118" y="66"/>
                </a:cubicBezTo>
                <a:close/>
                <a:moveTo>
                  <a:pt x="33" y="50"/>
                </a:moveTo>
                <a:cubicBezTo>
                  <a:pt x="46" y="50"/>
                  <a:pt x="46" y="50"/>
                  <a:pt x="46" y="50"/>
                </a:cubicBezTo>
                <a:cubicBezTo>
                  <a:pt x="42" y="55"/>
                  <a:pt x="42" y="55"/>
                  <a:pt x="42" y="55"/>
                </a:cubicBezTo>
                <a:cubicBezTo>
                  <a:pt x="37" y="55"/>
                  <a:pt x="37" y="55"/>
                  <a:pt x="37" y="55"/>
                </a:cubicBezTo>
                <a:cubicBezTo>
                  <a:pt x="38" y="56"/>
                  <a:pt x="38" y="57"/>
                  <a:pt x="38" y="57"/>
                </a:cubicBezTo>
                <a:cubicBezTo>
                  <a:pt x="39" y="59"/>
                  <a:pt x="39" y="60"/>
                  <a:pt x="38" y="61"/>
                </a:cubicBezTo>
                <a:cubicBezTo>
                  <a:pt x="117" y="61"/>
                  <a:pt x="117" y="61"/>
                  <a:pt x="117" y="61"/>
                </a:cubicBezTo>
                <a:cubicBezTo>
                  <a:pt x="118" y="61"/>
                  <a:pt x="119" y="60"/>
                  <a:pt x="119" y="59"/>
                </a:cubicBezTo>
                <a:cubicBezTo>
                  <a:pt x="119" y="54"/>
                  <a:pt x="119" y="50"/>
                  <a:pt x="119" y="46"/>
                </a:cubicBezTo>
                <a:cubicBezTo>
                  <a:pt x="119" y="45"/>
                  <a:pt x="118" y="44"/>
                  <a:pt x="117" y="44"/>
                </a:cubicBezTo>
                <a:cubicBezTo>
                  <a:pt x="113" y="44"/>
                  <a:pt x="113" y="44"/>
                  <a:pt x="113" y="44"/>
                </a:cubicBezTo>
                <a:cubicBezTo>
                  <a:pt x="97" y="44"/>
                  <a:pt x="97" y="44"/>
                  <a:pt x="97" y="44"/>
                </a:cubicBezTo>
                <a:cubicBezTo>
                  <a:pt x="82" y="44"/>
                  <a:pt x="82" y="44"/>
                  <a:pt x="82" y="44"/>
                </a:cubicBezTo>
                <a:cubicBezTo>
                  <a:pt x="66" y="44"/>
                  <a:pt x="66" y="44"/>
                  <a:pt x="66" y="44"/>
                </a:cubicBezTo>
                <a:cubicBezTo>
                  <a:pt x="50" y="44"/>
                  <a:pt x="50" y="44"/>
                  <a:pt x="50" y="44"/>
                </a:cubicBezTo>
                <a:cubicBezTo>
                  <a:pt x="34" y="44"/>
                  <a:pt x="34" y="44"/>
                  <a:pt x="34" y="44"/>
                </a:cubicBezTo>
                <a:cubicBezTo>
                  <a:pt x="27" y="44"/>
                  <a:pt x="27" y="44"/>
                  <a:pt x="27" y="44"/>
                </a:cubicBezTo>
                <a:cubicBezTo>
                  <a:pt x="33" y="50"/>
                  <a:pt x="33" y="50"/>
                  <a:pt x="33" y="50"/>
                </a:cubicBezTo>
                <a:close/>
                <a:moveTo>
                  <a:pt x="58" y="55"/>
                </a:moveTo>
                <a:cubicBezTo>
                  <a:pt x="62" y="50"/>
                  <a:pt x="62" y="50"/>
                  <a:pt x="62" y="50"/>
                </a:cubicBezTo>
                <a:cubicBezTo>
                  <a:pt x="78" y="50"/>
                  <a:pt x="78" y="50"/>
                  <a:pt x="78" y="50"/>
                </a:cubicBezTo>
                <a:cubicBezTo>
                  <a:pt x="74" y="55"/>
                  <a:pt x="74" y="55"/>
                  <a:pt x="74" y="55"/>
                </a:cubicBezTo>
                <a:cubicBezTo>
                  <a:pt x="58" y="55"/>
                  <a:pt x="58" y="55"/>
                  <a:pt x="58" y="55"/>
                </a:cubicBezTo>
                <a:close/>
                <a:moveTo>
                  <a:pt x="90" y="55"/>
                </a:moveTo>
                <a:cubicBezTo>
                  <a:pt x="93" y="50"/>
                  <a:pt x="93" y="50"/>
                  <a:pt x="93" y="50"/>
                </a:cubicBezTo>
                <a:cubicBezTo>
                  <a:pt x="109" y="50"/>
                  <a:pt x="109" y="50"/>
                  <a:pt x="109" y="50"/>
                </a:cubicBezTo>
                <a:cubicBezTo>
                  <a:pt x="105" y="55"/>
                  <a:pt x="105" y="55"/>
                  <a:pt x="105" y="55"/>
                </a:cubicBezTo>
                <a:lnTo>
                  <a:pt x="90" y="55"/>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panose="020F0502020204030204"/>
            </a:endParaRPr>
          </a:p>
        </p:txBody>
      </p:sp>
      <p:sp>
        <p:nvSpPr>
          <p:cNvPr id="20" name="Title 11"/>
          <p:cNvSpPr txBox="1">
            <a:spLocks/>
          </p:cNvSpPr>
          <p:nvPr/>
        </p:nvSpPr>
        <p:spPr>
          <a:xfrm>
            <a:off x="345017" y="332076"/>
            <a:ext cx="10930995" cy="776139"/>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867" kern="1200" cap="all" baseline="0">
                <a:solidFill>
                  <a:schemeClr val="tx1"/>
                </a:solidFill>
                <a:latin typeface="+mj-lt"/>
                <a:ea typeface="+mj-ea"/>
                <a:cs typeface="+mj-cs"/>
              </a:defRPr>
            </a:lvl1pPr>
          </a:lstStyle>
          <a:p>
            <a:r>
              <a:rPr lang="en-US" sz="3200" dirty="0">
                <a:latin typeface="Arial Black" panose="020B0A04020102020204" pitchFamily="34" charset="0"/>
              </a:rPr>
              <a:t>Types of communication</a:t>
            </a:r>
          </a:p>
        </p:txBody>
      </p:sp>
      <p:sp>
        <p:nvSpPr>
          <p:cNvPr id="30" name="TextBox 29"/>
          <p:cNvSpPr txBox="1"/>
          <p:nvPr/>
        </p:nvSpPr>
        <p:spPr bwMode="ltGray">
          <a:xfrm>
            <a:off x="6690668" y="1435396"/>
            <a:ext cx="4806788" cy="3955200"/>
          </a:xfrm>
          <a:prstGeom prst="rect">
            <a:avLst/>
          </a:prstGeom>
        </p:spPr>
        <p:txBody>
          <a:bodyPr vert="horz" wrap="square" lIns="0" tIns="0" rIns="0" bIns="0" rtlCol="0" anchor="ctr">
            <a:noAutofit/>
          </a:bodyPr>
          <a:lstStyle/>
          <a:p>
            <a:pPr marL="285750" lvl="0" indent="-285750" fontAlgn="auto">
              <a:spcBef>
                <a:spcPts val="600"/>
              </a:spcBef>
              <a:spcAft>
                <a:spcPts val="0"/>
              </a:spcAft>
              <a:buFont typeface="Arial" panose="020B0604020202020204" pitchFamily="34" charset="0"/>
              <a:buChar char="•"/>
            </a:pPr>
            <a:r>
              <a:rPr lang="en-US" sz="2800" b="1" dirty="0">
                <a:latin typeface="Arial Black" panose="020B0A04020102020204" pitchFamily="34" charset="0"/>
                <a:cs typeface="Arial" panose="020B0604020202020204" pitchFamily="34" charset="0"/>
              </a:rPr>
              <a:t>Is non-verbal communication just as important as verbal communication?</a:t>
            </a:r>
            <a:endParaRPr lang="en-US" sz="2800" dirty="0">
              <a:latin typeface="Arial Black" panose="020B0A04020102020204" pitchFamily="34" charset="0"/>
            </a:endParaRPr>
          </a:p>
        </p:txBody>
      </p:sp>
    </p:spTree>
    <p:extLst>
      <p:ext uri="{BB962C8B-B14F-4D97-AF65-F5344CB8AC3E}">
        <p14:creationId xmlns:p14="http://schemas.microsoft.com/office/powerpoint/2010/main" val="275124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19</a:t>
            </a:fld>
            <a:endParaRPr lang="en-US" dirty="0">
              <a:solidFill>
                <a:schemeClr val="tx1"/>
              </a:solidFill>
              <a:latin typeface="Calibri" panose="020F0502020204030204"/>
            </a:endParaRPr>
          </a:p>
        </p:txBody>
      </p:sp>
      <p:sp>
        <p:nvSpPr>
          <p:cNvPr id="11" name="Title 9"/>
          <p:cNvSpPr>
            <a:spLocks noGrp="1"/>
          </p:cNvSpPr>
          <p:nvPr>
            <p:ph type="title"/>
          </p:nvPr>
        </p:nvSpPr>
        <p:spPr>
          <a:xfrm>
            <a:off x="345018" y="332076"/>
            <a:ext cx="10589682" cy="776139"/>
          </a:xfrm>
        </p:spPr>
        <p:txBody>
          <a:bodyPr/>
          <a:lstStyle/>
          <a:p>
            <a:pPr>
              <a:lnSpc>
                <a:spcPct val="100000"/>
              </a:lnSpc>
            </a:pPr>
            <a:r>
              <a:rPr lang="en-US" dirty="0"/>
              <a:t>Elements of communication: </a:t>
            </a:r>
            <a:br>
              <a:rPr lang="en-US" dirty="0"/>
            </a:br>
            <a:r>
              <a:rPr lang="en-US" dirty="0"/>
              <a:t>Body language</a:t>
            </a:r>
          </a:p>
        </p:txBody>
      </p:sp>
      <p:grpSp>
        <p:nvGrpSpPr>
          <p:cNvPr id="5" name="Group 4"/>
          <p:cNvGrpSpPr/>
          <p:nvPr/>
        </p:nvGrpSpPr>
        <p:grpSpPr>
          <a:xfrm>
            <a:off x="0" y="1783522"/>
            <a:ext cx="5813874" cy="3290957"/>
            <a:chOff x="5727700" y="695207"/>
            <a:chExt cx="5813874" cy="3290957"/>
          </a:xfrm>
        </p:grpSpPr>
        <p:pic>
          <p:nvPicPr>
            <p:cNvPr id="13"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4286" t="21074" r="4286"/>
            <a:stretch/>
          </p:blipFill>
          <p:spPr bwMode="auto">
            <a:xfrm>
              <a:off x="6326052" y="1245906"/>
              <a:ext cx="5215522" cy="1878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286" t="21074" r="70419"/>
            <a:stretch/>
          </p:blipFill>
          <p:spPr bwMode="auto">
            <a:xfrm>
              <a:off x="5727700" y="695207"/>
              <a:ext cx="2527300" cy="329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Arc 19"/>
          <p:cNvSpPr/>
          <p:nvPr/>
        </p:nvSpPr>
        <p:spPr>
          <a:xfrm rot="13133865" flipH="1">
            <a:off x="967222" y="689150"/>
            <a:ext cx="5914372" cy="5169108"/>
          </a:xfrm>
          <a:prstGeom prst="arc">
            <a:avLst>
              <a:gd name="adj1" fmla="val 14833754"/>
              <a:gd name="adj2" fmla="val 973731"/>
            </a:avLst>
          </a:pr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3" name="Freeform: Shape 2"/>
          <p:cNvSpPr/>
          <p:nvPr/>
        </p:nvSpPr>
        <p:spPr>
          <a:xfrm>
            <a:off x="6412222" y="2172933"/>
            <a:ext cx="2720137" cy="2668671"/>
          </a:xfrm>
          <a:custGeom>
            <a:avLst/>
            <a:gdLst>
              <a:gd name="connsiteX0" fmla="*/ 0 w 2720137"/>
              <a:gd name="connsiteY0" fmla="*/ 1334336 h 2668671"/>
              <a:gd name="connsiteX1" fmla="*/ 1360069 w 2720137"/>
              <a:gd name="connsiteY1" fmla="*/ 0 h 2668671"/>
              <a:gd name="connsiteX2" fmla="*/ 2720138 w 2720137"/>
              <a:gd name="connsiteY2" fmla="*/ 1334336 h 2668671"/>
              <a:gd name="connsiteX3" fmla="*/ 1360069 w 2720137"/>
              <a:gd name="connsiteY3" fmla="*/ 2668672 h 2668671"/>
              <a:gd name="connsiteX4" fmla="*/ 0 w 2720137"/>
              <a:gd name="connsiteY4" fmla="*/ 1334336 h 266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37" h="2668671">
                <a:moveTo>
                  <a:pt x="0" y="1334336"/>
                </a:moveTo>
                <a:cubicBezTo>
                  <a:pt x="0" y="597403"/>
                  <a:pt x="608924" y="0"/>
                  <a:pt x="1360069" y="0"/>
                </a:cubicBezTo>
                <a:cubicBezTo>
                  <a:pt x="2111214" y="0"/>
                  <a:pt x="2720138" y="597403"/>
                  <a:pt x="2720138" y="1334336"/>
                </a:cubicBezTo>
                <a:cubicBezTo>
                  <a:pt x="2720138" y="2071269"/>
                  <a:pt x="2111214" y="2668672"/>
                  <a:pt x="1360069" y="2668672"/>
                </a:cubicBezTo>
                <a:cubicBezTo>
                  <a:pt x="608924" y="2668672"/>
                  <a:pt x="0" y="2071269"/>
                  <a:pt x="0" y="1334336"/>
                </a:cubicBezTo>
                <a:close/>
              </a:path>
            </a:pathLst>
          </a:custGeom>
          <a:solidFill>
            <a:srgbClr val="1FAD7F"/>
          </a:solidFill>
        </p:spPr>
        <p:style>
          <a:lnRef idx="3">
            <a:schemeClr val="lt1"/>
          </a:lnRef>
          <a:fillRef idx="1">
            <a:schemeClr val="accent6"/>
          </a:fillRef>
          <a:effectRef idx="1">
            <a:schemeClr val="accent6"/>
          </a:effectRef>
          <a:fontRef idx="minor">
            <a:schemeClr val="lt1"/>
          </a:fontRef>
        </p:style>
        <p:txBody>
          <a:bodyPr spcFirstLastPara="0" vert="horz" wrap="square" lIns="428835" tIns="421298" rIns="428835" bIns="421298" numCol="1" spcCol="1270" anchor="ctr" anchorCtr="0">
            <a:noAutofit/>
          </a:bodyPr>
          <a:lstStyle/>
          <a:p>
            <a:pPr marL="0" lvl="0" indent="0" algn="ctr" defTabSz="1066800">
              <a:lnSpc>
                <a:spcPct val="100000"/>
              </a:lnSpc>
              <a:spcBef>
                <a:spcPct val="0"/>
              </a:spcBef>
              <a:spcAft>
                <a:spcPct val="35000"/>
              </a:spcAft>
              <a:buNone/>
            </a:pPr>
            <a:r>
              <a:rPr lang="en-US" sz="2400" b="1" kern="1200" dirty="0">
                <a:solidFill>
                  <a:schemeClr val="tx1"/>
                </a:solidFill>
                <a:latin typeface="+mj-lt"/>
              </a:rPr>
              <a:t>Non-verbal</a:t>
            </a:r>
          </a:p>
          <a:p>
            <a:pPr marL="0" lvl="0" indent="0" algn="ctr" defTabSz="1066800">
              <a:lnSpc>
                <a:spcPct val="100000"/>
              </a:lnSpc>
              <a:spcBef>
                <a:spcPct val="0"/>
              </a:spcBef>
              <a:spcAft>
                <a:spcPct val="35000"/>
              </a:spcAft>
              <a:buNone/>
            </a:pPr>
            <a:r>
              <a:rPr lang="en-US" sz="2400" b="1" kern="1200" dirty="0">
                <a:solidFill>
                  <a:schemeClr val="tx1"/>
                </a:solidFill>
                <a:latin typeface="+mj-lt"/>
              </a:rPr>
              <a:t>Signals</a:t>
            </a:r>
          </a:p>
        </p:txBody>
      </p:sp>
      <p:sp>
        <p:nvSpPr>
          <p:cNvPr id="33" name="Block Arc 32"/>
          <p:cNvSpPr/>
          <p:nvPr/>
        </p:nvSpPr>
        <p:spPr>
          <a:xfrm>
            <a:off x="5565056" y="1212155"/>
            <a:ext cx="4380650" cy="4566395"/>
          </a:xfrm>
          <a:prstGeom prst="blockArc">
            <a:avLst>
              <a:gd name="adj1" fmla="val 16509444"/>
              <a:gd name="adj2" fmla="val 5088054"/>
              <a:gd name="adj3" fmla="val 5240"/>
            </a:avLst>
          </a:prstGeom>
          <a:solidFill>
            <a:srgbClr val="1FAD7F"/>
          </a:solidFill>
        </p:spPr>
        <p:style>
          <a:lnRef idx="2">
            <a:schemeClr val="lt1">
              <a:hueOff val="0"/>
              <a:satOff val="0"/>
              <a:lumOff val="0"/>
              <a:alphaOff val="0"/>
            </a:schemeClr>
          </a:lnRef>
          <a:fillRef idx="1">
            <a:schemeClr val="accent6">
              <a:shade val="80000"/>
              <a:hueOff val="-412057"/>
              <a:satOff val="1297"/>
              <a:lumOff val="28328"/>
              <a:alphaOff val="0"/>
            </a:schemeClr>
          </a:fillRef>
          <a:effectRef idx="0">
            <a:schemeClr val="accent6">
              <a:shade val="80000"/>
              <a:hueOff val="-412057"/>
              <a:satOff val="1297"/>
              <a:lumOff val="28328"/>
              <a:alphaOff val="0"/>
            </a:schemeClr>
          </a:effectRef>
          <a:fontRef idx="minor">
            <a:schemeClr val="lt1"/>
          </a:fontRef>
        </p:style>
      </p:sp>
      <p:grpSp>
        <p:nvGrpSpPr>
          <p:cNvPr id="42" name="Group 41"/>
          <p:cNvGrpSpPr/>
          <p:nvPr/>
        </p:nvGrpSpPr>
        <p:grpSpPr>
          <a:xfrm>
            <a:off x="8277039" y="1032915"/>
            <a:ext cx="2812166" cy="1164314"/>
            <a:chOff x="8277039" y="1032915"/>
            <a:chExt cx="2812166" cy="1164314"/>
          </a:xfrm>
        </p:grpSpPr>
        <p:sp>
          <p:nvSpPr>
            <p:cNvPr id="34" name="Oval 33" descr="Surprise! &lt;strong&gt;Facial&lt;/strong&gt; &lt;strong&gt;expressions&lt;/strong&gt; aren't necessarily universal"/>
            <p:cNvSpPr/>
            <p:nvPr/>
          </p:nvSpPr>
          <p:spPr>
            <a:xfrm>
              <a:off x="8277039" y="1032915"/>
              <a:ext cx="1164557" cy="1164314"/>
            </a:xfrm>
            <a:prstGeom prst="ellipse">
              <a:avLst/>
            </a:prstGeom>
            <a:blipFill>
              <a:blip r:embed="rId4">
                <a:extLst>
                  <a:ext uri="{28A0092B-C50C-407E-A947-70E740481C1C}">
                    <a14:useLocalDpi xmlns:a14="http://schemas.microsoft.com/office/drawing/2010/main" val="0"/>
                  </a:ext>
                </a:extLst>
              </a:blip>
              <a:srcRect/>
              <a:stretch>
                <a:fillRect l="-53000" r="-53000"/>
              </a:stretch>
            </a:blipFill>
          </p:spPr>
          <p:style>
            <a:lnRef idx="2">
              <a:schemeClr val="lt1">
                <a:hueOff val="0"/>
                <a:satOff val="0"/>
                <a:lumOff val="0"/>
                <a:alphaOff val="0"/>
              </a:schemeClr>
            </a:lnRef>
            <a:fillRef idx="1">
              <a:scrgbClr r="0" g="0" b="0"/>
            </a:fillRef>
            <a:effectRef idx="0">
              <a:schemeClr val="accent6">
                <a:tint val="50000"/>
                <a:hueOff val="0"/>
                <a:satOff val="0"/>
                <a:lumOff val="0"/>
                <a:alphaOff val="0"/>
              </a:schemeClr>
            </a:effectRef>
            <a:fontRef idx="minor">
              <a:schemeClr val="lt1">
                <a:hueOff val="0"/>
                <a:satOff val="0"/>
                <a:lumOff val="0"/>
                <a:alphaOff val="0"/>
              </a:schemeClr>
            </a:fontRef>
          </p:style>
        </p:sp>
        <p:sp>
          <p:nvSpPr>
            <p:cNvPr id="35" name="Freeform: Shape 34"/>
            <p:cNvSpPr/>
            <p:nvPr/>
          </p:nvSpPr>
          <p:spPr>
            <a:xfrm>
              <a:off x="9530294" y="1047810"/>
              <a:ext cx="1558911" cy="1127076"/>
            </a:xfrm>
            <a:custGeom>
              <a:avLst/>
              <a:gdLst>
                <a:gd name="connsiteX0" fmla="*/ 0 w 1558911"/>
                <a:gd name="connsiteY0" fmla="*/ 0 h 1127076"/>
                <a:gd name="connsiteX1" fmla="*/ 1558911 w 1558911"/>
                <a:gd name="connsiteY1" fmla="*/ 0 h 1127076"/>
                <a:gd name="connsiteX2" fmla="*/ 1558911 w 1558911"/>
                <a:gd name="connsiteY2" fmla="*/ 1127076 h 1127076"/>
                <a:gd name="connsiteX3" fmla="*/ 0 w 1558911"/>
                <a:gd name="connsiteY3" fmla="*/ 1127076 h 1127076"/>
                <a:gd name="connsiteX4" fmla="*/ 0 w 1558911"/>
                <a:gd name="connsiteY4" fmla="*/ 0 h 1127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911" h="1127076">
                  <a:moveTo>
                    <a:pt x="0" y="0"/>
                  </a:moveTo>
                  <a:lnTo>
                    <a:pt x="1558911" y="0"/>
                  </a:lnTo>
                  <a:lnTo>
                    <a:pt x="1558911" y="1127076"/>
                  </a:lnTo>
                  <a:lnTo>
                    <a:pt x="0" y="11270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10000"/>
                </a:spcAft>
                <a:buNone/>
              </a:pPr>
              <a:r>
                <a:rPr lang="en-US" sz="1700" kern="1200" dirty="0">
                  <a:latin typeface="+mj-lt"/>
                </a:rPr>
                <a:t>Facial Expressions</a:t>
              </a:r>
            </a:p>
          </p:txBody>
        </p:sp>
      </p:grpSp>
      <p:grpSp>
        <p:nvGrpSpPr>
          <p:cNvPr id="43" name="Group 42"/>
          <p:cNvGrpSpPr/>
          <p:nvPr/>
        </p:nvGrpSpPr>
        <p:grpSpPr>
          <a:xfrm>
            <a:off x="9137216" y="2117291"/>
            <a:ext cx="2808976" cy="1164314"/>
            <a:chOff x="9137216" y="2117291"/>
            <a:chExt cx="2808976" cy="1164314"/>
          </a:xfrm>
        </p:grpSpPr>
        <p:sp>
          <p:nvSpPr>
            <p:cNvPr id="36" name="Oval 35" descr="Personal Advice: Words Are Not Everything | Texas Enterprise"/>
            <p:cNvSpPr/>
            <p:nvPr/>
          </p:nvSpPr>
          <p:spPr>
            <a:xfrm>
              <a:off x="9137216" y="2117291"/>
              <a:ext cx="1164557" cy="1164314"/>
            </a:xfrm>
            <a:prstGeom prst="ellipse">
              <a:avLst/>
            </a:prstGeom>
            <a:blipFill>
              <a:blip r:embed="rId5">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6">
                <a:tint val="50000"/>
                <a:hueOff val="-32816"/>
                <a:satOff val="-911"/>
                <a:lumOff val="3257"/>
                <a:alphaOff val="0"/>
              </a:schemeClr>
            </a:effectRef>
            <a:fontRef idx="minor">
              <a:schemeClr val="lt1">
                <a:hueOff val="0"/>
                <a:satOff val="0"/>
                <a:lumOff val="0"/>
                <a:alphaOff val="0"/>
              </a:schemeClr>
            </a:fontRef>
          </p:style>
        </p:sp>
        <p:sp>
          <p:nvSpPr>
            <p:cNvPr id="37" name="Freeform: Shape 36"/>
            <p:cNvSpPr/>
            <p:nvPr/>
          </p:nvSpPr>
          <p:spPr>
            <a:xfrm>
              <a:off x="10387281" y="2137648"/>
              <a:ext cx="1558911" cy="1127076"/>
            </a:xfrm>
            <a:custGeom>
              <a:avLst/>
              <a:gdLst>
                <a:gd name="connsiteX0" fmla="*/ 0 w 1558911"/>
                <a:gd name="connsiteY0" fmla="*/ 0 h 1127076"/>
                <a:gd name="connsiteX1" fmla="*/ 1558911 w 1558911"/>
                <a:gd name="connsiteY1" fmla="*/ 0 h 1127076"/>
                <a:gd name="connsiteX2" fmla="*/ 1558911 w 1558911"/>
                <a:gd name="connsiteY2" fmla="*/ 1127076 h 1127076"/>
                <a:gd name="connsiteX3" fmla="*/ 0 w 1558911"/>
                <a:gd name="connsiteY3" fmla="*/ 1127076 h 1127076"/>
                <a:gd name="connsiteX4" fmla="*/ 0 w 1558911"/>
                <a:gd name="connsiteY4" fmla="*/ 0 h 1127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911" h="1127076">
                  <a:moveTo>
                    <a:pt x="0" y="0"/>
                  </a:moveTo>
                  <a:lnTo>
                    <a:pt x="1558911" y="0"/>
                  </a:lnTo>
                  <a:lnTo>
                    <a:pt x="1558911" y="1127076"/>
                  </a:lnTo>
                  <a:lnTo>
                    <a:pt x="0" y="11270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10000"/>
                </a:spcAft>
                <a:buNone/>
              </a:pPr>
              <a:r>
                <a:rPr lang="en-US" sz="1700" kern="1200" dirty="0">
                  <a:latin typeface="+mj-lt"/>
                </a:rPr>
                <a:t>Gestures</a:t>
              </a:r>
            </a:p>
          </p:txBody>
        </p:sp>
      </p:grpSp>
      <p:grpSp>
        <p:nvGrpSpPr>
          <p:cNvPr id="44" name="Group 43"/>
          <p:cNvGrpSpPr/>
          <p:nvPr/>
        </p:nvGrpSpPr>
        <p:grpSpPr>
          <a:xfrm>
            <a:off x="9132749" y="3711583"/>
            <a:ext cx="2813443" cy="1164314"/>
            <a:chOff x="9132749" y="3711583"/>
            <a:chExt cx="2813443" cy="1164314"/>
          </a:xfrm>
        </p:grpSpPr>
        <p:sp>
          <p:nvSpPr>
            <p:cNvPr id="38" name="Oval 37" descr="Non-Verbal Communication: Examples, Types &amp; Definition | Instructor M's ..."/>
            <p:cNvSpPr/>
            <p:nvPr/>
          </p:nvSpPr>
          <p:spPr>
            <a:xfrm>
              <a:off x="9132749" y="3711583"/>
              <a:ext cx="1164557" cy="1164314"/>
            </a:xfrm>
            <a:prstGeom prst="ellipse">
              <a:avLst/>
            </a:prstGeom>
            <a:blipFill>
              <a:blip r:embed="rId6">
                <a:extLst>
                  <a:ext uri="{28A0092B-C50C-407E-A947-70E740481C1C}">
                    <a14:useLocalDpi xmlns:a14="http://schemas.microsoft.com/office/drawing/2010/main" val="0"/>
                  </a:ext>
                </a:extLst>
              </a:blip>
              <a:srcRect/>
              <a:stretch>
                <a:fillRect l="-55000" r="-55000"/>
              </a:stretch>
            </a:blipFill>
          </p:spPr>
          <p:style>
            <a:lnRef idx="2">
              <a:schemeClr val="lt1">
                <a:hueOff val="0"/>
                <a:satOff val="0"/>
                <a:lumOff val="0"/>
                <a:alphaOff val="0"/>
              </a:schemeClr>
            </a:lnRef>
            <a:fillRef idx="1">
              <a:scrgbClr r="0" g="0" b="0"/>
            </a:fillRef>
            <a:effectRef idx="0">
              <a:schemeClr val="accent6">
                <a:tint val="50000"/>
                <a:hueOff val="-65632"/>
                <a:satOff val="-1821"/>
                <a:lumOff val="6513"/>
                <a:alphaOff val="0"/>
              </a:schemeClr>
            </a:effectRef>
            <a:fontRef idx="minor">
              <a:schemeClr val="lt1">
                <a:hueOff val="0"/>
                <a:satOff val="0"/>
                <a:lumOff val="0"/>
                <a:alphaOff val="0"/>
              </a:schemeClr>
            </a:fontRef>
          </p:style>
        </p:sp>
        <p:sp>
          <p:nvSpPr>
            <p:cNvPr id="39" name="Freeform: Shape 38"/>
            <p:cNvSpPr/>
            <p:nvPr/>
          </p:nvSpPr>
          <p:spPr>
            <a:xfrm>
              <a:off x="10387281" y="3730450"/>
              <a:ext cx="1558911" cy="1127076"/>
            </a:xfrm>
            <a:custGeom>
              <a:avLst/>
              <a:gdLst>
                <a:gd name="connsiteX0" fmla="*/ 0 w 1558911"/>
                <a:gd name="connsiteY0" fmla="*/ 0 h 1127076"/>
                <a:gd name="connsiteX1" fmla="*/ 1558911 w 1558911"/>
                <a:gd name="connsiteY1" fmla="*/ 0 h 1127076"/>
                <a:gd name="connsiteX2" fmla="*/ 1558911 w 1558911"/>
                <a:gd name="connsiteY2" fmla="*/ 1127076 h 1127076"/>
                <a:gd name="connsiteX3" fmla="*/ 0 w 1558911"/>
                <a:gd name="connsiteY3" fmla="*/ 1127076 h 1127076"/>
                <a:gd name="connsiteX4" fmla="*/ 0 w 1558911"/>
                <a:gd name="connsiteY4" fmla="*/ 0 h 1127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911" h="1127076">
                  <a:moveTo>
                    <a:pt x="0" y="0"/>
                  </a:moveTo>
                  <a:lnTo>
                    <a:pt x="1558911" y="0"/>
                  </a:lnTo>
                  <a:lnTo>
                    <a:pt x="1558911" y="1127076"/>
                  </a:lnTo>
                  <a:lnTo>
                    <a:pt x="0" y="11270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10000"/>
                </a:spcAft>
                <a:buNone/>
              </a:pPr>
              <a:r>
                <a:rPr lang="en-US" sz="1700" kern="1200" dirty="0">
                  <a:latin typeface="+mj-lt"/>
                </a:rPr>
                <a:t>Posture and Movement</a:t>
              </a:r>
            </a:p>
          </p:txBody>
        </p:sp>
      </p:grpSp>
      <p:grpSp>
        <p:nvGrpSpPr>
          <p:cNvPr id="45" name="Group 44"/>
          <p:cNvGrpSpPr/>
          <p:nvPr/>
        </p:nvGrpSpPr>
        <p:grpSpPr>
          <a:xfrm>
            <a:off x="8277039" y="4833694"/>
            <a:ext cx="2812166" cy="1164314"/>
            <a:chOff x="8277039" y="4833694"/>
            <a:chExt cx="2812166" cy="1164314"/>
          </a:xfrm>
        </p:grpSpPr>
        <p:sp>
          <p:nvSpPr>
            <p:cNvPr id="40" name="Oval 39" descr="Sales Training: Leading Reason Salespeople Lose Sales"/>
            <p:cNvSpPr/>
            <p:nvPr/>
          </p:nvSpPr>
          <p:spPr>
            <a:xfrm>
              <a:off x="8277039" y="4833694"/>
              <a:ext cx="1164557" cy="1164314"/>
            </a:xfrm>
            <a:prstGeom prst="ellipse">
              <a:avLst/>
            </a:prstGeom>
            <a:blipFill>
              <a:blip r:embed="rId7">
                <a:extLst>
                  <a:ext uri="{28A0092B-C50C-407E-A947-70E740481C1C}">
                    <a14:useLocalDpi xmlns:a14="http://schemas.microsoft.com/office/drawing/2010/main" val="0"/>
                  </a:ext>
                </a:extLst>
              </a:blip>
              <a:srcRect/>
              <a:stretch>
                <a:fillRect t="-25000" b="-25000"/>
              </a:stretch>
            </a:blipFill>
          </p:spPr>
          <p:style>
            <a:lnRef idx="2">
              <a:schemeClr val="lt1">
                <a:hueOff val="0"/>
                <a:satOff val="0"/>
                <a:lumOff val="0"/>
                <a:alphaOff val="0"/>
              </a:schemeClr>
            </a:lnRef>
            <a:fillRef idx="1">
              <a:scrgbClr r="0" g="0" b="0"/>
            </a:fillRef>
            <a:effectRef idx="0">
              <a:schemeClr val="accent6">
                <a:tint val="50000"/>
                <a:hueOff val="-98448"/>
                <a:satOff val="-2732"/>
                <a:lumOff val="9770"/>
                <a:alphaOff val="0"/>
              </a:schemeClr>
            </a:effectRef>
            <a:fontRef idx="minor">
              <a:schemeClr val="lt1">
                <a:hueOff val="0"/>
                <a:satOff val="0"/>
                <a:lumOff val="0"/>
                <a:alphaOff val="0"/>
              </a:schemeClr>
            </a:fontRef>
          </p:style>
        </p:sp>
        <p:sp>
          <p:nvSpPr>
            <p:cNvPr id="41" name="Freeform: Shape 40"/>
            <p:cNvSpPr/>
            <p:nvPr/>
          </p:nvSpPr>
          <p:spPr>
            <a:xfrm>
              <a:off x="9530294" y="4857526"/>
              <a:ext cx="1558911" cy="1127076"/>
            </a:xfrm>
            <a:custGeom>
              <a:avLst/>
              <a:gdLst>
                <a:gd name="connsiteX0" fmla="*/ 0 w 1558911"/>
                <a:gd name="connsiteY0" fmla="*/ 0 h 1127076"/>
                <a:gd name="connsiteX1" fmla="*/ 1558911 w 1558911"/>
                <a:gd name="connsiteY1" fmla="*/ 0 h 1127076"/>
                <a:gd name="connsiteX2" fmla="*/ 1558911 w 1558911"/>
                <a:gd name="connsiteY2" fmla="*/ 1127076 h 1127076"/>
                <a:gd name="connsiteX3" fmla="*/ 0 w 1558911"/>
                <a:gd name="connsiteY3" fmla="*/ 1127076 h 1127076"/>
                <a:gd name="connsiteX4" fmla="*/ 0 w 1558911"/>
                <a:gd name="connsiteY4" fmla="*/ 0 h 1127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911" h="1127076">
                  <a:moveTo>
                    <a:pt x="0" y="0"/>
                  </a:moveTo>
                  <a:lnTo>
                    <a:pt x="1558911" y="0"/>
                  </a:lnTo>
                  <a:lnTo>
                    <a:pt x="1558911" y="1127076"/>
                  </a:lnTo>
                  <a:lnTo>
                    <a:pt x="0" y="11270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10000"/>
                </a:spcAft>
                <a:buNone/>
              </a:pPr>
              <a:r>
                <a:rPr lang="en-US" sz="1700" kern="1200" dirty="0">
                  <a:latin typeface="+mj-lt"/>
                </a:rPr>
                <a:t>Eye Contact</a:t>
              </a:r>
            </a:p>
          </p:txBody>
        </p:sp>
      </p:grpSp>
    </p:spTree>
    <p:extLst>
      <p:ext uri="{BB962C8B-B14F-4D97-AF65-F5344CB8AC3E}">
        <p14:creationId xmlns:p14="http://schemas.microsoft.com/office/powerpoint/2010/main" val="153611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a:t>
            </a:fld>
            <a:endParaRPr lang="en-US" dirty="0">
              <a:solidFill>
                <a:schemeClr val="tx1"/>
              </a:solidFill>
              <a:latin typeface="Calibri" panose="020F0502020204030204"/>
            </a:endParaRPr>
          </a:p>
        </p:txBody>
      </p:sp>
      <p:sp>
        <p:nvSpPr>
          <p:cNvPr id="10" name="Title 3"/>
          <p:cNvSpPr txBox="1">
            <a:spLocks/>
          </p:cNvSpPr>
          <p:nvPr/>
        </p:nvSpPr>
        <p:spPr>
          <a:xfrm>
            <a:off x="345016" y="3233058"/>
            <a:ext cx="4967764" cy="901617"/>
          </a:xfrm>
          <a:prstGeom prst="rect">
            <a:avLst/>
          </a:prstGeom>
        </p:spPr>
        <p:txBody>
          <a:bodyPr vert="horz" lIns="0" tIns="0" rIns="130101" bIns="0" rtlCol="0" anchor="ctr" anchorCtr="0">
            <a:noAutofit/>
          </a:bodyPr>
          <a:lstStyle>
            <a:lvl1pPr algn="l" defTabSz="1734634" rtl="0" eaLnBrk="1" latinLnBrk="0" hangingPunct="1">
              <a:lnSpc>
                <a:spcPct val="80000"/>
              </a:lnSpc>
              <a:spcBef>
                <a:spcPct val="0"/>
              </a:spcBef>
              <a:buNone/>
              <a:defRPr sz="5867" b="0" i="0" kern="1200" cap="all" spc="-133" baseline="0">
                <a:solidFill>
                  <a:schemeClr val="tx1"/>
                </a:solidFill>
                <a:latin typeface="Arial Black" charset="0"/>
                <a:ea typeface="Arial Black" charset="0"/>
                <a:cs typeface="Arial Black" charset="0"/>
              </a:defRPr>
            </a:lvl1pPr>
          </a:lstStyle>
          <a:p>
            <a:pPr marL="0" marR="0" lvl="0" indent="0" algn="l" defTabSz="1734634" rtl="0" eaLnBrk="1" fontAlgn="auto" latinLnBrk="0" hangingPunct="1">
              <a:lnSpc>
                <a:spcPct val="80000"/>
              </a:lnSpc>
              <a:spcBef>
                <a:spcPct val="0"/>
              </a:spcBef>
              <a:spcAft>
                <a:spcPts val="0"/>
              </a:spcAft>
              <a:buClrTx/>
              <a:buSzTx/>
              <a:buFontTx/>
              <a:buNone/>
              <a:tabLst/>
              <a:defRPr/>
            </a:pPr>
            <a:r>
              <a:rPr kumimoji="0" lang="en-US" sz="4400" b="0" i="0" u="none" strike="noStrike" kern="1200" cap="all" spc="-133" normalizeH="0" baseline="0" noProof="0" dirty="0">
                <a:ln>
                  <a:noFill/>
                </a:ln>
                <a:solidFill>
                  <a:srgbClr val="000000"/>
                </a:solidFill>
                <a:effectLst/>
                <a:uLnTx/>
                <a:uFillTx/>
                <a:latin typeface="Arial Black" charset="0"/>
              </a:rPr>
              <a:t>Course introduction</a:t>
            </a:r>
          </a:p>
        </p:txBody>
      </p:sp>
      <p:sp>
        <p:nvSpPr>
          <p:cNvPr id="11" name="Text Placeholder 5"/>
          <p:cNvSpPr txBox="1">
            <a:spLocks/>
          </p:cNvSpPr>
          <p:nvPr/>
        </p:nvSpPr>
        <p:spPr>
          <a:xfrm>
            <a:off x="6377115" y="1294171"/>
            <a:ext cx="4900616" cy="4269659"/>
          </a:xfrm>
          <a:prstGeom prst="rect">
            <a:avLst/>
          </a:prstGeom>
        </p:spPr>
        <p:txBody>
          <a:bodyPr vert="horz" lIns="0" tIns="0" rIns="0" bIns="0" rtlCol="0" anchor="ctr">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1"/>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0000"/>
                </a:solidFill>
                <a:effectLst/>
                <a:uLnTx/>
                <a:uFillTx/>
                <a:latin typeface="Arial"/>
                <a:ea typeface="+mn-ea"/>
                <a:cs typeface="Arial" charset="0"/>
              </a:rPr>
              <a:t>Facilitator Introduction</a:t>
            </a:r>
          </a:p>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0000"/>
                </a:solidFill>
                <a:effectLst/>
                <a:uLnTx/>
                <a:uFillTx/>
                <a:latin typeface="Arial"/>
                <a:ea typeface="+mn-ea"/>
                <a:cs typeface="Arial" charset="0"/>
              </a:rPr>
              <a:t>What is Your Story?</a:t>
            </a:r>
          </a:p>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0000"/>
                </a:solidFill>
                <a:effectLst/>
                <a:uLnTx/>
                <a:uFillTx/>
                <a:latin typeface="Arial"/>
                <a:ea typeface="+mn-ea"/>
                <a:cs typeface="Arial" charset="0"/>
              </a:rPr>
              <a:t>The Single Biggest Problem In Communication</a:t>
            </a:r>
          </a:p>
          <a:p>
            <a:pPr marL="520700" marR="0" lvl="0" indent="-3429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0000"/>
                </a:solidFill>
                <a:effectLst/>
                <a:uLnTx/>
                <a:uFillTx/>
                <a:latin typeface="Arial"/>
                <a:ea typeface="+mn-ea"/>
                <a:cs typeface="Arial" charset="0"/>
              </a:rPr>
              <a:t>Course Objectives</a:t>
            </a:r>
            <a:endParaRPr kumimoji="0" lang="en-US" sz="2800" b="1" i="0" u="none" strike="noStrike" kern="1200" cap="none" spc="0" normalizeH="0" baseline="0" noProof="0" dirty="0">
              <a:ln>
                <a:noFill/>
              </a:ln>
              <a:solidFill>
                <a:srgbClr val="000000"/>
              </a:solidFill>
              <a:effectLst/>
              <a:uLnTx/>
              <a:uFillTx/>
              <a:latin typeface="Arial Bold" charset="0"/>
            </a:endParaRPr>
          </a:p>
        </p:txBody>
      </p:sp>
    </p:spTree>
    <p:extLst>
      <p:ext uri="{BB962C8B-B14F-4D97-AF65-F5344CB8AC3E}">
        <p14:creationId xmlns:p14="http://schemas.microsoft.com/office/powerpoint/2010/main" val="287149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724" r="-1" b="-1"/>
          <a:stretch/>
        </p:blipFill>
        <p:spPr>
          <a:xfrm>
            <a:off x="6086365" y="0"/>
            <a:ext cx="6105635" cy="6871638"/>
          </a:xfrm>
          <a:prstGeom prst="rect">
            <a:avLst/>
          </a:prstGeom>
        </p:spPr>
      </p:pic>
      <p:sp>
        <p:nvSpPr>
          <p:cNvPr id="9" name="Title 8"/>
          <p:cNvSpPr>
            <a:spLocks noGrp="1"/>
          </p:cNvSpPr>
          <p:nvPr>
            <p:ph type="title"/>
          </p:nvPr>
        </p:nvSpPr>
        <p:spPr/>
        <p:txBody>
          <a:bodyPr anchor="ctr"/>
          <a:lstStyle/>
          <a:p>
            <a:r>
              <a:rPr lang="en-US" dirty="0"/>
              <a:t>activity</a:t>
            </a:r>
          </a:p>
        </p:txBody>
      </p:sp>
      <p:sp>
        <p:nvSpPr>
          <p:cNvPr id="8"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bg2">
                    <a:lumMod val="75000"/>
                  </a:schemeClr>
                </a:solidFill>
                <a:latin typeface="Calibri" panose="020F0502020204030204"/>
              </a:rPr>
              <a:pPr/>
              <a:t>20</a:t>
            </a:fld>
            <a:endParaRPr lang="en-US" dirty="0">
              <a:solidFill>
                <a:schemeClr val="bg2">
                  <a:lumMod val="75000"/>
                </a:schemeClr>
              </a:solidFill>
              <a:latin typeface="Calibri" panose="020F0502020204030204"/>
            </a:endParaRPr>
          </a:p>
        </p:txBody>
      </p:sp>
    </p:spTree>
    <p:extLst>
      <p:ext uri="{BB962C8B-B14F-4D97-AF65-F5344CB8AC3E}">
        <p14:creationId xmlns:p14="http://schemas.microsoft.com/office/powerpoint/2010/main" val="67613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8914E-75E6-4195-9F11-95E0C41A9ADB}"/>
              </a:ext>
            </a:extLst>
          </p:cNvPr>
          <p:cNvPicPr>
            <a:picLocks noChangeAspect="1"/>
          </p:cNvPicPr>
          <p:nvPr/>
        </p:nvPicPr>
        <p:blipFill rotWithShape="1">
          <a:blip r:embed="rId3">
            <a:extLst>
              <a:ext uri="{28A0092B-C50C-407E-A947-70E740481C1C}">
                <a14:useLocalDpi xmlns:a14="http://schemas.microsoft.com/office/drawing/2010/main" val="0"/>
              </a:ext>
            </a:extLst>
          </a:blip>
          <a:srcRect l="5094" b="8466"/>
          <a:stretch/>
        </p:blipFill>
        <p:spPr>
          <a:xfrm>
            <a:off x="63500" y="802708"/>
            <a:ext cx="5420143" cy="5252914"/>
          </a:xfrm>
          <a:prstGeom prst="rect">
            <a:avLst/>
          </a:prstGeom>
        </p:spPr>
      </p:pic>
      <p:sp>
        <p:nvSpPr>
          <p:cNvPr id="7"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1200" cap="none" spc="0" normalizeH="0" baseline="0" noProof="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0" name="Title 9"/>
          <p:cNvSpPr>
            <a:spLocks noGrp="1"/>
          </p:cNvSpPr>
          <p:nvPr>
            <p:ph type="title"/>
          </p:nvPr>
        </p:nvSpPr>
        <p:spPr>
          <a:xfrm>
            <a:off x="345017" y="332076"/>
            <a:ext cx="11332117" cy="776139"/>
          </a:xfrm>
        </p:spPr>
        <p:txBody>
          <a:bodyPr/>
          <a:lstStyle/>
          <a:p>
            <a:pPr>
              <a:lnSpc>
                <a:spcPct val="100000"/>
              </a:lnSpc>
            </a:pPr>
            <a:r>
              <a:rPr lang="en-US" dirty="0"/>
              <a:t>Elements of communication: Tone of voice</a:t>
            </a:r>
          </a:p>
        </p:txBody>
      </p:sp>
      <p:grpSp>
        <p:nvGrpSpPr>
          <p:cNvPr id="13" name="Group 12"/>
          <p:cNvGrpSpPr/>
          <p:nvPr/>
        </p:nvGrpSpPr>
        <p:grpSpPr>
          <a:xfrm>
            <a:off x="6628048" y="802708"/>
            <a:ext cx="5215522" cy="2522437"/>
            <a:chOff x="6326052" y="852907"/>
            <a:chExt cx="5215522" cy="2522437"/>
          </a:xfrm>
        </p:grpSpPr>
        <p:pic>
          <p:nvPicPr>
            <p:cNvPr id="16" name="Picture 2"/>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4286" t="21074" r="4286"/>
            <a:stretch/>
          </p:blipFill>
          <p:spPr bwMode="auto">
            <a:xfrm>
              <a:off x="6326052" y="1245906"/>
              <a:ext cx="5215522" cy="1878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5921" t="27475" r="36351" b="6404"/>
            <a:stretch/>
          </p:blipFill>
          <p:spPr bwMode="auto">
            <a:xfrm>
              <a:off x="7666486" y="852907"/>
              <a:ext cx="2534653" cy="252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11"/>
          <p:cNvSpPr txBox="1">
            <a:spLocks/>
          </p:cNvSpPr>
          <p:nvPr/>
        </p:nvSpPr>
        <p:spPr>
          <a:xfrm>
            <a:off x="5326189" y="3242582"/>
            <a:ext cx="6865811" cy="3184171"/>
          </a:xfrm>
          <a:prstGeom prst="rect">
            <a:avLst/>
          </a:prstGeom>
        </p:spPr>
        <p:txBody>
          <a:bodyPr vert="horz" lIns="0" tIns="0" rIns="0" bIns="0" rtlCol="0">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342900" indent="-342900">
              <a:lnSpc>
                <a:spcPct val="100000"/>
              </a:lnSpc>
              <a:buFont typeface="Arial" panose="020B0604020202020204" pitchFamily="34" charset="0"/>
              <a:buChar char="•"/>
            </a:pPr>
            <a:r>
              <a:rPr lang="en-US" sz="1800" dirty="0">
                <a:latin typeface="+mn-lt"/>
              </a:rPr>
              <a:t>Volume of voice</a:t>
            </a:r>
            <a:r>
              <a:rPr lang="en-US" sz="1800" b="0" dirty="0">
                <a:latin typeface="+mn-lt"/>
              </a:rPr>
              <a:t> (loudness / softness)</a:t>
            </a:r>
            <a:endParaRPr lang="en-US" sz="1800" dirty="0">
              <a:latin typeface="+mn-lt"/>
            </a:endParaRPr>
          </a:p>
          <a:p>
            <a:pPr marL="342900" indent="-342900">
              <a:lnSpc>
                <a:spcPct val="100000"/>
              </a:lnSpc>
              <a:buFont typeface="Arial" panose="020B0604020202020204" pitchFamily="34" charset="0"/>
              <a:buChar char="•"/>
            </a:pPr>
            <a:r>
              <a:rPr lang="en-US" sz="1800" dirty="0">
                <a:latin typeface="+mn-lt"/>
              </a:rPr>
              <a:t>Pace or speed of voice </a:t>
            </a:r>
          </a:p>
          <a:p>
            <a:pPr marL="342900" indent="-342900">
              <a:lnSpc>
                <a:spcPct val="100000"/>
              </a:lnSpc>
              <a:buFont typeface="Arial" panose="020B0604020202020204" pitchFamily="34" charset="0"/>
              <a:buChar char="•"/>
            </a:pPr>
            <a:r>
              <a:rPr lang="en-US" sz="1800" dirty="0">
                <a:latin typeface="+mn-lt"/>
              </a:rPr>
              <a:t>Intonation and Stress</a:t>
            </a:r>
            <a:r>
              <a:rPr lang="en-US" sz="1800" b="0" dirty="0">
                <a:latin typeface="+mn-lt"/>
              </a:rPr>
              <a:t> (rise and fall in voice)</a:t>
            </a:r>
            <a:endParaRPr lang="en-US" sz="1800" dirty="0">
              <a:latin typeface="+mn-lt"/>
            </a:endParaRPr>
          </a:p>
          <a:p>
            <a:pPr marL="342900" indent="-342900">
              <a:lnSpc>
                <a:spcPct val="100000"/>
              </a:lnSpc>
              <a:buFont typeface="Arial" panose="020B0604020202020204" pitchFamily="34" charset="0"/>
              <a:buChar char="•"/>
            </a:pPr>
            <a:r>
              <a:rPr lang="en-US" sz="1800" dirty="0">
                <a:latin typeface="+mn-lt"/>
              </a:rPr>
              <a:t>Tone of voice</a:t>
            </a:r>
            <a:r>
              <a:rPr lang="en-US" sz="1800" b="0" dirty="0">
                <a:latin typeface="+mn-lt"/>
              </a:rPr>
              <a:t> (feelings and emotions expressed)</a:t>
            </a:r>
            <a:endParaRPr lang="en-US" sz="1800" dirty="0">
              <a:latin typeface="+mn-lt"/>
            </a:endParaRPr>
          </a:p>
          <a:p>
            <a:pPr marL="342900" indent="-342900">
              <a:lnSpc>
                <a:spcPct val="100000"/>
              </a:lnSpc>
              <a:buFont typeface="Arial" panose="020B0604020202020204" pitchFamily="34" charset="0"/>
              <a:buChar char="•"/>
            </a:pPr>
            <a:r>
              <a:rPr lang="en-US" sz="1800" dirty="0">
                <a:latin typeface="+mn-lt"/>
              </a:rPr>
              <a:t>Pronunciation </a:t>
            </a:r>
            <a:r>
              <a:rPr lang="en-US" sz="1800" b="0" dirty="0">
                <a:latin typeface="+mn-lt"/>
              </a:rPr>
              <a:t>(manner in which word is uttered)</a:t>
            </a:r>
            <a:endParaRPr lang="en-US" sz="1800" dirty="0">
              <a:latin typeface="+mn-lt"/>
            </a:endParaRPr>
          </a:p>
          <a:p>
            <a:pPr marL="342900" indent="-342900">
              <a:lnSpc>
                <a:spcPct val="100000"/>
              </a:lnSpc>
              <a:buFont typeface="Arial" panose="020B0604020202020204" pitchFamily="34" charset="0"/>
              <a:buChar char="•"/>
            </a:pPr>
            <a:r>
              <a:rPr lang="en-US" sz="1800" dirty="0">
                <a:latin typeface="+mn-lt"/>
              </a:rPr>
              <a:t>Articulation</a:t>
            </a:r>
            <a:r>
              <a:rPr lang="en-US" sz="1800" b="0" dirty="0">
                <a:latin typeface="+mn-lt"/>
              </a:rPr>
              <a:t> (clarity in the voice)</a:t>
            </a:r>
          </a:p>
          <a:p>
            <a:pPr marL="342900" indent="-342900">
              <a:lnSpc>
                <a:spcPct val="100000"/>
              </a:lnSpc>
              <a:buFont typeface="Arial" panose="020B0604020202020204" pitchFamily="34" charset="0"/>
              <a:buChar char="•"/>
            </a:pPr>
            <a:r>
              <a:rPr lang="en-US" sz="1800" dirty="0">
                <a:latin typeface="+mn-lt"/>
              </a:rPr>
              <a:t>Pause</a:t>
            </a:r>
            <a:r>
              <a:rPr lang="en-US" sz="1800" b="0" dirty="0">
                <a:latin typeface="+mn-lt"/>
              </a:rPr>
              <a:t> ( a break taken while speaking)</a:t>
            </a:r>
          </a:p>
          <a:p>
            <a:pPr marL="342900" indent="-342900">
              <a:lnSpc>
                <a:spcPct val="100000"/>
              </a:lnSpc>
              <a:buFont typeface="Arial" panose="020B0604020202020204" pitchFamily="34" charset="0"/>
              <a:buChar char="•"/>
            </a:pPr>
            <a:r>
              <a:rPr lang="en-US" sz="1800" dirty="0">
                <a:latin typeface="+mn-lt"/>
              </a:rPr>
              <a:t>Punctuation Marks </a:t>
            </a:r>
            <a:r>
              <a:rPr lang="en-US" sz="1800" b="0" dirty="0">
                <a:latin typeface="+mn-lt"/>
              </a:rPr>
              <a:t>(use of conventional symbols and spacing)</a:t>
            </a:r>
            <a:endParaRPr lang="en-US" sz="1800" dirty="0">
              <a:latin typeface="+mn-lt"/>
            </a:endParaRPr>
          </a:p>
        </p:txBody>
      </p:sp>
    </p:spTree>
    <p:extLst>
      <p:ext uri="{BB962C8B-B14F-4D97-AF65-F5344CB8AC3E}">
        <p14:creationId xmlns:p14="http://schemas.microsoft.com/office/powerpoint/2010/main" val="146812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8800" y="1887780"/>
            <a:ext cx="6855880" cy="2804160"/>
          </a:xfrm>
          <a:prstGeom prst="rect">
            <a:avLst/>
          </a:prstGeom>
        </p:spPr>
      </p:pic>
      <p:sp>
        <p:nvSpPr>
          <p:cNvPr id="7" name="Rectangle 6"/>
          <p:cNvSpPr/>
          <p:nvPr/>
        </p:nvSpPr>
        <p:spPr>
          <a:xfrm>
            <a:off x="7254240" y="473705"/>
            <a:ext cx="4632960" cy="5632311"/>
          </a:xfrm>
          <a:prstGeom prst="rect">
            <a:avLst/>
          </a:prstGeom>
          <a:solidFill>
            <a:schemeClr val="bg1">
              <a:lumMod val="50000"/>
              <a:alpha val="41000"/>
            </a:schemeClr>
          </a:solidFill>
          <a:ln w="76200" cmpd="thinThick">
            <a:solidFill>
              <a:schemeClr val="tx1">
                <a:lumMod val="50000"/>
                <a:lumOff val="50000"/>
              </a:schemeClr>
            </a:solidFill>
          </a:ln>
        </p:spPr>
        <p:txBody>
          <a:bodyPr wrap="square">
            <a:spAutoFit/>
          </a:bodyPr>
          <a:lstStyle/>
          <a:p>
            <a:pPr marL="457200" indent="-290513">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Why is each situation different? </a:t>
            </a:r>
          </a:p>
          <a:p>
            <a:pPr marL="457200" indent="-290513">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What are the expectations of each person? </a:t>
            </a:r>
          </a:p>
          <a:p>
            <a:pPr marL="457200" indent="-290513">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What would happen if you greeted your friends in the way you greeted your client? </a:t>
            </a:r>
          </a:p>
          <a:p>
            <a:pPr marL="457200" indent="-290513">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What would happen if you greeted your manager the same way you greet your friends?</a:t>
            </a:r>
          </a:p>
          <a:p>
            <a:pPr marL="457200" indent="-290513">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Does the way you communicate (or say things) affect how others perceive you?</a:t>
            </a:r>
          </a:p>
        </p:txBody>
      </p:sp>
      <p:sp>
        <p:nvSpPr>
          <p:cNvPr id="4" name="Slide Number Placeholder 2">
            <a:extLst>
              <a:ext uri="{FF2B5EF4-FFF2-40B4-BE49-F238E27FC236}">
                <a16:creationId xmlns:a16="http://schemas.microsoft.com/office/drawing/2014/main" id="{BF94C345-1AF8-4B94-8CCA-6157F30B386E}"/>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22</a:t>
            </a:fld>
            <a:endParaRPr lang="en-US" dirty="0">
              <a:solidFill>
                <a:schemeClr val="tx1"/>
              </a:solidFill>
              <a:latin typeface="Calibri" panose="020F0502020204030204"/>
            </a:endParaRPr>
          </a:p>
        </p:txBody>
      </p:sp>
      <p:sp>
        <p:nvSpPr>
          <p:cNvPr id="5" name="Freeform 5">
            <a:extLst>
              <a:ext uri="{FF2B5EF4-FFF2-40B4-BE49-F238E27FC236}">
                <a16:creationId xmlns:a16="http://schemas.microsoft.com/office/drawing/2014/main" id="{AA11A0E1-EC29-4189-BEDB-69BFF9BEDE63}"/>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8" name="Freeform 6">
            <a:extLst>
              <a:ext uri="{FF2B5EF4-FFF2-40B4-BE49-F238E27FC236}">
                <a16:creationId xmlns:a16="http://schemas.microsoft.com/office/drawing/2014/main" id="{508B1617-21C0-4001-8D85-F678E645DE71}"/>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000000"/>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Arial"/>
            </a:endParaRPr>
          </a:p>
        </p:txBody>
      </p:sp>
    </p:spTree>
    <p:extLst>
      <p:ext uri="{BB962C8B-B14F-4D97-AF65-F5344CB8AC3E}">
        <p14:creationId xmlns:p14="http://schemas.microsoft.com/office/powerpoint/2010/main" val="277111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object 5"/>
          <p:cNvSpPr/>
          <p:nvPr/>
        </p:nvSpPr>
        <p:spPr>
          <a:xfrm>
            <a:off x="2064632" y="1401725"/>
            <a:ext cx="755904" cy="978408"/>
          </a:xfrm>
          <a:prstGeom prst="rect">
            <a:avLst/>
          </a:prstGeom>
          <a:blipFill>
            <a:blip r:embed="rId3" cstate="print"/>
            <a:stretch>
              <a:fillRect/>
            </a:stretch>
          </a:blipFill>
        </p:spPr>
        <p:txBody>
          <a:bodyPr wrap="square" lIns="0" tIns="0" rIns="0" bIns="0" rtlCol="0"/>
          <a:lstStyle/>
          <a:p>
            <a:endParaRPr dirty="0">
              <a:latin typeface="Arial" panose="020B0604020202020204" pitchFamily="34" charset="0"/>
              <a:cs typeface="Arial" panose="020B0604020202020204" pitchFamily="34" charset="0"/>
            </a:endParaRPr>
          </a:p>
        </p:txBody>
      </p:sp>
      <p:sp>
        <p:nvSpPr>
          <p:cNvPr id="58" name="object 9"/>
          <p:cNvSpPr txBox="1"/>
          <p:nvPr/>
        </p:nvSpPr>
        <p:spPr>
          <a:xfrm>
            <a:off x="1477316" y="657413"/>
            <a:ext cx="2271395" cy="574040"/>
          </a:xfrm>
          <a:prstGeom prst="rect">
            <a:avLst/>
          </a:prstGeom>
        </p:spPr>
        <p:txBody>
          <a:bodyPr vert="horz" wrap="square" lIns="0" tIns="12700" rIns="0" bIns="0" rtlCol="0">
            <a:spAutoFit/>
          </a:bodyPr>
          <a:lstStyle/>
          <a:p>
            <a:pPr marL="12700" algn="ctr">
              <a:spcBef>
                <a:spcPts val="100"/>
              </a:spcBef>
            </a:pPr>
            <a:r>
              <a:rPr b="1" spc="50" dirty="0">
                <a:solidFill>
                  <a:srgbClr val="FFC000"/>
                </a:solidFill>
                <a:latin typeface="Arial" panose="020B0604020202020204" pitchFamily="34" charset="0"/>
                <a:cs typeface="Arial" panose="020B0604020202020204" pitchFamily="34" charset="0"/>
              </a:rPr>
              <a:t>Baby Boomers</a:t>
            </a:r>
          </a:p>
          <a:p>
            <a:pPr algn="ctr">
              <a:lnSpc>
                <a:spcPct val="100000"/>
              </a:lnSpc>
            </a:pPr>
            <a:r>
              <a:rPr lang="en-US" sz="1800" b="1" spc="65" dirty="0">
                <a:latin typeface="Arial" panose="020B0604020202020204" pitchFamily="34" charset="0"/>
                <a:cs typeface="Arial" panose="020B0604020202020204" pitchFamily="34" charset="0"/>
              </a:rPr>
              <a:t>The</a:t>
            </a:r>
            <a:r>
              <a:rPr sz="1800" b="1" spc="-180" dirty="0">
                <a:latin typeface="Arial" panose="020B0604020202020204" pitchFamily="34" charset="0"/>
                <a:cs typeface="Arial" panose="020B0604020202020204" pitchFamily="34" charset="0"/>
              </a:rPr>
              <a:t> </a:t>
            </a:r>
            <a:r>
              <a:rPr sz="1800" b="1" spc="65" dirty="0">
                <a:latin typeface="Arial" panose="020B0604020202020204" pitchFamily="34" charset="0"/>
                <a:cs typeface="Arial" panose="020B0604020202020204" pitchFamily="34" charset="0"/>
              </a:rPr>
              <a:t>“Old</a:t>
            </a:r>
            <a:r>
              <a:rPr sz="1800" b="1" spc="-185" dirty="0">
                <a:latin typeface="Arial" panose="020B0604020202020204" pitchFamily="34" charset="0"/>
                <a:cs typeface="Arial" panose="020B0604020202020204" pitchFamily="34" charset="0"/>
              </a:rPr>
              <a:t> </a:t>
            </a:r>
            <a:r>
              <a:rPr sz="1800" b="1" spc="30" dirty="0">
                <a:latin typeface="Arial" panose="020B0604020202020204" pitchFamily="34" charset="0"/>
                <a:cs typeface="Arial" panose="020B0604020202020204" pitchFamily="34" charset="0"/>
              </a:rPr>
              <a:t>School”</a:t>
            </a:r>
            <a:endParaRPr sz="1800" dirty="0">
              <a:latin typeface="Arial" panose="020B0604020202020204" pitchFamily="34" charset="0"/>
              <a:cs typeface="Arial" panose="020B0604020202020204" pitchFamily="34" charset="0"/>
            </a:endParaRPr>
          </a:p>
        </p:txBody>
      </p:sp>
      <p:sp>
        <p:nvSpPr>
          <p:cNvPr id="60" name="object 11"/>
          <p:cNvSpPr txBox="1"/>
          <p:nvPr/>
        </p:nvSpPr>
        <p:spPr>
          <a:xfrm>
            <a:off x="4562215" y="804697"/>
            <a:ext cx="707390"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FFC000"/>
                </a:solidFill>
                <a:latin typeface="Arial" panose="020B0604020202020204" pitchFamily="34" charset="0"/>
                <a:cs typeface="Arial" panose="020B0604020202020204" pitchFamily="34" charset="0"/>
              </a:rPr>
              <a:t>Gen</a:t>
            </a:r>
            <a:r>
              <a:rPr sz="1800" b="1" spc="-235" dirty="0">
                <a:solidFill>
                  <a:srgbClr val="FFC000"/>
                </a:solidFill>
                <a:latin typeface="Arial" panose="020B0604020202020204" pitchFamily="34" charset="0"/>
                <a:cs typeface="Arial" panose="020B0604020202020204" pitchFamily="34" charset="0"/>
              </a:rPr>
              <a:t> </a:t>
            </a:r>
            <a:r>
              <a:rPr sz="1800" b="1" spc="165" dirty="0">
                <a:solidFill>
                  <a:srgbClr val="FFC000"/>
                </a:solidFill>
                <a:latin typeface="Arial" panose="020B0604020202020204" pitchFamily="34" charset="0"/>
                <a:cs typeface="Arial" panose="020B0604020202020204" pitchFamily="34" charset="0"/>
              </a:rPr>
              <a:t>X</a:t>
            </a:r>
            <a:endParaRPr sz="1800" dirty="0">
              <a:latin typeface="Arial" panose="020B0604020202020204" pitchFamily="34" charset="0"/>
              <a:cs typeface="Arial" panose="020B0604020202020204" pitchFamily="34" charset="0"/>
            </a:endParaRPr>
          </a:p>
        </p:txBody>
      </p:sp>
      <p:sp>
        <p:nvSpPr>
          <p:cNvPr id="61" name="object 12"/>
          <p:cNvSpPr txBox="1"/>
          <p:nvPr/>
        </p:nvSpPr>
        <p:spPr>
          <a:xfrm>
            <a:off x="3768210" y="1078713"/>
            <a:ext cx="2295525" cy="57531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Arial" panose="020B0604020202020204" pitchFamily="34" charset="0"/>
                <a:cs typeface="Arial" panose="020B0604020202020204" pitchFamily="34" charset="0"/>
              </a:rPr>
              <a:t>The</a:t>
            </a:r>
            <a:r>
              <a:rPr sz="1800" b="1" spc="-400" dirty="0">
                <a:latin typeface="Arial" panose="020B0604020202020204" pitchFamily="34" charset="0"/>
                <a:cs typeface="Arial" panose="020B0604020202020204" pitchFamily="34" charset="0"/>
              </a:rPr>
              <a:t> </a:t>
            </a:r>
            <a:r>
              <a:rPr sz="1800" b="1" spc="50" dirty="0">
                <a:latin typeface="Arial" panose="020B0604020202020204" pitchFamily="34" charset="0"/>
                <a:cs typeface="Arial" panose="020B0604020202020204" pitchFamily="34" charset="0"/>
              </a:rPr>
              <a:t>PowerPoint and</a:t>
            </a:r>
            <a:endParaRPr sz="1800" dirty="0">
              <a:latin typeface="Arial" panose="020B0604020202020204" pitchFamily="34" charset="0"/>
              <a:cs typeface="Arial" panose="020B0604020202020204" pitchFamily="34" charset="0"/>
            </a:endParaRPr>
          </a:p>
          <a:p>
            <a:pPr marL="43180">
              <a:lnSpc>
                <a:spcPct val="100000"/>
              </a:lnSpc>
            </a:pPr>
            <a:r>
              <a:rPr sz="1800" b="1" spc="50" dirty="0">
                <a:latin typeface="Arial" panose="020B0604020202020204" pitchFamily="34" charset="0"/>
                <a:cs typeface="Arial" panose="020B0604020202020204" pitchFamily="34" charset="0"/>
              </a:rPr>
              <a:t>Outlook</a:t>
            </a:r>
            <a:r>
              <a:rPr sz="1800" b="1" spc="-165" dirty="0">
                <a:latin typeface="Arial" panose="020B0604020202020204" pitchFamily="34" charset="0"/>
                <a:cs typeface="Arial" panose="020B0604020202020204" pitchFamily="34" charset="0"/>
              </a:rPr>
              <a:t> </a:t>
            </a:r>
            <a:r>
              <a:rPr lang="en-US" b="1" spc="55" dirty="0">
                <a:latin typeface="Arial" panose="020B0604020202020204" pitchFamily="34" charset="0"/>
                <a:cs typeface="Arial" panose="020B0604020202020204" pitchFamily="34" charset="0"/>
              </a:rPr>
              <a:t>G</a:t>
            </a:r>
            <a:r>
              <a:rPr sz="1800" b="1" spc="55" dirty="0">
                <a:latin typeface="Arial" panose="020B0604020202020204" pitchFamily="34" charset="0"/>
                <a:cs typeface="Arial" panose="020B0604020202020204" pitchFamily="34" charset="0"/>
              </a:rPr>
              <a:t>eneration</a:t>
            </a:r>
            <a:endParaRPr sz="1800" dirty="0">
              <a:latin typeface="Arial" panose="020B0604020202020204" pitchFamily="34" charset="0"/>
              <a:cs typeface="Arial" panose="020B0604020202020204" pitchFamily="34" charset="0"/>
            </a:endParaRPr>
          </a:p>
        </p:txBody>
      </p:sp>
      <p:sp>
        <p:nvSpPr>
          <p:cNvPr id="62" name="object 13"/>
          <p:cNvSpPr txBox="1"/>
          <p:nvPr/>
        </p:nvSpPr>
        <p:spPr>
          <a:xfrm>
            <a:off x="6436730" y="1122642"/>
            <a:ext cx="1607185" cy="1120820"/>
          </a:xfrm>
          <a:prstGeom prst="rect">
            <a:avLst/>
          </a:prstGeom>
        </p:spPr>
        <p:txBody>
          <a:bodyPr vert="horz" wrap="square" lIns="0" tIns="12700" rIns="0" bIns="0" rtlCol="0">
            <a:spAutoFit/>
          </a:bodyPr>
          <a:lstStyle/>
          <a:p>
            <a:pPr marL="12700" marR="5080" indent="1270" algn="ctr">
              <a:lnSpc>
                <a:spcPct val="100000"/>
              </a:lnSpc>
              <a:spcBef>
                <a:spcPts val="100"/>
              </a:spcBef>
            </a:pPr>
            <a:r>
              <a:rPr lang="en-US" sz="1800" b="1" spc="55" dirty="0">
                <a:solidFill>
                  <a:srgbClr val="FFC000"/>
                </a:solidFill>
                <a:latin typeface="Arial" panose="020B0604020202020204" pitchFamily="34" charset="0"/>
                <a:cs typeface="Arial" panose="020B0604020202020204" pitchFamily="34" charset="0"/>
              </a:rPr>
              <a:t>Gen Y/ </a:t>
            </a:r>
            <a:r>
              <a:rPr sz="1800" b="1" spc="55" dirty="0">
                <a:solidFill>
                  <a:srgbClr val="FFC000"/>
                </a:solidFill>
                <a:latin typeface="Arial" panose="020B0604020202020204" pitchFamily="34" charset="0"/>
                <a:cs typeface="Arial" panose="020B0604020202020204" pitchFamily="34" charset="0"/>
              </a:rPr>
              <a:t>Millennial</a:t>
            </a:r>
            <a:r>
              <a:rPr sz="1800" b="1" spc="55" dirty="0">
                <a:latin typeface="Arial" panose="020B0604020202020204" pitchFamily="34" charset="0"/>
                <a:cs typeface="Arial" panose="020B0604020202020204" pitchFamily="34" charset="0"/>
              </a:rPr>
              <a:t>  </a:t>
            </a:r>
            <a:r>
              <a:rPr sz="1800" b="1" spc="50" dirty="0">
                <a:latin typeface="Arial" panose="020B0604020202020204" pitchFamily="34" charset="0"/>
                <a:cs typeface="Arial" panose="020B0604020202020204" pitchFamily="34" charset="0"/>
              </a:rPr>
              <a:t>The</a:t>
            </a:r>
            <a:r>
              <a:rPr sz="1800" b="1" spc="-229" dirty="0">
                <a:latin typeface="Arial" panose="020B0604020202020204" pitchFamily="34" charset="0"/>
                <a:cs typeface="Arial" panose="020B0604020202020204" pitchFamily="34" charset="0"/>
              </a:rPr>
              <a:t> </a:t>
            </a:r>
            <a:r>
              <a:rPr sz="1800" b="1" spc="35" dirty="0">
                <a:latin typeface="Arial" panose="020B0604020202020204" pitchFamily="34" charset="0"/>
                <a:cs typeface="Arial" panose="020B0604020202020204" pitchFamily="34" charset="0"/>
              </a:rPr>
              <a:t>Facebook </a:t>
            </a:r>
            <a:r>
              <a:rPr sz="1800" b="1" spc="25" dirty="0">
                <a:latin typeface="Arial" panose="020B0604020202020204" pitchFamily="34" charset="0"/>
                <a:cs typeface="Arial" panose="020B0604020202020204" pitchFamily="34" charset="0"/>
              </a:rPr>
              <a:t> </a:t>
            </a:r>
            <a:r>
              <a:rPr sz="1800" b="1" spc="55" dirty="0">
                <a:latin typeface="Arial" panose="020B0604020202020204" pitchFamily="34" charset="0"/>
                <a:cs typeface="Arial" panose="020B0604020202020204" pitchFamily="34" charset="0"/>
              </a:rPr>
              <a:t>Generation</a:t>
            </a:r>
            <a:endParaRPr sz="1800" dirty="0">
              <a:latin typeface="Arial" panose="020B0604020202020204" pitchFamily="34" charset="0"/>
              <a:cs typeface="Arial" panose="020B0604020202020204" pitchFamily="34" charset="0"/>
            </a:endParaRPr>
          </a:p>
        </p:txBody>
      </p:sp>
      <p:sp>
        <p:nvSpPr>
          <p:cNvPr id="63" name="object 14"/>
          <p:cNvSpPr txBox="1"/>
          <p:nvPr/>
        </p:nvSpPr>
        <p:spPr>
          <a:xfrm>
            <a:off x="8639930" y="1910868"/>
            <a:ext cx="1667510" cy="1122680"/>
          </a:xfrm>
          <a:prstGeom prst="rect">
            <a:avLst/>
          </a:prstGeom>
        </p:spPr>
        <p:txBody>
          <a:bodyPr vert="horz" wrap="square" lIns="0" tIns="12700" rIns="0" bIns="0" rtlCol="0">
            <a:spAutoFit/>
          </a:bodyPr>
          <a:lstStyle/>
          <a:p>
            <a:pPr marL="12700" marR="5080" indent="1905" algn="ctr">
              <a:lnSpc>
                <a:spcPct val="100000"/>
              </a:lnSpc>
              <a:spcBef>
                <a:spcPts val="100"/>
              </a:spcBef>
            </a:pPr>
            <a:r>
              <a:rPr sz="1800" b="1" spc="50" dirty="0">
                <a:solidFill>
                  <a:srgbClr val="FFC000"/>
                </a:solidFill>
                <a:latin typeface="Arial" panose="020B0604020202020204" pitchFamily="34" charset="0"/>
                <a:cs typeface="Arial" panose="020B0604020202020204" pitchFamily="34" charset="0"/>
              </a:rPr>
              <a:t>Gen </a:t>
            </a:r>
            <a:r>
              <a:rPr sz="1800" b="1" spc="35" dirty="0">
                <a:solidFill>
                  <a:srgbClr val="FFC000"/>
                </a:solidFill>
                <a:latin typeface="Arial" panose="020B0604020202020204" pitchFamily="34" charset="0"/>
                <a:cs typeface="Arial" panose="020B0604020202020204" pitchFamily="34" charset="0"/>
              </a:rPr>
              <a:t>Z</a:t>
            </a:r>
            <a:r>
              <a:rPr sz="1800" b="1" spc="35" dirty="0">
                <a:latin typeface="Arial" panose="020B0604020202020204" pitchFamily="34" charset="0"/>
                <a:cs typeface="Arial" panose="020B0604020202020204" pitchFamily="34" charset="0"/>
              </a:rPr>
              <a:t>  </a:t>
            </a:r>
            <a:r>
              <a:rPr sz="1800" b="1" spc="65" dirty="0">
                <a:latin typeface="Arial" panose="020B0604020202020204" pitchFamily="34" charset="0"/>
                <a:cs typeface="Arial" panose="020B0604020202020204" pitchFamily="34" charset="0"/>
              </a:rPr>
              <a:t>Immersive,  </a:t>
            </a:r>
            <a:r>
              <a:rPr sz="1800" b="1" spc="25" dirty="0">
                <a:latin typeface="Arial" panose="020B0604020202020204" pitchFamily="34" charset="0"/>
                <a:cs typeface="Arial" panose="020B0604020202020204" pitchFamily="34" charset="0"/>
              </a:rPr>
              <a:t>Go </a:t>
            </a:r>
            <a:r>
              <a:rPr sz="1800" b="1" spc="80" dirty="0">
                <a:latin typeface="Arial" panose="020B0604020202020204" pitchFamily="34" charset="0"/>
                <a:cs typeface="Arial" panose="020B0604020202020204" pitchFamily="34" charset="0"/>
              </a:rPr>
              <a:t>where</a:t>
            </a:r>
            <a:r>
              <a:rPr lang="en-US" sz="1800" b="1" spc="80" dirty="0">
                <a:latin typeface="Arial" panose="020B0604020202020204" pitchFamily="34" charset="0"/>
                <a:cs typeface="Arial" panose="020B0604020202020204" pitchFamily="34" charset="0"/>
              </a:rPr>
              <a:t> </a:t>
            </a:r>
            <a:r>
              <a:rPr sz="1800" b="1" spc="-400" dirty="0">
                <a:latin typeface="Arial" panose="020B0604020202020204" pitchFamily="34" charset="0"/>
                <a:cs typeface="Arial" panose="020B0604020202020204" pitchFamily="34" charset="0"/>
              </a:rPr>
              <a:t> </a:t>
            </a:r>
            <a:r>
              <a:rPr sz="1800" b="1" spc="75" dirty="0">
                <a:latin typeface="Arial" panose="020B0604020202020204" pitchFamily="34" charset="0"/>
                <a:cs typeface="Arial" panose="020B0604020202020204" pitchFamily="34" charset="0"/>
              </a:rPr>
              <a:t>they </a:t>
            </a:r>
            <a:r>
              <a:rPr sz="1800" b="1" spc="5" dirty="0">
                <a:latin typeface="Arial" panose="020B0604020202020204" pitchFamily="34" charset="0"/>
                <a:cs typeface="Arial" panose="020B0604020202020204" pitchFamily="34" charset="0"/>
              </a:rPr>
              <a:t>are…</a:t>
            </a:r>
            <a:endParaRPr sz="1800" dirty="0">
              <a:latin typeface="Arial" panose="020B0604020202020204" pitchFamily="34" charset="0"/>
              <a:cs typeface="Arial" panose="020B0604020202020204" pitchFamily="34" charset="0"/>
            </a:endParaRPr>
          </a:p>
        </p:txBody>
      </p:sp>
      <p:sp>
        <p:nvSpPr>
          <p:cNvPr id="64" name="object 15"/>
          <p:cNvSpPr/>
          <p:nvPr/>
        </p:nvSpPr>
        <p:spPr>
          <a:xfrm>
            <a:off x="2832220" y="1477797"/>
            <a:ext cx="1228090" cy="790575"/>
          </a:xfrm>
          <a:custGeom>
            <a:avLst/>
            <a:gdLst/>
            <a:ahLst/>
            <a:cxnLst/>
            <a:rect l="l" t="t" r="r" b="b"/>
            <a:pathLst>
              <a:path w="1228089" h="790575">
                <a:moveTo>
                  <a:pt x="1227963" y="790448"/>
                </a:moveTo>
                <a:lnTo>
                  <a:pt x="1192137" y="733575"/>
                </a:lnTo>
                <a:lnTo>
                  <a:pt x="1091469" y="593026"/>
                </a:lnTo>
                <a:lnTo>
                  <a:pt x="936176" y="413900"/>
                </a:lnTo>
                <a:lnTo>
                  <a:pt x="736472" y="241300"/>
                </a:lnTo>
                <a:lnTo>
                  <a:pt x="497794" y="118836"/>
                </a:lnTo>
                <a:lnTo>
                  <a:pt x="258365" y="45307"/>
                </a:lnTo>
                <a:lnTo>
                  <a:pt x="73872" y="9449"/>
                </a:lnTo>
                <a:lnTo>
                  <a:pt x="0" y="0"/>
                </a:lnTo>
              </a:path>
            </a:pathLst>
          </a:custGeom>
          <a:ln w="57149">
            <a:solidFill>
              <a:srgbClr val="FFC000"/>
            </a:solidFill>
            <a:prstDash val="dash"/>
          </a:ln>
        </p:spPr>
        <p:txBody>
          <a:bodyPr wrap="square" lIns="0" tIns="0" rIns="0" bIns="0" rtlCol="0"/>
          <a:lstStyle/>
          <a:p>
            <a:endParaRPr dirty="0">
              <a:latin typeface="Arial" panose="020B0604020202020204" pitchFamily="34" charset="0"/>
              <a:cs typeface="Arial" panose="020B0604020202020204" pitchFamily="34" charset="0"/>
            </a:endParaRPr>
          </a:p>
        </p:txBody>
      </p:sp>
      <p:sp>
        <p:nvSpPr>
          <p:cNvPr id="65" name="object 16"/>
          <p:cNvSpPr/>
          <p:nvPr/>
        </p:nvSpPr>
        <p:spPr>
          <a:xfrm>
            <a:off x="4793328" y="2143288"/>
            <a:ext cx="1948015" cy="689322"/>
          </a:xfrm>
          <a:custGeom>
            <a:avLst/>
            <a:gdLst/>
            <a:ahLst/>
            <a:cxnLst/>
            <a:rect l="l" t="t" r="r" b="b"/>
            <a:pathLst>
              <a:path w="1539239" h="868679">
                <a:moveTo>
                  <a:pt x="1538985" y="868426"/>
                </a:moveTo>
                <a:lnTo>
                  <a:pt x="1498290" y="799435"/>
                </a:lnTo>
                <a:lnTo>
                  <a:pt x="1381537" y="630443"/>
                </a:lnTo>
                <a:lnTo>
                  <a:pt x="1196728" y="418423"/>
                </a:lnTo>
                <a:lnTo>
                  <a:pt x="951864" y="220345"/>
                </a:lnTo>
                <a:lnTo>
                  <a:pt x="648831" y="91779"/>
                </a:lnTo>
                <a:lnTo>
                  <a:pt x="338772" y="26495"/>
                </a:lnTo>
                <a:lnTo>
                  <a:pt x="97293" y="3049"/>
                </a:lnTo>
                <a:lnTo>
                  <a:pt x="0" y="0"/>
                </a:lnTo>
              </a:path>
            </a:pathLst>
          </a:custGeom>
          <a:ln w="57150">
            <a:solidFill>
              <a:srgbClr val="FFC000"/>
            </a:solidFill>
            <a:prstDash val="dash"/>
          </a:ln>
        </p:spPr>
        <p:txBody>
          <a:bodyPr wrap="square" lIns="0" tIns="0" rIns="0" bIns="0" rtlCol="0"/>
          <a:lstStyle/>
          <a:p>
            <a:endParaRPr sz="2400" b="1" dirty="0">
              <a:latin typeface="Arial" panose="020B0604020202020204" pitchFamily="34" charset="0"/>
              <a:cs typeface="Arial" panose="020B0604020202020204" pitchFamily="34" charset="0"/>
            </a:endParaRPr>
          </a:p>
        </p:txBody>
      </p:sp>
      <p:sp>
        <p:nvSpPr>
          <p:cNvPr id="66" name="object 17"/>
          <p:cNvSpPr/>
          <p:nvPr/>
        </p:nvSpPr>
        <p:spPr>
          <a:xfrm>
            <a:off x="7539318" y="2997824"/>
            <a:ext cx="1436050" cy="910932"/>
          </a:xfrm>
          <a:custGeom>
            <a:avLst/>
            <a:gdLst/>
            <a:ahLst/>
            <a:cxnLst/>
            <a:rect l="l" t="t" r="r" b="b"/>
            <a:pathLst>
              <a:path w="1539240" h="868679">
                <a:moveTo>
                  <a:pt x="1538986" y="868426"/>
                </a:moveTo>
                <a:lnTo>
                  <a:pt x="1498270" y="799435"/>
                </a:lnTo>
                <a:lnTo>
                  <a:pt x="1381474" y="630443"/>
                </a:lnTo>
                <a:lnTo>
                  <a:pt x="1196621" y="418423"/>
                </a:lnTo>
                <a:lnTo>
                  <a:pt x="951738" y="220345"/>
                </a:lnTo>
                <a:lnTo>
                  <a:pt x="648777" y="91779"/>
                </a:lnTo>
                <a:lnTo>
                  <a:pt x="338756" y="26495"/>
                </a:lnTo>
                <a:lnTo>
                  <a:pt x="97291" y="3049"/>
                </a:lnTo>
                <a:lnTo>
                  <a:pt x="0" y="0"/>
                </a:lnTo>
              </a:path>
            </a:pathLst>
          </a:custGeom>
          <a:ln w="57150">
            <a:solidFill>
              <a:srgbClr val="FFC000"/>
            </a:solidFill>
            <a:prstDash val="dash"/>
          </a:ln>
        </p:spPr>
        <p:txBody>
          <a:bodyPr wrap="square" lIns="0" tIns="0" rIns="0" bIns="0" rtlCol="0"/>
          <a:lstStyle/>
          <a:p>
            <a:endParaRPr sz="2400" b="1" dirty="0">
              <a:latin typeface="Arial" panose="020B0604020202020204" pitchFamily="34" charset="0"/>
              <a:cs typeface="Arial" panose="020B0604020202020204" pitchFamily="34" charset="0"/>
            </a:endParaRPr>
          </a:p>
        </p:txBody>
      </p:sp>
      <p:sp>
        <p:nvSpPr>
          <p:cNvPr id="55" name="object 6"/>
          <p:cNvSpPr/>
          <p:nvPr/>
        </p:nvSpPr>
        <p:spPr>
          <a:xfrm>
            <a:off x="4156958" y="1779168"/>
            <a:ext cx="926966" cy="978408"/>
          </a:xfrm>
          <a:prstGeom prst="rect">
            <a:avLst/>
          </a:prstGeom>
          <a:blipFill>
            <a:blip r:embed="rId4" cstate="print"/>
            <a:stretch>
              <a:fillRect/>
            </a:stretch>
          </a:blipFill>
        </p:spPr>
        <p:txBody>
          <a:bodyPr wrap="square" lIns="0" tIns="0" rIns="0" bIns="0" rtlCol="0"/>
          <a:lstStyle/>
          <a:p>
            <a:endParaRPr dirty="0">
              <a:latin typeface="Arial" panose="020B0604020202020204" pitchFamily="34" charset="0"/>
              <a:cs typeface="Arial" panose="020B0604020202020204" pitchFamily="34" charset="0"/>
            </a:endParaRPr>
          </a:p>
        </p:txBody>
      </p:sp>
      <p:sp>
        <p:nvSpPr>
          <p:cNvPr id="25"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endParaRPr lang="en-US" dirty="0"/>
          </a:p>
        </p:txBody>
      </p:sp>
      <p:sp>
        <p:nvSpPr>
          <p:cNvPr id="2" name="Title 1"/>
          <p:cNvSpPr>
            <a:spLocks noGrp="1"/>
          </p:cNvSpPr>
          <p:nvPr>
            <p:ph type="title"/>
          </p:nvPr>
        </p:nvSpPr>
        <p:spPr>
          <a:xfrm>
            <a:off x="345019" y="121770"/>
            <a:ext cx="10150110" cy="913890"/>
          </a:xfrm>
        </p:spPr>
        <p:txBody>
          <a:bodyPr vert="horz" lIns="91440" tIns="45720" rIns="91440" bIns="45720" rtlCol="0" anchor="ctr">
            <a:noAutofit/>
          </a:bodyPr>
          <a:lstStyle/>
          <a:p>
            <a:pPr defTabSz="914400"/>
            <a:r>
              <a:rPr lang="en-US" sz="3200" dirty="0">
                <a:latin typeface="Arial Black" panose="020B0A04020102020204" pitchFamily="34" charset="0"/>
                <a:ea typeface="+mj-ea"/>
                <a:cs typeface="+mj-cs"/>
              </a:rPr>
              <a:t>Different Strokes for Different Folks</a:t>
            </a:r>
          </a:p>
        </p:txBody>
      </p:sp>
      <p:graphicFrame>
        <p:nvGraphicFramePr>
          <p:cNvPr id="3" name="Diagram 2"/>
          <p:cNvGraphicFramePr/>
          <p:nvPr>
            <p:extLst>
              <p:ext uri="{D42A27DB-BD31-4B8C-83A1-F6EECF244321}">
                <p14:modId xmlns:p14="http://schemas.microsoft.com/office/powerpoint/2010/main" val="1846686351"/>
              </p:ext>
            </p:extLst>
          </p:nvPr>
        </p:nvGraphicFramePr>
        <p:xfrm>
          <a:off x="1804948" y="2626478"/>
          <a:ext cx="1635574" cy="31520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8" name="Diagram 27"/>
          <p:cNvGraphicFramePr/>
          <p:nvPr>
            <p:extLst>
              <p:ext uri="{D42A27DB-BD31-4B8C-83A1-F6EECF244321}">
                <p14:modId xmlns:p14="http://schemas.microsoft.com/office/powerpoint/2010/main" val="79190750"/>
              </p:ext>
            </p:extLst>
          </p:nvPr>
        </p:nvGraphicFramePr>
        <p:xfrm>
          <a:off x="3798677" y="2882720"/>
          <a:ext cx="1635574" cy="37363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29" name="Diagram 28"/>
          <p:cNvGraphicFramePr/>
          <p:nvPr>
            <p:extLst>
              <p:ext uri="{D42A27DB-BD31-4B8C-83A1-F6EECF244321}">
                <p14:modId xmlns:p14="http://schemas.microsoft.com/office/powerpoint/2010/main" val="1954995247"/>
              </p:ext>
            </p:extLst>
          </p:nvPr>
        </p:nvGraphicFramePr>
        <p:xfrm>
          <a:off x="6145509" y="3274747"/>
          <a:ext cx="1891586" cy="315200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31" name="Diagram 30"/>
          <p:cNvGraphicFramePr/>
          <p:nvPr>
            <p:extLst>
              <p:ext uri="{D42A27DB-BD31-4B8C-83A1-F6EECF244321}">
                <p14:modId xmlns:p14="http://schemas.microsoft.com/office/powerpoint/2010/main" val="202102923"/>
              </p:ext>
            </p:extLst>
          </p:nvPr>
        </p:nvGraphicFramePr>
        <p:xfrm>
          <a:off x="8818712" y="4263296"/>
          <a:ext cx="2025177" cy="183270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8" name="Picture 7"/>
          <p:cNvPicPr>
            <a:picLocks noChangeAspect="1"/>
          </p:cNvPicPr>
          <p:nvPr/>
        </p:nvPicPr>
        <p:blipFill rotWithShape="1">
          <a:blip r:embed="rId25">
            <a:extLst>
              <a:ext uri="{28A0092B-C50C-407E-A947-70E740481C1C}">
                <a14:useLocalDpi xmlns:a14="http://schemas.microsoft.com/office/drawing/2010/main" val="0"/>
              </a:ext>
            </a:extLst>
          </a:blip>
          <a:srcRect r="20911" b="739"/>
          <a:stretch/>
        </p:blipFill>
        <p:spPr>
          <a:xfrm>
            <a:off x="6567664" y="2275527"/>
            <a:ext cx="1175508" cy="914400"/>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l="27068" t="3362" b="6640"/>
          <a:stretch/>
        </p:blipFill>
        <p:spPr>
          <a:xfrm>
            <a:off x="8975368" y="3189927"/>
            <a:ext cx="1111512" cy="914400"/>
          </a:xfrm>
          <a:prstGeom prst="rect">
            <a:avLst/>
          </a:prstGeom>
        </p:spPr>
      </p:pic>
      <p:sp>
        <p:nvSpPr>
          <p:cNvPr id="22"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23</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72371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8" grpId="0"/>
      <p:bldP spid="60" grpId="0"/>
      <p:bldP spid="61" grpId="0"/>
      <p:bldP spid="62" grpId="0"/>
      <p:bldP spid="63" grpId="0"/>
      <p:bldP spid="64" grpId="0" animBg="1"/>
      <p:bldP spid="65" grpId="0" animBg="1"/>
      <p:bldP spid="66" grpId="0" animBg="1"/>
      <p:bldP spid="55" grpId="0" animBg="1"/>
      <p:bldGraphic spid="3" grpId="0">
        <p:bldAsOne/>
      </p:bldGraphic>
      <p:bldGraphic spid="28" grpId="0">
        <p:bldAsOne/>
      </p:bldGraphic>
      <p:bldGraphic spid="29" grpId="0">
        <p:bldAsOne/>
      </p:bldGraphic>
      <p:bldGraphic spid="31"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892" y="332076"/>
            <a:ext cx="6119949" cy="776139"/>
          </a:xfrm>
        </p:spPr>
        <p:txBody>
          <a:bodyPr/>
          <a:lstStyle/>
          <a:p>
            <a:r>
              <a:rPr lang="en-US" sz="3050" dirty="0"/>
              <a:t>An integrated approach</a:t>
            </a:r>
          </a:p>
        </p:txBody>
      </p:sp>
      <p:sp>
        <p:nvSpPr>
          <p:cNvPr id="5" name="Text Placeholder 4"/>
          <p:cNvSpPr>
            <a:spLocks noGrp="1"/>
          </p:cNvSpPr>
          <p:nvPr>
            <p:ph type="body" sz="quarter" idx="13"/>
          </p:nvPr>
        </p:nvSpPr>
        <p:spPr>
          <a:xfrm>
            <a:off x="345019" y="1098535"/>
            <a:ext cx="5927444" cy="4981423"/>
          </a:xfrm>
        </p:spPr>
        <p:txBody>
          <a:bodyPr/>
          <a:lstStyle/>
          <a:p>
            <a:pPr marL="355600" marR="160655" indent="-342900">
              <a:lnSpc>
                <a:spcPct val="99700"/>
              </a:lnSpc>
              <a:spcBef>
                <a:spcPts val="100"/>
              </a:spcBef>
              <a:buClr>
                <a:schemeClr val="tx1"/>
              </a:buClr>
              <a:buFont typeface="Wingdings" panose="05000000000000000000" pitchFamily="2" charset="2"/>
              <a:buChar char="ü"/>
              <a:tabLst>
                <a:tab pos="299085" algn="l"/>
                <a:tab pos="299720" algn="l"/>
              </a:tabLst>
            </a:pPr>
            <a:r>
              <a:rPr lang="en-US" sz="2400" spc="10" dirty="0">
                <a:latin typeface="Arial" panose="020B0604020202020204" pitchFamily="34" charset="0"/>
                <a:cs typeface="Arial" panose="020B0604020202020204" pitchFamily="34" charset="0"/>
              </a:rPr>
              <a:t>The </a:t>
            </a:r>
            <a:r>
              <a:rPr lang="en-US" sz="2600" spc="50" dirty="0">
                <a:solidFill>
                  <a:schemeClr val="accent4">
                    <a:lumMod val="75000"/>
                  </a:schemeClr>
                </a:solidFill>
                <a:latin typeface="Arial" panose="020B0604020202020204" pitchFamily="34" charset="0"/>
                <a:cs typeface="Arial" panose="020B0604020202020204" pitchFamily="34" charset="0"/>
              </a:rPr>
              <a:t>medium</a:t>
            </a:r>
            <a:r>
              <a:rPr lang="en-US" sz="2400" spc="50" dirty="0">
                <a:latin typeface="Arial" panose="020B0604020202020204" pitchFamily="34" charset="0"/>
                <a:cs typeface="Arial" panose="020B0604020202020204" pitchFamily="34" charset="0"/>
              </a:rPr>
              <a:t> </a:t>
            </a:r>
            <a:r>
              <a:rPr lang="en-US" sz="2400" spc="25" dirty="0">
                <a:latin typeface="Arial" panose="020B0604020202020204" pitchFamily="34" charset="0"/>
                <a:cs typeface="Arial" panose="020B0604020202020204" pitchFamily="34" charset="0"/>
              </a:rPr>
              <a:t>is</a:t>
            </a:r>
            <a:r>
              <a:rPr lang="en-US" sz="2400" spc="-180" dirty="0">
                <a:latin typeface="Arial" panose="020B0604020202020204" pitchFamily="34" charset="0"/>
                <a:cs typeface="Arial" panose="020B0604020202020204" pitchFamily="34" charset="0"/>
              </a:rPr>
              <a:t> </a:t>
            </a:r>
            <a:r>
              <a:rPr lang="en-US" sz="2400" spc="-20" dirty="0">
                <a:latin typeface="Arial" panose="020B0604020202020204" pitchFamily="34" charset="0"/>
                <a:cs typeface="Arial" panose="020B0604020202020204" pitchFamily="34" charset="0"/>
              </a:rPr>
              <a:t>as </a:t>
            </a:r>
            <a:r>
              <a:rPr lang="en-US" sz="2400" spc="90" dirty="0">
                <a:latin typeface="Arial" panose="020B0604020202020204" pitchFamily="34" charset="0"/>
                <a:cs typeface="Arial" panose="020B0604020202020204" pitchFamily="34" charset="0"/>
              </a:rPr>
              <a:t>important </a:t>
            </a:r>
            <a:r>
              <a:rPr lang="en-US" sz="2400" spc="-15" dirty="0">
                <a:latin typeface="Arial" panose="020B0604020202020204" pitchFamily="34" charset="0"/>
                <a:cs typeface="Arial" panose="020B0604020202020204" pitchFamily="34" charset="0"/>
              </a:rPr>
              <a:t>as </a:t>
            </a:r>
            <a:r>
              <a:rPr lang="en-US" sz="2400" spc="80" dirty="0">
                <a:latin typeface="Arial" panose="020B0604020202020204" pitchFamily="34" charset="0"/>
                <a:cs typeface="Arial" panose="020B0604020202020204" pitchFamily="34" charset="0"/>
              </a:rPr>
              <a:t>the  </a:t>
            </a:r>
            <a:r>
              <a:rPr lang="en-US" sz="2400" spc="35" dirty="0">
                <a:latin typeface="Arial" panose="020B0604020202020204" pitchFamily="34" charset="0"/>
                <a:cs typeface="Arial" panose="020B0604020202020204" pitchFamily="34" charset="0"/>
              </a:rPr>
              <a:t>message</a:t>
            </a:r>
            <a:br>
              <a:rPr lang="en-US" sz="2400" spc="35" dirty="0">
                <a:latin typeface="Arial" panose="020B0604020202020204" pitchFamily="34" charset="0"/>
                <a:cs typeface="Arial" panose="020B0604020202020204" pitchFamily="34" charset="0"/>
              </a:rPr>
            </a:br>
            <a:endParaRPr lang="en-US" sz="2400" spc="35" dirty="0">
              <a:latin typeface="Arial" panose="020B0604020202020204" pitchFamily="34" charset="0"/>
              <a:cs typeface="Arial" panose="020B0604020202020204" pitchFamily="34" charset="0"/>
            </a:endParaRPr>
          </a:p>
          <a:p>
            <a:pPr marL="355600" marR="160655" indent="-342900">
              <a:lnSpc>
                <a:spcPct val="99700"/>
              </a:lnSpc>
              <a:spcBef>
                <a:spcPts val="100"/>
              </a:spcBef>
              <a:buClr>
                <a:schemeClr val="tx1"/>
              </a:buClr>
              <a:buFont typeface="Wingdings" panose="05000000000000000000" pitchFamily="2" charset="2"/>
              <a:buChar char="ü"/>
              <a:tabLst>
                <a:tab pos="299085" algn="l"/>
                <a:tab pos="299720" algn="l"/>
              </a:tabLst>
            </a:pPr>
            <a:r>
              <a:rPr lang="en-US" sz="2400" spc="-5" dirty="0">
                <a:latin typeface="Arial" panose="020B0604020202020204" pitchFamily="34" charset="0"/>
                <a:cs typeface="Arial" panose="020B0604020202020204" pitchFamily="34" charset="0"/>
              </a:rPr>
              <a:t>Use </a:t>
            </a:r>
            <a:r>
              <a:rPr lang="en-US" sz="2600" spc="50" dirty="0">
                <a:solidFill>
                  <a:schemeClr val="accent4">
                    <a:lumMod val="75000"/>
                  </a:schemeClr>
                </a:solidFill>
                <a:latin typeface="Arial" panose="020B0604020202020204" pitchFamily="34" charset="0"/>
                <a:cs typeface="Arial" panose="020B0604020202020204" pitchFamily="34" charset="0"/>
              </a:rPr>
              <a:t>technology</a:t>
            </a:r>
            <a:r>
              <a:rPr lang="en-US" sz="2600" spc="-195" dirty="0">
                <a:solidFill>
                  <a:schemeClr val="accent4">
                    <a:lumMod val="75000"/>
                  </a:schemeClr>
                </a:solidFill>
                <a:latin typeface="Arial" panose="020B0604020202020204" pitchFamily="34" charset="0"/>
                <a:cs typeface="Arial" panose="020B0604020202020204" pitchFamily="34" charset="0"/>
              </a:rPr>
              <a:t> </a:t>
            </a:r>
            <a:r>
              <a:rPr lang="en-US" sz="2600" spc="-5" dirty="0">
                <a:solidFill>
                  <a:schemeClr val="accent4">
                    <a:lumMod val="75000"/>
                  </a:schemeClr>
                </a:solidFill>
                <a:latin typeface="Arial" panose="020B0604020202020204" pitchFamily="34" charset="0"/>
                <a:cs typeface="Arial" panose="020B0604020202020204" pitchFamily="34" charset="0"/>
              </a:rPr>
              <a:t>as </a:t>
            </a:r>
            <a:r>
              <a:rPr lang="en-US" sz="2600" spc="40" dirty="0">
                <a:solidFill>
                  <a:schemeClr val="accent4">
                    <a:lumMod val="75000"/>
                  </a:schemeClr>
                </a:solidFill>
                <a:latin typeface="Arial" panose="020B0604020202020204" pitchFamily="34" charset="0"/>
                <a:cs typeface="Arial" panose="020B0604020202020204" pitchFamily="34" charset="0"/>
              </a:rPr>
              <a:t>a </a:t>
            </a:r>
            <a:r>
              <a:rPr lang="en-US" sz="2600" spc="55" dirty="0">
                <a:solidFill>
                  <a:schemeClr val="accent4">
                    <a:lumMod val="75000"/>
                  </a:schemeClr>
                </a:solidFill>
                <a:latin typeface="Arial" panose="020B0604020202020204" pitchFamily="34" charset="0"/>
                <a:cs typeface="Arial" panose="020B0604020202020204" pitchFamily="34" charset="0"/>
              </a:rPr>
              <a:t>key </a:t>
            </a:r>
            <a:r>
              <a:rPr lang="en-US" sz="2600" spc="50" dirty="0">
                <a:solidFill>
                  <a:schemeClr val="accent4">
                    <a:lumMod val="75000"/>
                  </a:schemeClr>
                </a:solidFill>
                <a:latin typeface="Arial" panose="020B0604020202020204" pitchFamily="34" charset="0"/>
                <a:cs typeface="Arial" panose="020B0604020202020204" pitchFamily="34" charset="0"/>
              </a:rPr>
              <a:t>enabler</a:t>
            </a:r>
            <a:r>
              <a:rPr lang="en-US" sz="2800" spc="50" dirty="0">
                <a:solidFill>
                  <a:schemeClr val="accent4">
                    <a:lumMod val="75000"/>
                  </a:schemeClr>
                </a:solidFill>
                <a:latin typeface="Arial" panose="020B0604020202020204" pitchFamily="34" charset="0"/>
                <a:cs typeface="Arial" panose="020B0604020202020204" pitchFamily="34" charset="0"/>
              </a:rPr>
              <a:t> </a:t>
            </a:r>
            <a:r>
              <a:rPr lang="en-US" sz="2400" spc="100" dirty="0">
                <a:latin typeface="Arial" panose="020B0604020202020204" pitchFamily="34" charset="0"/>
                <a:cs typeface="Arial" panose="020B0604020202020204" pitchFamily="34" charset="0"/>
              </a:rPr>
              <a:t>for  </a:t>
            </a:r>
            <a:r>
              <a:rPr lang="en-US" sz="2400" spc="75" dirty="0">
                <a:latin typeface="Arial" panose="020B0604020202020204" pitchFamily="34" charset="0"/>
                <a:cs typeface="Arial" panose="020B0604020202020204" pitchFamily="34" charset="0"/>
              </a:rPr>
              <a:t>collaboration</a:t>
            </a:r>
            <a:br>
              <a:rPr lang="en-US" sz="2400" spc="75"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355600" marR="160655" indent="-342900">
              <a:lnSpc>
                <a:spcPct val="99700"/>
              </a:lnSpc>
              <a:spcBef>
                <a:spcPts val="100"/>
              </a:spcBef>
              <a:buClr>
                <a:schemeClr val="tx1"/>
              </a:buClr>
              <a:buFont typeface="Wingdings" panose="05000000000000000000" pitchFamily="2" charset="2"/>
              <a:buChar char="ü"/>
              <a:tabLst>
                <a:tab pos="299085" algn="l"/>
                <a:tab pos="299720" algn="l"/>
              </a:tabLst>
            </a:pPr>
            <a:r>
              <a:rPr lang="en-US" sz="2600" spc="30" dirty="0">
                <a:solidFill>
                  <a:schemeClr val="accent4">
                    <a:lumMod val="75000"/>
                  </a:schemeClr>
                </a:solidFill>
                <a:latin typeface="Arial" panose="020B0604020202020204" pitchFamily="34" charset="0"/>
                <a:cs typeface="Arial" panose="020B0604020202020204" pitchFamily="34" charset="0"/>
              </a:rPr>
              <a:t>Personalization</a:t>
            </a:r>
            <a:r>
              <a:rPr lang="en-US" sz="2400" spc="-50" dirty="0">
                <a:solidFill>
                  <a:schemeClr val="accent4"/>
                </a:solidFill>
                <a:latin typeface="Arial" panose="020B0604020202020204" pitchFamily="34" charset="0"/>
                <a:cs typeface="Arial" panose="020B0604020202020204" pitchFamily="34" charset="0"/>
              </a:rPr>
              <a:t> </a:t>
            </a:r>
            <a:r>
              <a:rPr lang="en-US" sz="2400" spc="25" dirty="0">
                <a:latin typeface="Arial" panose="020B0604020202020204" pitchFamily="34" charset="0"/>
                <a:cs typeface="Arial" panose="020B0604020202020204" pitchFamily="34" charset="0"/>
              </a:rPr>
              <a:t>is </a:t>
            </a:r>
            <a:r>
              <a:rPr lang="en-US" sz="2400" spc="75" dirty="0">
                <a:latin typeface="Arial" panose="020B0604020202020204" pitchFamily="34" charset="0"/>
                <a:cs typeface="Arial" panose="020B0604020202020204" pitchFamily="34" charset="0"/>
              </a:rPr>
              <a:t>appreciated </a:t>
            </a:r>
            <a:r>
              <a:rPr lang="en-US" sz="2400" spc="90" dirty="0">
                <a:latin typeface="Arial" panose="020B0604020202020204" pitchFamily="34" charset="0"/>
                <a:cs typeface="Arial" panose="020B0604020202020204" pitchFamily="34" charset="0"/>
              </a:rPr>
              <a:t>by </a:t>
            </a:r>
            <a:r>
              <a:rPr lang="en-US" sz="2400" spc="35" dirty="0">
                <a:latin typeface="Arial" panose="020B0604020202020204" pitchFamily="34" charset="0"/>
                <a:cs typeface="Arial" panose="020B0604020202020204" pitchFamily="34" charset="0"/>
              </a:rPr>
              <a:t>everyone</a:t>
            </a:r>
            <a:br>
              <a:rPr lang="en-US" sz="2400" spc="35"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pPr marL="355600" marR="160655" indent="-342900">
              <a:lnSpc>
                <a:spcPct val="99700"/>
              </a:lnSpc>
              <a:spcBef>
                <a:spcPts val="100"/>
              </a:spcBef>
              <a:buClr>
                <a:schemeClr val="tx1"/>
              </a:buClr>
              <a:buFont typeface="Wingdings" panose="05000000000000000000" pitchFamily="2" charset="2"/>
              <a:buChar char="ü"/>
              <a:tabLst>
                <a:tab pos="299085" algn="l"/>
                <a:tab pos="299720" algn="l"/>
              </a:tabLst>
            </a:pPr>
            <a:r>
              <a:rPr lang="en-US" sz="2400" spc="55" dirty="0">
                <a:latin typeface="Arial" panose="020B0604020202020204" pitchFamily="34" charset="0"/>
                <a:cs typeface="Arial" panose="020B0604020202020204" pitchFamily="34" charset="0"/>
              </a:rPr>
              <a:t>Understand</a:t>
            </a:r>
            <a:r>
              <a:rPr lang="en-US" sz="2400" spc="-45" dirty="0">
                <a:latin typeface="Arial" panose="020B0604020202020204" pitchFamily="34" charset="0"/>
                <a:cs typeface="Arial" panose="020B0604020202020204" pitchFamily="34" charset="0"/>
              </a:rPr>
              <a:t> </a:t>
            </a:r>
            <a:r>
              <a:rPr lang="en-US" sz="2400" spc="60" dirty="0">
                <a:latin typeface="Arial" panose="020B0604020202020204" pitchFamily="34" charset="0"/>
                <a:cs typeface="Arial" panose="020B0604020202020204" pitchFamily="34" charset="0"/>
              </a:rPr>
              <a:t>and </a:t>
            </a:r>
            <a:r>
              <a:rPr lang="en-US" sz="2400" spc="75" dirty="0">
                <a:latin typeface="Arial" panose="020B0604020202020204" pitchFamily="34" charset="0"/>
                <a:cs typeface="Arial" panose="020B0604020202020204" pitchFamily="34" charset="0"/>
              </a:rPr>
              <a:t>respect</a:t>
            </a:r>
            <a:r>
              <a:rPr lang="en-US" sz="2400" spc="-20" dirty="0">
                <a:latin typeface="Arial" panose="020B0604020202020204" pitchFamily="34" charset="0"/>
                <a:cs typeface="Arial" panose="020B0604020202020204" pitchFamily="34" charset="0"/>
              </a:rPr>
              <a:t> </a:t>
            </a:r>
            <a:r>
              <a:rPr lang="en-US" sz="2600" spc="50" dirty="0">
                <a:solidFill>
                  <a:schemeClr val="accent4">
                    <a:lumMod val="75000"/>
                  </a:schemeClr>
                </a:solidFill>
                <a:latin typeface="Arial" panose="020B0604020202020204" pitchFamily="34" charset="0"/>
                <a:cs typeface="Arial" panose="020B0604020202020204" pitchFamily="34" charset="0"/>
              </a:rPr>
              <a:t>value</a:t>
            </a:r>
            <a:r>
              <a:rPr lang="en-US" sz="2600" dirty="0">
                <a:solidFill>
                  <a:schemeClr val="accent4">
                    <a:lumMod val="75000"/>
                  </a:schemeClr>
                </a:solidFill>
                <a:latin typeface="Arial" panose="020B0604020202020204" pitchFamily="34" charset="0"/>
                <a:cs typeface="Arial" panose="020B0604020202020204" pitchFamily="34" charset="0"/>
              </a:rPr>
              <a:t> </a:t>
            </a:r>
            <a:r>
              <a:rPr lang="en-US" sz="2600" spc="50" dirty="0">
                <a:solidFill>
                  <a:schemeClr val="accent4">
                    <a:lumMod val="75000"/>
                  </a:schemeClr>
                </a:solidFill>
                <a:latin typeface="Arial" panose="020B0604020202020204" pitchFamily="34" charset="0"/>
                <a:cs typeface="Arial" panose="020B0604020202020204" pitchFamily="34" charset="0"/>
              </a:rPr>
              <a:t>differences</a:t>
            </a:r>
            <a:br>
              <a:rPr lang="en-US" sz="2400" spc="50" dirty="0">
                <a:solidFill>
                  <a:schemeClr val="accent4">
                    <a:lumMod val="75000"/>
                  </a:schemeClr>
                </a:solidFill>
                <a:latin typeface="Arial" panose="020B0604020202020204" pitchFamily="34" charset="0"/>
                <a:cs typeface="Arial" panose="020B0604020202020204" pitchFamily="34" charset="0"/>
              </a:rPr>
            </a:br>
            <a:endParaRPr lang="en-US" sz="2400" dirty="0">
              <a:solidFill>
                <a:schemeClr val="accent4">
                  <a:lumMod val="75000"/>
                </a:schemeClr>
              </a:solidFill>
              <a:latin typeface="Arial" panose="020B0604020202020204" pitchFamily="34" charset="0"/>
              <a:cs typeface="Arial" panose="020B0604020202020204" pitchFamily="34" charset="0"/>
            </a:endParaRPr>
          </a:p>
          <a:p>
            <a:pPr marL="355600" marR="160655" indent="-342900">
              <a:lnSpc>
                <a:spcPct val="99700"/>
              </a:lnSpc>
              <a:spcBef>
                <a:spcPts val="100"/>
              </a:spcBef>
              <a:buClr>
                <a:schemeClr val="tx1"/>
              </a:buClr>
              <a:buFont typeface="Wingdings" panose="05000000000000000000" pitchFamily="2" charset="2"/>
              <a:buChar char="ü"/>
              <a:tabLst>
                <a:tab pos="299085" algn="l"/>
                <a:tab pos="299720" algn="l"/>
              </a:tabLst>
            </a:pPr>
            <a:r>
              <a:rPr lang="en-US" sz="2400" dirty="0">
                <a:latin typeface="Arial" panose="020B0604020202020204" pitchFamily="34" charset="0"/>
                <a:cs typeface="Arial" panose="020B0604020202020204" pitchFamily="34" charset="0"/>
              </a:rPr>
              <a:t>Be aware of </a:t>
            </a:r>
            <a:r>
              <a:rPr lang="en-US" sz="2600" spc="50" dirty="0">
                <a:solidFill>
                  <a:schemeClr val="accent4">
                    <a:lumMod val="75000"/>
                  </a:schemeClr>
                </a:solidFill>
                <a:latin typeface="Arial" panose="020B0604020202020204" pitchFamily="34" charset="0"/>
                <a:cs typeface="Arial" panose="020B0604020202020204" pitchFamily="34" charset="0"/>
              </a:rPr>
              <a:t>motivating factors</a:t>
            </a:r>
          </a:p>
          <a:p>
            <a:endParaRPr lang="en-US" dirty="0"/>
          </a:p>
        </p:txBody>
      </p:sp>
      <p:sp>
        <p:nvSpPr>
          <p:cNvPr id="6"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endParaRPr lang="en-US" dirty="0"/>
          </a:p>
        </p:txBody>
      </p:sp>
      <p:sp>
        <p:nvSpPr>
          <p:cNvPr id="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bg1"/>
                </a:solidFill>
                <a:latin typeface="Calibri" panose="020F0502020204030204"/>
              </a:rPr>
              <a:pPr/>
              <a:t>24</a:t>
            </a:fld>
            <a:endParaRPr lang="en-US" dirty="0">
              <a:solidFill>
                <a:schemeClr val="bg1"/>
              </a:solidFill>
              <a:latin typeface="Calibri" panose="020F0502020204030204"/>
            </a:endParaRPr>
          </a:p>
        </p:txBody>
      </p:sp>
    </p:spTree>
    <p:extLst>
      <p:ext uri="{BB962C8B-B14F-4D97-AF65-F5344CB8AC3E}">
        <p14:creationId xmlns:p14="http://schemas.microsoft.com/office/powerpoint/2010/main" val="394709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521265" y="569399"/>
            <a:ext cx="10841679" cy="1077218"/>
          </a:xfrm>
          <a:prstGeom prst="rect">
            <a:avLst/>
          </a:prstGeom>
          <a:noFill/>
          <a:effectLst/>
        </p:spPr>
        <p:txBody>
          <a:bodyPr wrap="square" rtlCol="0">
            <a:spAutoFit/>
          </a:bodyPr>
          <a:lstStyle/>
          <a:p>
            <a:pPr marL="0" marR="0" lvl="0" indent="0" algn="ctr" defTabSz="914400" eaLnBrk="0" fontAlgn="base" latinLnBrk="0" hangingPunct="0">
              <a:spcBef>
                <a:spcPct val="0"/>
              </a:spcBef>
              <a:spcAft>
                <a:spcPct val="0"/>
              </a:spcAft>
              <a:buClrTx/>
              <a:buSzTx/>
              <a:buFontTx/>
              <a:buNone/>
              <a:tabLst/>
              <a:defRPr/>
            </a:pPr>
            <a:r>
              <a:rPr kumimoji="0" lang="en-US" sz="3200" b="1" i="0" u="none" strike="noStrike" kern="0" cap="none" spc="0" normalizeH="0" baseline="0" noProof="0" dirty="0">
                <a:ln>
                  <a:noFill/>
                </a:ln>
                <a:effectLst/>
                <a:uLnTx/>
                <a:uFillTx/>
                <a:latin typeface="+mj-lt"/>
                <a:ea typeface="Arial Black" charset="0"/>
                <a:cs typeface="Arial Black" charset="0"/>
              </a:rPr>
              <a:t>THE INTERNET</a:t>
            </a:r>
            <a:r>
              <a:rPr kumimoji="0" lang="en-US" sz="3200" b="1" i="0" u="none" strike="noStrike" kern="0" cap="none" spc="0" normalizeH="0" noProof="0" dirty="0">
                <a:ln>
                  <a:noFill/>
                </a:ln>
                <a:effectLst/>
                <a:uLnTx/>
                <a:uFillTx/>
                <a:latin typeface="+mj-lt"/>
                <a:ea typeface="Arial Black" charset="0"/>
                <a:cs typeface="Arial Black" charset="0"/>
              </a:rPr>
              <a:t> AND SOCIAL MEDIA HAS CHANGED HUMAN BEHAVIOR</a:t>
            </a:r>
            <a:endParaRPr kumimoji="0" lang="en-US" sz="3200" b="1" i="0" u="none" strike="noStrike" kern="0" cap="none" spc="0" normalizeH="0" baseline="0" noProof="0" dirty="0">
              <a:ln>
                <a:noFill/>
              </a:ln>
              <a:effectLst/>
              <a:uLnTx/>
              <a:uFillTx/>
              <a:latin typeface="+mj-lt"/>
              <a:ea typeface="Arial Black" charset="0"/>
              <a:cs typeface="Arial Black" charset="0"/>
            </a:endParaRPr>
          </a:p>
        </p:txBody>
      </p:sp>
      <p:grpSp>
        <p:nvGrpSpPr>
          <p:cNvPr id="6" name="Group 5"/>
          <p:cNvGrpSpPr/>
          <p:nvPr/>
        </p:nvGrpSpPr>
        <p:grpSpPr>
          <a:xfrm>
            <a:off x="571686" y="2441448"/>
            <a:ext cx="2468880" cy="3277858"/>
            <a:chOff x="571686" y="2441448"/>
            <a:chExt cx="2468880" cy="3277858"/>
          </a:xfrm>
        </p:grpSpPr>
        <p:sp>
          <p:nvSpPr>
            <p:cNvPr id="2" name="Oval 1"/>
            <p:cNvSpPr/>
            <p:nvPr/>
          </p:nvSpPr>
          <p:spPr>
            <a:xfrm>
              <a:off x="571686" y="2441448"/>
              <a:ext cx="2468880" cy="2468880"/>
            </a:xfrm>
            <a:prstGeom prst="ellipse">
              <a:avLst/>
            </a:prstGeom>
            <a:solidFill>
              <a:srgbClr val="00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13</a:t>
              </a:r>
              <a:endParaRPr lang="en-US" sz="2400" dirty="0"/>
            </a:p>
            <a:p>
              <a:pPr algn="ctr"/>
              <a:r>
                <a:rPr lang="en-US" sz="2000" dirty="0"/>
                <a:t>seconds</a:t>
              </a:r>
              <a:endParaRPr lang="en-US" sz="2400" dirty="0"/>
            </a:p>
          </p:txBody>
        </p:sp>
        <p:sp>
          <p:nvSpPr>
            <p:cNvPr id="5" name="Rectangle 4"/>
            <p:cNvSpPr/>
            <p:nvPr/>
          </p:nvSpPr>
          <p:spPr>
            <a:xfrm>
              <a:off x="571686" y="5111496"/>
              <a:ext cx="2468880" cy="607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Average attention span in 2000</a:t>
              </a:r>
            </a:p>
          </p:txBody>
        </p:sp>
      </p:grpSp>
      <p:grpSp>
        <p:nvGrpSpPr>
          <p:cNvPr id="19" name="Group 18"/>
          <p:cNvGrpSpPr/>
          <p:nvPr/>
        </p:nvGrpSpPr>
        <p:grpSpPr>
          <a:xfrm>
            <a:off x="6218108" y="2441448"/>
            <a:ext cx="2468880" cy="3277858"/>
            <a:chOff x="6218108" y="2441448"/>
            <a:chExt cx="2468880" cy="3277858"/>
          </a:xfrm>
        </p:grpSpPr>
        <p:sp>
          <p:nvSpPr>
            <p:cNvPr id="13" name="Oval 12"/>
            <p:cNvSpPr/>
            <p:nvPr/>
          </p:nvSpPr>
          <p:spPr>
            <a:xfrm>
              <a:off x="6218108" y="2441448"/>
              <a:ext cx="2468880" cy="246888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8</a:t>
              </a:r>
            </a:p>
            <a:p>
              <a:pPr algn="ctr"/>
              <a:r>
                <a:rPr lang="en-US" sz="2000" dirty="0"/>
                <a:t>seconds</a:t>
              </a:r>
              <a:endParaRPr lang="en-US" sz="1200" dirty="0"/>
            </a:p>
          </p:txBody>
        </p:sp>
        <p:sp>
          <p:nvSpPr>
            <p:cNvPr id="16" name="Rectangle 15"/>
            <p:cNvSpPr/>
            <p:nvPr/>
          </p:nvSpPr>
          <p:spPr>
            <a:xfrm>
              <a:off x="6218108" y="5111496"/>
              <a:ext cx="2468880" cy="607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Average attention span in 2015</a:t>
              </a:r>
            </a:p>
          </p:txBody>
        </p:sp>
      </p:grpSp>
      <p:grpSp>
        <p:nvGrpSpPr>
          <p:cNvPr id="20" name="Group 19"/>
          <p:cNvGrpSpPr/>
          <p:nvPr/>
        </p:nvGrpSpPr>
        <p:grpSpPr>
          <a:xfrm>
            <a:off x="9041319" y="2471129"/>
            <a:ext cx="2468880" cy="3357905"/>
            <a:chOff x="9041319" y="2471129"/>
            <a:chExt cx="2468880" cy="3357905"/>
          </a:xfrm>
        </p:grpSpPr>
        <p:sp>
          <p:nvSpPr>
            <p:cNvPr id="14" name="Oval 13"/>
            <p:cNvSpPr/>
            <p:nvPr/>
          </p:nvSpPr>
          <p:spPr>
            <a:xfrm>
              <a:off x="9041319" y="2471129"/>
              <a:ext cx="2468880" cy="2468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600" dirty="0"/>
                <a:t>3-5</a:t>
              </a:r>
              <a:endParaRPr lang="en-US" sz="1050" dirty="0"/>
            </a:p>
            <a:p>
              <a:pPr algn="ctr"/>
              <a:r>
                <a:rPr lang="en-US" sz="2000" dirty="0"/>
                <a:t>seconds</a:t>
              </a:r>
              <a:endParaRPr lang="en-US" sz="1600" dirty="0"/>
            </a:p>
          </p:txBody>
        </p:sp>
        <p:sp>
          <p:nvSpPr>
            <p:cNvPr id="17" name="Rectangle 16"/>
            <p:cNvSpPr/>
            <p:nvPr/>
          </p:nvSpPr>
          <p:spPr>
            <a:xfrm>
              <a:off x="9041319" y="5111496"/>
              <a:ext cx="2468880" cy="717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Average time you have to make an impression online</a:t>
              </a:r>
            </a:p>
          </p:txBody>
        </p:sp>
      </p:grpSp>
      <p:grpSp>
        <p:nvGrpSpPr>
          <p:cNvPr id="22" name="Group 21"/>
          <p:cNvGrpSpPr/>
          <p:nvPr/>
        </p:nvGrpSpPr>
        <p:grpSpPr>
          <a:xfrm>
            <a:off x="3394897" y="1453475"/>
            <a:ext cx="2646046" cy="4267314"/>
            <a:chOff x="3394897" y="1453475"/>
            <a:chExt cx="2646046" cy="4267314"/>
          </a:xfrm>
        </p:grpSpPr>
        <p:grpSp>
          <p:nvGrpSpPr>
            <p:cNvPr id="21" name="Group 20"/>
            <p:cNvGrpSpPr/>
            <p:nvPr/>
          </p:nvGrpSpPr>
          <p:grpSpPr>
            <a:xfrm>
              <a:off x="3394897" y="2441448"/>
              <a:ext cx="2468880" cy="3279341"/>
              <a:chOff x="3394897" y="2441448"/>
              <a:chExt cx="2468880" cy="3279341"/>
            </a:xfrm>
          </p:grpSpPr>
          <p:sp>
            <p:nvSpPr>
              <p:cNvPr id="12" name="Oval 11"/>
              <p:cNvSpPr/>
              <p:nvPr/>
            </p:nvSpPr>
            <p:spPr>
              <a:xfrm>
                <a:off x="3394897" y="2441448"/>
                <a:ext cx="2468880" cy="24688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9</a:t>
                </a:r>
                <a:endParaRPr lang="en-US" sz="1600" dirty="0"/>
              </a:p>
              <a:p>
                <a:pPr algn="ctr"/>
                <a:r>
                  <a:rPr lang="en-US" sz="2000" dirty="0"/>
                  <a:t>seconds</a:t>
                </a:r>
                <a:endParaRPr lang="en-US" sz="1600" dirty="0"/>
              </a:p>
            </p:txBody>
          </p:sp>
          <p:sp>
            <p:nvSpPr>
              <p:cNvPr id="15" name="Rectangle 14"/>
              <p:cNvSpPr/>
              <p:nvPr/>
            </p:nvSpPr>
            <p:spPr>
              <a:xfrm>
                <a:off x="3394897" y="5112979"/>
                <a:ext cx="2468880" cy="607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Average attention span of a goldfish</a:t>
                </a: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635" y="1453475"/>
              <a:ext cx="2035308" cy="2035308"/>
            </a:xfrm>
            <a:prstGeom prst="rect">
              <a:avLst/>
            </a:prstGeom>
          </p:spPr>
        </p:pic>
      </p:grpSp>
      <p:sp>
        <p:nvSpPr>
          <p:cNvPr id="18" name="Slide Number Placeholder 2">
            <a:extLst>
              <a:ext uri="{FF2B5EF4-FFF2-40B4-BE49-F238E27FC236}">
                <a16:creationId xmlns:a16="http://schemas.microsoft.com/office/drawing/2014/main" id="{3BF982D8-5149-4AA6-A6FE-20D169952AE2}"/>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25</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96951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45" name="Rectangle 4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580" y="643467"/>
            <a:ext cx="4777188" cy="557106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7" y="2636309"/>
            <a:ext cx="5294716" cy="1585380"/>
          </a:xfrm>
          <a:prstGeom prst="rect">
            <a:avLst/>
          </a:prstGeom>
        </p:spPr>
      </p:pic>
      <p:cxnSp>
        <p:nvCxnSpPr>
          <p:cNvPr id="49" name="Straight Connector 4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21661" y="4061379"/>
            <a:ext cx="144143" cy="865735"/>
          </a:xfrm>
          <a:prstGeom prst="rect">
            <a:avLst/>
          </a:prstGeom>
        </p:spPr>
        <p:txBody>
          <a:bodyPr wrap="none">
            <a:spAutoFit/>
          </a:bodyPr>
          <a:lstStyle/>
          <a:p>
            <a:pPr marL="0" marR="0" lvl="0" indent="0" defTabSz="914400" eaLnBrk="0" fontAlgn="base" latinLnBrk="0" hangingPunct="0">
              <a:lnSpc>
                <a:spcPct val="70000"/>
              </a:lnSpc>
              <a:spcBef>
                <a:spcPct val="0"/>
              </a:spcBef>
              <a:spcAft>
                <a:spcPct val="0"/>
              </a:spcAft>
              <a:buClrTx/>
              <a:buSzTx/>
              <a:buFontTx/>
              <a:buNone/>
              <a:tabLst/>
              <a:defRPr/>
            </a:pPr>
            <a:endParaRPr kumimoji="0" lang="en-US" sz="8800" b="1" i="0" u="none" strike="noStrike" kern="0" cap="none" spc="0" normalizeH="0" baseline="0" noProof="0" dirty="0">
              <a:ln>
                <a:noFill/>
              </a:ln>
              <a:solidFill>
                <a:sysClr val="windowText" lastClr="000000"/>
              </a:solidFill>
              <a:effectLst/>
              <a:uLnTx/>
              <a:uFillTx/>
              <a:latin typeface="Graphik Black" panose="020B0A03030202060203" pitchFamily="34" charset="0"/>
              <a:ea typeface="Arial Black" charset="0"/>
              <a:cs typeface="Arial Black" charset="0"/>
            </a:endParaRPr>
          </a:p>
        </p:txBody>
      </p:sp>
      <p:sp>
        <p:nvSpPr>
          <p:cNvPr id="9" name="Slide Number Placeholder 2">
            <a:extLst>
              <a:ext uri="{FF2B5EF4-FFF2-40B4-BE49-F238E27FC236}">
                <a16:creationId xmlns:a16="http://schemas.microsoft.com/office/drawing/2014/main" id="{C80F3B5E-BFF0-44A5-B6A8-AA0B7B8C8517}"/>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26</a:t>
            </a:fld>
            <a:endParaRPr lang="en-US" dirty="0">
              <a:solidFill>
                <a:schemeClr val="tx1"/>
              </a:solidFill>
              <a:latin typeface="Calibri" panose="020F0502020204030204"/>
            </a:endParaRPr>
          </a:p>
        </p:txBody>
      </p:sp>
      <p:sp>
        <p:nvSpPr>
          <p:cNvPr id="11" name="Rectangle 10">
            <a:extLst>
              <a:ext uri="{FF2B5EF4-FFF2-40B4-BE49-F238E27FC236}">
                <a16:creationId xmlns:a16="http://schemas.microsoft.com/office/drawing/2014/main" id="{730B3A12-AC10-4CC6-8035-F5F1B2BEF6B9}"/>
              </a:ext>
            </a:extLst>
          </p:cNvPr>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12" name="Freeform 5">
            <a:extLst>
              <a:ext uri="{FF2B5EF4-FFF2-40B4-BE49-F238E27FC236}">
                <a16:creationId xmlns:a16="http://schemas.microsoft.com/office/drawing/2014/main" id="{A2CF4140-090D-4E8C-90C7-2C9797B291B7}"/>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3" name="Freeform 6">
            <a:extLst>
              <a:ext uri="{FF2B5EF4-FFF2-40B4-BE49-F238E27FC236}">
                <a16:creationId xmlns:a16="http://schemas.microsoft.com/office/drawing/2014/main" id="{B31BE0C2-CFA3-4001-B12E-85B5524550C2}"/>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000000"/>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Arial"/>
            </a:endParaRPr>
          </a:p>
        </p:txBody>
      </p:sp>
    </p:spTree>
    <p:extLst>
      <p:ext uri="{BB962C8B-B14F-4D97-AF65-F5344CB8AC3E}">
        <p14:creationId xmlns:p14="http://schemas.microsoft.com/office/powerpoint/2010/main" val="3764166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9091" b="15442"/>
          <a:stretch/>
        </p:blipFill>
        <p:spPr>
          <a:xfrm>
            <a:off x="4818888" y="10"/>
            <a:ext cx="7373112" cy="6857989"/>
          </a:xfrm>
          <a:prstGeom prst="rect">
            <a:avLst/>
          </a:prstGeom>
        </p:spPr>
      </p:pic>
      <p:sp>
        <p:nvSpPr>
          <p:cNvPr id="11"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itle 1"/>
          <p:cNvSpPr txBox="1">
            <a:spLocks/>
          </p:cNvSpPr>
          <p:nvPr/>
        </p:nvSpPr>
        <p:spPr>
          <a:xfrm>
            <a:off x="389100" y="2103400"/>
            <a:ext cx="5965780" cy="2651200"/>
          </a:xfrm>
          <a:prstGeom prst="rect">
            <a:avLst/>
          </a:prstGeom>
        </p:spPr>
        <p:txBody>
          <a:bodyPr vert="horz" lIns="91440" tIns="45720" rIns="91440" bIns="45720" rtlCol="0" anchor="ctr" anchorCtr="0">
            <a:normAutofit/>
          </a:bodyPr>
          <a:lstStyle>
            <a:lvl1pPr algn="l" defTabSz="1734634" rtl="0" eaLnBrk="1" latinLnBrk="0" hangingPunct="1">
              <a:lnSpc>
                <a:spcPct val="100000"/>
              </a:lnSpc>
              <a:spcBef>
                <a:spcPct val="0"/>
              </a:spcBef>
              <a:buNone/>
              <a:defRPr sz="3600" b="0" i="0" kern="1200" cap="all" spc="0" baseline="0">
                <a:solidFill>
                  <a:schemeClr val="bg1"/>
                </a:solidFill>
                <a:latin typeface="+mj-lt"/>
                <a:ea typeface="Arial Black" charset="0"/>
                <a:cs typeface="Arial" pitchFamily="34" charset="0"/>
              </a:defRPr>
            </a:lvl1pPr>
          </a:lstStyle>
          <a:p>
            <a:pPr marL="0" marR="0" lvl="0" indent="0" algn="l" defTabSz="1734634" rtl="0" eaLnBrk="1" fontAlgn="auto" latinLnBrk="0" hangingPunct="1">
              <a:lnSpc>
                <a:spcPct val="90000"/>
              </a:lnSpc>
              <a:spcBef>
                <a:spcPct val="0"/>
              </a:spcBef>
              <a:spcAft>
                <a:spcPts val="0"/>
              </a:spcAft>
              <a:buClrTx/>
              <a:buSzTx/>
              <a:buFontTx/>
              <a:buNone/>
              <a:tabLst/>
              <a:defRPr/>
            </a:pPr>
            <a:r>
              <a:rPr kumimoji="0" lang="en-US" sz="4000" b="1" i="0" u="none" strike="noStrike" kern="1200" cap="all" spc="0" normalizeH="0" baseline="0" noProof="0" dirty="0">
                <a:ln>
                  <a:noFill/>
                </a:ln>
                <a:solidFill>
                  <a:schemeClr val="tx1"/>
                </a:solidFill>
                <a:effectLst/>
                <a:uLnTx/>
                <a:uFillTx/>
                <a:latin typeface="Arial" panose="020B0604020202020204" pitchFamily="34" charset="0"/>
                <a:cs typeface="Arial" pitchFamily="34" charset="0"/>
              </a:rPr>
              <a:t>Questions around the table?</a:t>
            </a:r>
          </a:p>
        </p:txBody>
      </p:sp>
      <p:sp>
        <p:nvSpPr>
          <p:cNvPr id="8"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27</a:t>
            </a:fld>
            <a:endParaRPr lang="en-US" dirty="0"/>
          </a:p>
        </p:txBody>
      </p:sp>
      <p:sp>
        <p:nvSpPr>
          <p:cNvPr id="14" name="Rectangle 13"/>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15"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6"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30901796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blipFill>
            <a:blip r:embed="rId3"/>
            <a:srcRect/>
            <a:stretch>
              <a:fillRect t="-2074" b="-20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680349" y="3889655"/>
            <a:ext cx="9045640" cy="1323439"/>
          </a:xfrm>
          <a:prstGeom prst="rect">
            <a:avLst/>
          </a:prstGeom>
          <a:noFill/>
        </p:spPr>
        <p:txBody>
          <a:bodyPr wrap="square" rtlCol="0">
            <a:spAutoFit/>
          </a:bodyPr>
          <a:lstStyle/>
          <a:p>
            <a:r>
              <a:rPr lang="en-US" sz="8000" b="1" dirty="0">
                <a:solidFill>
                  <a:schemeClr val="bg1"/>
                </a:solidFill>
                <a:latin typeface="Arial" charset="0"/>
                <a:ea typeface="Arial" charset="0"/>
                <a:cs typeface="Arial" charset="0"/>
              </a:rPr>
              <a:t>Break</a:t>
            </a:r>
          </a:p>
        </p:txBody>
      </p:sp>
      <p:sp>
        <p:nvSpPr>
          <p:cNvPr id="7" name="Rectangle 6"/>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9"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1"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000000"/>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Arial"/>
            </a:endParaRPr>
          </a:p>
        </p:txBody>
      </p:sp>
      <p:sp>
        <p:nvSpPr>
          <p:cNvPr id="12"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bg1"/>
                </a:solidFill>
                <a:latin typeface="Calibri" panose="020F0502020204030204"/>
              </a:rPr>
              <a:pPr/>
              <a:t>28</a:t>
            </a:fld>
            <a:endParaRPr lang="en-US" dirty="0">
              <a:solidFill>
                <a:schemeClr val="bg1"/>
              </a:solidFill>
              <a:latin typeface="Calibri" panose="020F0502020204030204"/>
            </a:endParaRPr>
          </a:p>
        </p:txBody>
      </p:sp>
    </p:spTree>
    <p:extLst>
      <p:ext uri="{BB962C8B-B14F-4D97-AF65-F5344CB8AC3E}">
        <p14:creationId xmlns:p14="http://schemas.microsoft.com/office/powerpoint/2010/main" val="2414535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29</a:t>
            </a:fld>
            <a:endParaRPr lang="en-US" dirty="0">
              <a:solidFill>
                <a:schemeClr val="tx1"/>
              </a:solidFill>
              <a:latin typeface="Calibri" panose="020F0502020204030204"/>
            </a:endParaRPr>
          </a:p>
        </p:txBody>
      </p:sp>
      <p:sp>
        <p:nvSpPr>
          <p:cNvPr id="11" name="Title 3"/>
          <p:cNvSpPr txBox="1">
            <a:spLocks/>
          </p:cNvSpPr>
          <p:nvPr/>
        </p:nvSpPr>
        <p:spPr>
          <a:xfrm>
            <a:off x="345016" y="3233058"/>
            <a:ext cx="4964921" cy="901617"/>
          </a:xfrm>
          <a:prstGeom prst="rect">
            <a:avLst/>
          </a:prstGeom>
        </p:spPr>
        <p:txBody>
          <a:bodyPr vert="horz" lIns="0" tIns="0" rIns="130101" bIns="0" rtlCol="0" anchor="ctr" anchorCtr="0">
            <a:noAutofit/>
          </a:bodyPr>
          <a:lstStyle>
            <a:lvl1pPr algn="l" defTabSz="1734634" rtl="0" eaLnBrk="1" latinLnBrk="0" hangingPunct="1">
              <a:lnSpc>
                <a:spcPct val="80000"/>
              </a:lnSpc>
              <a:spcBef>
                <a:spcPct val="0"/>
              </a:spcBef>
              <a:buNone/>
              <a:defRPr sz="5867" b="0" i="0" kern="1200" cap="all" spc="-133" baseline="0">
                <a:solidFill>
                  <a:schemeClr val="tx1"/>
                </a:solidFill>
                <a:latin typeface="Arial Black" charset="0"/>
                <a:ea typeface="Arial Black" charset="0"/>
                <a:cs typeface="Arial Black" charset="0"/>
              </a:defRPr>
            </a:lvl1pPr>
          </a:lstStyle>
          <a:p>
            <a:pPr marL="0" marR="0" lvl="0" indent="0" algn="l" defTabSz="1734634" rtl="0" eaLnBrk="1" fontAlgn="auto" latinLnBrk="0" hangingPunct="1">
              <a:lnSpc>
                <a:spcPct val="80000"/>
              </a:lnSpc>
              <a:spcBef>
                <a:spcPct val="0"/>
              </a:spcBef>
              <a:spcAft>
                <a:spcPts val="0"/>
              </a:spcAft>
              <a:buClrTx/>
              <a:buSzTx/>
              <a:buFontTx/>
              <a:buNone/>
              <a:tabLst/>
              <a:defRPr/>
            </a:pPr>
            <a:r>
              <a:rPr kumimoji="0" lang="en-US" sz="4400" b="0" i="0" u="none" strike="noStrike" kern="1200" cap="all" spc="-133" normalizeH="0" baseline="0" noProof="0" dirty="0">
                <a:ln>
                  <a:noFill/>
                </a:ln>
                <a:solidFill>
                  <a:srgbClr val="000000"/>
                </a:solidFill>
                <a:effectLst/>
                <a:uLnTx/>
                <a:uFillTx/>
                <a:latin typeface="Arial Black" charset="0"/>
              </a:rPr>
              <a:t>MODULE Two</a:t>
            </a:r>
            <a:br>
              <a:rPr kumimoji="0" lang="en-US" sz="4400" b="0" i="0" u="none" strike="noStrike" kern="1200" cap="all" spc="-133" normalizeH="0" baseline="0" noProof="0" dirty="0">
                <a:ln>
                  <a:noFill/>
                </a:ln>
                <a:solidFill>
                  <a:srgbClr val="000000"/>
                </a:solidFill>
                <a:effectLst/>
                <a:uLnTx/>
                <a:uFillTx/>
                <a:latin typeface="Arial Black" charset="0"/>
              </a:rPr>
            </a:br>
            <a:br>
              <a:rPr kumimoji="0" lang="en-US" sz="4400" b="0" i="0" u="none" strike="noStrike" kern="1200" cap="all" spc="-133" normalizeH="0" baseline="0" noProof="0" dirty="0">
                <a:ln>
                  <a:noFill/>
                </a:ln>
                <a:solidFill>
                  <a:srgbClr val="000000"/>
                </a:solidFill>
                <a:effectLst/>
                <a:uLnTx/>
                <a:uFillTx/>
                <a:latin typeface="Arial Black" charset="0"/>
              </a:rPr>
            </a:br>
            <a:r>
              <a:rPr kumimoji="0" lang="en-US" sz="3600" b="0" i="0" u="none" strike="noStrike" kern="1200" cap="all" spc="-133" normalizeH="0" baseline="0" noProof="0" dirty="0">
                <a:ln>
                  <a:noFill/>
                </a:ln>
                <a:solidFill>
                  <a:srgbClr val="000000"/>
                </a:solidFill>
                <a:effectLst/>
                <a:uLnTx/>
                <a:uFillTx/>
                <a:latin typeface="Arial Black" charset="0"/>
              </a:rPr>
              <a:t>communication Techniques and tools</a:t>
            </a:r>
            <a:endParaRPr kumimoji="0" lang="en-US" sz="4400" b="0" i="0" u="none" strike="noStrike" kern="1200" cap="all" spc="-133" normalizeH="0" baseline="0" noProof="0" dirty="0">
              <a:ln>
                <a:noFill/>
              </a:ln>
              <a:solidFill>
                <a:srgbClr val="000000"/>
              </a:solidFill>
              <a:effectLst/>
              <a:uLnTx/>
              <a:uFillTx/>
              <a:latin typeface="Arial Black" charset="0"/>
            </a:endParaRPr>
          </a:p>
        </p:txBody>
      </p:sp>
      <p:sp>
        <p:nvSpPr>
          <p:cNvPr id="12" name="Text Placeholder 5"/>
          <p:cNvSpPr txBox="1">
            <a:spLocks/>
          </p:cNvSpPr>
          <p:nvPr/>
        </p:nvSpPr>
        <p:spPr>
          <a:xfrm>
            <a:off x="6284516" y="1294171"/>
            <a:ext cx="5707615" cy="4269659"/>
          </a:xfrm>
          <a:prstGeom prst="rect">
            <a:avLst/>
          </a:prstGeom>
        </p:spPr>
        <p:txBody>
          <a:bodyPr vert="horz" lIns="0" tIns="0" rIns="0" bIns="0" rtlCol="0" anchor="ctr">
            <a:noAutofit/>
          </a:bodyPr>
          <a:lstStyle>
            <a:lvl1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lang="en-US" sz="2133" b="1" i="0" kern="1200" cap="none" baseline="0" dirty="0" smtClean="0">
                <a:solidFill>
                  <a:schemeClr val="tx1"/>
                </a:solidFill>
                <a:latin typeface="Arial Bold" charset="0"/>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133" b="1" i="0" kern="1200" cap="none" baseline="0" dirty="0" smtClean="0">
                <a:solidFill>
                  <a:schemeClr val="tx1"/>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133" b="1" i="0" kern="1200" cap="none" baseline="0" dirty="0">
                <a:solidFill>
                  <a:schemeClr val="tx1"/>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marL="520700" indent="-342900" defTabSz="914400">
              <a:lnSpc>
                <a:spcPct val="100000"/>
              </a:lnSpc>
              <a:spcBef>
                <a:spcPts val="1200"/>
              </a:spcBef>
              <a:buFont typeface="Arial" panose="020B0604020202020204" pitchFamily="34" charset="0"/>
              <a:buChar char="•"/>
            </a:pPr>
            <a:r>
              <a:rPr sz="2600" dirty="0">
                <a:solidFill>
                  <a:srgbClr val="000000"/>
                </a:solidFill>
                <a:latin typeface="Arial"/>
                <a:ea typeface="+mn-ea"/>
                <a:cs typeface="Arial" charset="0"/>
              </a:rPr>
              <a:t>Activity: An Alien and His Shoes</a:t>
            </a:r>
          </a:p>
          <a:p>
            <a:pPr marL="520700" indent="-342900" defTabSz="914400">
              <a:lnSpc>
                <a:spcPct val="100000"/>
              </a:lnSpc>
              <a:spcBef>
                <a:spcPts val="1200"/>
              </a:spcBef>
              <a:buFont typeface="Arial" panose="020B0604020202020204" pitchFamily="34" charset="0"/>
              <a:buChar char="•"/>
            </a:pPr>
            <a:r>
              <a:rPr sz="2600" dirty="0">
                <a:solidFill>
                  <a:srgbClr val="000000"/>
                </a:solidFill>
                <a:latin typeface="Arial"/>
                <a:ea typeface="+mn-ea"/>
                <a:cs typeface="Arial" charset="0"/>
              </a:rPr>
              <a:t>The 7 Cs of Effective Communication</a:t>
            </a:r>
          </a:p>
          <a:p>
            <a:pPr marL="520700" indent="-342900" defTabSz="914400">
              <a:lnSpc>
                <a:spcPct val="100000"/>
              </a:lnSpc>
              <a:spcBef>
                <a:spcPts val="1200"/>
              </a:spcBef>
              <a:buFont typeface="Arial" panose="020B0604020202020204" pitchFamily="34" charset="0"/>
              <a:buChar char="•"/>
            </a:pPr>
            <a:r>
              <a:rPr sz="2600" dirty="0">
                <a:solidFill>
                  <a:srgbClr val="000000"/>
                </a:solidFill>
                <a:latin typeface="Arial"/>
                <a:ea typeface="+mn-ea"/>
                <a:cs typeface="Arial" charset="0"/>
              </a:rPr>
              <a:t>Communication Barriers and ways to overcome them</a:t>
            </a:r>
          </a:p>
          <a:p>
            <a:pPr marL="520700" indent="-342900" defTabSz="914400">
              <a:lnSpc>
                <a:spcPct val="100000"/>
              </a:lnSpc>
              <a:spcBef>
                <a:spcPts val="1200"/>
              </a:spcBef>
              <a:buFont typeface="Arial" panose="020B0604020202020204" pitchFamily="34" charset="0"/>
              <a:buChar char="•"/>
            </a:pPr>
            <a:r>
              <a:rPr sz="2600" dirty="0">
                <a:solidFill>
                  <a:srgbClr val="000000"/>
                </a:solidFill>
                <a:latin typeface="Arial"/>
                <a:ea typeface="+mn-ea"/>
                <a:cs typeface="Arial" charset="0"/>
              </a:rPr>
              <a:t>Key tools to communicate effectively</a:t>
            </a:r>
            <a:endParaRPr lang="en-US" sz="2600" dirty="0">
              <a:solidFill>
                <a:srgbClr val="000000"/>
              </a:solidFill>
              <a:latin typeface="Arial"/>
              <a:ea typeface="+mn-ea"/>
              <a:cs typeface="Arial" charset="0"/>
            </a:endParaRPr>
          </a:p>
          <a:p>
            <a:pPr marL="520700" indent="-342900" defTabSz="914400">
              <a:lnSpc>
                <a:spcPct val="100000"/>
              </a:lnSpc>
              <a:spcBef>
                <a:spcPts val="1200"/>
              </a:spcBef>
              <a:buFont typeface="Arial" panose="020B0604020202020204" pitchFamily="34" charset="0"/>
              <a:buChar char="•"/>
            </a:pPr>
            <a:r>
              <a:rPr lang="en-US" sz="2600" dirty="0">
                <a:solidFill>
                  <a:srgbClr val="000000"/>
                </a:solidFill>
                <a:latin typeface="Arial"/>
                <a:ea typeface="+mn-ea"/>
                <a:cs typeface="Arial" charset="0"/>
              </a:rPr>
              <a:t>Communicating with teams</a:t>
            </a:r>
          </a:p>
          <a:p>
            <a:pPr marL="520700" indent="-342900" defTabSz="914400">
              <a:lnSpc>
                <a:spcPct val="100000"/>
              </a:lnSpc>
              <a:spcBef>
                <a:spcPts val="1200"/>
              </a:spcBef>
              <a:buFont typeface="Arial" panose="020B0604020202020204" pitchFamily="34" charset="0"/>
              <a:buChar char="•"/>
            </a:pPr>
            <a:r>
              <a:rPr lang="en-US" sz="2600" dirty="0">
                <a:solidFill>
                  <a:srgbClr val="000000"/>
                </a:solidFill>
                <a:latin typeface="Arial"/>
                <a:ea typeface="+mn-ea"/>
                <a:cs typeface="Arial" charset="0"/>
              </a:rPr>
              <a:t>Client Conversations and handling difficult conversations</a:t>
            </a:r>
            <a:endParaRPr sz="2600" dirty="0">
              <a:solidFill>
                <a:srgbClr val="000000"/>
              </a:solidFill>
              <a:latin typeface="Arial"/>
              <a:ea typeface="+mn-ea"/>
              <a:cs typeface="Arial" charset="0"/>
            </a:endParaRPr>
          </a:p>
        </p:txBody>
      </p:sp>
    </p:spTree>
    <p:extLst>
      <p:ext uri="{BB962C8B-B14F-4D97-AF65-F5344CB8AC3E}">
        <p14:creationId xmlns:p14="http://schemas.microsoft.com/office/powerpoint/2010/main" val="803661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301" y="0"/>
            <a:ext cx="9369699" cy="6248400"/>
          </a:xfrm>
          <a:prstGeom prst="rect">
            <a:avLst/>
          </a:prstGeom>
        </p:spPr>
      </p:pic>
      <p:sp>
        <p:nvSpPr>
          <p:cNvPr id="4" name="Title 3"/>
          <p:cNvSpPr>
            <a:spLocks noGrp="1"/>
          </p:cNvSpPr>
          <p:nvPr>
            <p:ph type="title"/>
          </p:nvPr>
        </p:nvSpPr>
        <p:spPr/>
        <p:txBody>
          <a:bodyPr/>
          <a:lstStyle/>
          <a:p>
            <a:r>
              <a:rPr lang="en-US" dirty="0"/>
              <a:t>I am…</a:t>
            </a:r>
          </a:p>
        </p:txBody>
      </p:sp>
      <p:sp>
        <p:nvSpPr>
          <p:cNvPr id="5" name="Text Placeholder 4"/>
          <p:cNvSpPr>
            <a:spLocks noGrp="1"/>
          </p:cNvSpPr>
          <p:nvPr>
            <p:ph type="body" sz="quarter" idx="13"/>
          </p:nvPr>
        </p:nvSpPr>
        <p:spPr>
          <a:xfrm>
            <a:off x="345019" y="1772304"/>
            <a:ext cx="7117138" cy="4306112"/>
          </a:xfrm>
        </p:spPr>
        <p:txBody>
          <a:bodyPr/>
          <a:lstStyle/>
          <a:p>
            <a:pPr>
              <a:lnSpc>
                <a:spcPct val="200000"/>
              </a:lnSpc>
            </a:pPr>
            <a:r>
              <a:rPr lang="en-US" sz="2400" dirty="0"/>
              <a:t>Been with Accenture for…</a:t>
            </a:r>
          </a:p>
          <a:p>
            <a:pPr>
              <a:lnSpc>
                <a:spcPct val="200000"/>
              </a:lnSpc>
            </a:pPr>
            <a:r>
              <a:rPr lang="en-US" sz="2400" dirty="0"/>
              <a:t>Part of…</a:t>
            </a:r>
          </a:p>
          <a:p>
            <a:pPr>
              <a:lnSpc>
                <a:spcPct val="200000"/>
              </a:lnSpc>
            </a:pPr>
            <a:r>
              <a:rPr lang="en-US" sz="2400" dirty="0"/>
              <a:t>My Top 5 Strengths are…</a:t>
            </a:r>
          </a:p>
          <a:p>
            <a:pPr>
              <a:lnSpc>
                <a:spcPct val="200000"/>
              </a:lnSpc>
            </a:pPr>
            <a:r>
              <a:rPr lang="en-US" sz="2400" dirty="0"/>
              <a:t>In my free time, I love to…</a:t>
            </a:r>
          </a:p>
          <a:p>
            <a:endParaRPr lang="en-US" sz="2400" dirty="0"/>
          </a:p>
        </p:txBody>
      </p:sp>
      <p:sp>
        <p:nvSpPr>
          <p:cNvPr id="6" name="Rectangle 5"/>
          <p:cNvSpPr/>
          <p:nvPr/>
        </p:nvSpPr>
        <p:spPr>
          <a:xfrm>
            <a:off x="5359400" y="6343253"/>
            <a:ext cx="6096000" cy="5147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437606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Image result for al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019" y="938508"/>
            <a:ext cx="3904727" cy="53801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een shoes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157" y="3214003"/>
            <a:ext cx="4158587" cy="24119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3"/>
          <p:cNvSpPr>
            <a:spLocks noGrp="1"/>
          </p:cNvSpPr>
          <p:nvPr>
            <p:ph type="title"/>
          </p:nvPr>
        </p:nvSpPr>
        <p:spPr>
          <a:xfrm>
            <a:off x="529389" y="302133"/>
            <a:ext cx="10138611" cy="901617"/>
          </a:xfrm>
        </p:spPr>
        <p:txBody>
          <a:bodyPr vert="horz" lIns="0" tIns="0" rIns="130101" bIns="0" rtlCol="0" anchor="t" anchorCtr="0">
            <a:noAutofit/>
          </a:bodyPr>
          <a:lstStyle/>
          <a:p>
            <a:r>
              <a:rPr lang="en-US" sz="3200" dirty="0">
                <a:latin typeface="Arial Black" panose="020B0A04020102020204" pitchFamily="34" charset="0"/>
              </a:rPr>
              <a:t>An Alien and his shoes</a:t>
            </a:r>
          </a:p>
        </p:txBody>
      </p:sp>
      <p:sp>
        <p:nvSpPr>
          <p:cNvPr id="11"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30</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901399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p:cNvGrpSpPr/>
          <p:nvPr/>
        </p:nvGrpSpPr>
        <p:grpSpPr>
          <a:xfrm>
            <a:off x="446617" y="1435396"/>
            <a:ext cx="5903382" cy="4319083"/>
            <a:chOff x="2266874" y="1071796"/>
            <a:chExt cx="5903382" cy="4319083"/>
          </a:xfrm>
        </p:grpSpPr>
        <p:grpSp>
          <p:nvGrpSpPr>
            <p:cNvPr id="14" name="Group 13"/>
            <p:cNvGrpSpPr/>
            <p:nvPr/>
          </p:nvGrpSpPr>
          <p:grpSpPr>
            <a:xfrm>
              <a:off x="2266874" y="1071796"/>
              <a:ext cx="5903382" cy="4319083"/>
              <a:chOff x="1268414" y="1357155"/>
              <a:chExt cx="6503986" cy="4205445"/>
            </a:xfrm>
          </p:grpSpPr>
          <p:sp>
            <p:nvSpPr>
              <p:cNvPr id="19" name="Rectangle 18"/>
              <p:cNvSpPr/>
              <p:nvPr/>
            </p:nvSpPr>
            <p:spPr>
              <a:xfrm>
                <a:off x="1268414" y="1357155"/>
                <a:ext cx="6503986" cy="4205445"/>
              </a:xfrm>
              <a:prstGeom prst="rect">
                <a:avLst/>
              </a:prstGeom>
              <a:solidFill>
                <a:schemeClr val="accent4"/>
              </a:solidFill>
              <a:ln w="28575">
                <a:solidFill>
                  <a:schemeClr val="accent4"/>
                </a:solidFill>
              </a:ln>
            </p:spPr>
            <p:style>
              <a:lnRef idx="2">
                <a:schemeClr val="accent6"/>
              </a:lnRef>
              <a:fillRef idx="1">
                <a:schemeClr val="lt1"/>
              </a:fillRef>
              <a:effectRef idx="0">
                <a:schemeClr val="accent6"/>
              </a:effectRef>
              <a:fontRef idx="minor">
                <a:schemeClr val="dk1"/>
              </a:fontRef>
            </p:style>
            <p:txBody>
              <a:bodyPr tIns="108000" rtlCol="0" anchor="t"/>
              <a:lstStyle/>
              <a:p>
                <a:endParaRPr lang="en-US" sz="1600" dirty="0">
                  <a:solidFill>
                    <a:schemeClr val="bg1"/>
                  </a:solidFill>
                  <a:latin typeface="Arial" pitchFamily="34" charset="0"/>
                  <a:cs typeface="Arial" pitchFamily="34" charset="0"/>
                </a:endParaRPr>
              </a:p>
            </p:txBody>
          </p:sp>
          <p:grpSp>
            <p:nvGrpSpPr>
              <p:cNvPr id="20" name="Group 19"/>
              <p:cNvGrpSpPr/>
              <p:nvPr/>
            </p:nvGrpSpPr>
            <p:grpSpPr>
              <a:xfrm>
                <a:off x="1360395" y="1452532"/>
                <a:ext cx="6320024" cy="4014690"/>
                <a:chOff x="537976" y="1424007"/>
                <a:chExt cx="6320024" cy="4014690"/>
              </a:xfrm>
            </p:grpSpPr>
            <p:pic>
              <p:nvPicPr>
                <p:cNvPr id="21" name="Picture 2" descr="C:\Users\mahesh.sapkal\Desktop\Imageb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247" t="20012" r="16954" b="19981"/>
                <a:stretch/>
              </p:blipFill>
              <p:spPr bwMode="auto">
                <a:xfrm>
                  <a:off x="537976" y="1424007"/>
                  <a:ext cx="6320024" cy="4014690"/>
                </a:xfrm>
                <a:prstGeom prst="rect">
                  <a:avLst/>
                </a:prstGeom>
                <a:solidFill>
                  <a:srgbClr val="FFFFFF"/>
                </a:solidFill>
                <a:ln w="9525">
                  <a:solidFill>
                    <a:schemeClr val="accent4"/>
                  </a:solidFill>
                  <a:miter lim="800000"/>
                  <a:headEnd/>
                  <a:tailEnd/>
                </a:ln>
                <a:extLst/>
              </p:spPr>
            </p:pic>
            <p:pic>
              <p:nvPicPr>
                <p:cNvPr id="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372"/>
                <a:stretch/>
              </p:blipFill>
              <p:spPr bwMode="auto">
                <a:xfrm>
                  <a:off x="644525" y="1524000"/>
                  <a:ext cx="6111875" cy="3556000"/>
                </a:xfrm>
                <a:prstGeom prst="rect">
                  <a:avLst/>
                </a:prstGeom>
                <a:noFill/>
                <a:ln w="9525">
                  <a:solidFill>
                    <a:schemeClr val="accent4"/>
                  </a:solidFill>
                  <a:miter lim="800000"/>
                  <a:headEnd/>
                  <a:tailEnd/>
                </a:ln>
                <a:extLst>
                  <a:ext uri="{909E8E84-426E-40DD-AFC4-6F175D3DCCD1}">
                    <a14:hiddenFill xmlns:a14="http://schemas.microsoft.com/office/drawing/2010/main">
                      <a:solidFill>
                        <a:schemeClr val="accent1"/>
                      </a:solidFill>
                    </a14:hiddenFill>
                  </a:ext>
                </a:extLst>
              </p:spPr>
            </p:pic>
          </p:grpSp>
        </p:grpSp>
        <p:pic>
          <p:nvPicPr>
            <p:cNvPr id="17" name="Picture 16">
              <a:hlinkClick r:id="rId5"/>
            </p:cNvPr>
            <p:cNvPicPr>
              <a:picLocks noChangeAspect="1"/>
            </p:cNvPicPr>
            <p:nvPr/>
          </p:nvPicPr>
          <p:blipFill rotWithShape="1">
            <a:blip r:embed="rId6">
              <a:extLst>
                <a:ext uri="{28A0092B-C50C-407E-A947-70E740481C1C}">
                  <a14:useLocalDpi xmlns:a14="http://schemas.microsoft.com/office/drawing/2010/main" val="0"/>
                </a:ext>
              </a:extLst>
            </a:blip>
            <a:srcRect r="1" b="9180"/>
            <a:stretch/>
          </p:blipFill>
          <p:spPr>
            <a:xfrm>
              <a:off x="2447071" y="1272445"/>
              <a:ext cx="5547480" cy="3651014"/>
            </a:xfrm>
            <a:prstGeom prst="rect">
              <a:avLst/>
            </a:prstGeom>
            <a:ln>
              <a:solidFill>
                <a:schemeClr val="accent4"/>
              </a:solidFill>
            </a:ln>
          </p:spPr>
        </p:pic>
      </p:grpSp>
      <p:sp>
        <p:nvSpPr>
          <p:cNvPr id="13" name="Freeform 23"/>
          <p:cNvSpPr>
            <a:spLocks noEditPoints="1"/>
          </p:cNvSpPr>
          <p:nvPr/>
        </p:nvSpPr>
        <p:spPr bwMode="auto">
          <a:xfrm>
            <a:off x="11276013" y="249158"/>
            <a:ext cx="560387" cy="536575"/>
          </a:xfrm>
          <a:custGeom>
            <a:avLst/>
            <a:gdLst>
              <a:gd name="T0" fmla="*/ 43 w 119"/>
              <a:gd name="T1" fmla="*/ 30 h 114"/>
              <a:gd name="T2" fmla="*/ 32 w 119"/>
              <a:gd name="T3" fmla="*/ 55 h 114"/>
              <a:gd name="T4" fmla="*/ 34 w 119"/>
              <a:gd name="T5" fmla="*/ 58 h 114"/>
              <a:gd name="T6" fmla="*/ 34 w 119"/>
              <a:gd name="T7" fmla="*/ 60 h 114"/>
              <a:gd name="T8" fmla="*/ 34 w 119"/>
              <a:gd name="T9" fmla="*/ 60 h 114"/>
              <a:gd name="T10" fmla="*/ 34 w 119"/>
              <a:gd name="T11" fmla="*/ 60 h 114"/>
              <a:gd name="T12" fmla="*/ 34 w 119"/>
              <a:gd name="T13" fmla="*/ 60 h 114"/>
              <a:gd name="T14" fmla="*/ 34 w 119"/>
              <a:gd name="T15" fmla="*/ 60 h 114"/>
              <a:gd name="T16" fmla="*/ 34 w 119"/>
              <a:gd name="T17" fmla="*/ 60 h 114"/>
              <a:gd name="T18" fmla="*/ 34 w 119"/>
              <a:gd name="T19" fmla="*/ 60 h 114"/>
              <a:gd name="T20" fmla="*/ 34 w 119"/>
              <a:gd name="T21" fmla="*/ 60 h 114"/>
              <a:gd name="T22" fmla="*/ 34 w 119"/>
              <a:gd name="T23" fmla="*/ 60 h 114"/>
              <a:gd name="T24" fmla="*/ 34 w 119"/>
              <a:gd name="T25" fmla="*/ 60 h 114"/>
              <a:gd name="T26" fmla="*/ 34 w 119"/>
              <a:gd name="T27" fmla="*/ 60 h 114"/>
              <a:gd name="T28" fmla="*/ 34 w 119"/>
              <a:gd name="T29" fmla="*/ 61 h 114"/>
              <a:gd name="T30" fmla="*/ 34 w 119"/>
              <a:gd name="T31" fmla="*/ 61 h 114"/>
              <a:gd name="T32" fmla="*/ 34 w 119"/>
              <a:gd name="T33" fmla="*/ 61 h 114"/>
              <a:gd name="T34" fmla="*/ 34 w 119"/>
              <a:gd name="T35" fmla="*/ 61 h 114"/>
              <a:gd name="T36" fmla="*/ 34 w 119"/>
              <a:gd name="T37" fmla="*/ 61 h 114"/>
              <a:gd name="T38" fmla="*/ 34 w 119"/>
              <a:gd name="T39" fmla="*/ 61 h 114"/>
              <a:gd name="T40" fmla="*/ 34 w 119"/>
              <a:gd name="T41" fmla="*/ 61 h 114"/>
              <a:gd name="T42" fmla="*/ 34 w 119"/>
              <a:gd name="T43" fmla="*/ 61 h 114"/>
              <a:gd name="T44" fmla="*/ 34 w 119"/>
              <a:gd name="T45" fmla="*/ 61 h 114"/>
              <a:gd name="T46" fmla="*/ 34 w 119"/>
              <a:gd name="T47" fmla="*/ 61 h 114"/>
              <a:gd name="T48" fmla="*/ 34 w 119"/>
              <a:gd name="T49" fmla="*/ 61 h 114"/>
              <a:gd name="T50" fmla="*/ 34 w 119"/>
              <a:gd name="T51" fmla="*/ 61 h 114"/>
              <a:gd name="T52" fmla="*/ 34 w 119"/>
              <a:gd name="T53" fmla="*/ 61 h 114"/>
              <a:gd name="T54" fmla="*/ 34 w 119"/>
              <a:gd name="T55" fmla="*/ 61 h 114"/>
              <a:gd name="T56" fmla="*/ 34 w 119"/>
              <a:gd name="T57" fmla="*/ 61 h 114"/>
              <a:gd name="T58" fmla="*/ 34 w 119"/>
              <a:gd name="T59" fmla="*/ 61 h 114"/>
              <a:gd name="T60" fmla="*/ 34 w 119"/>
              <a:gd name="T61" fmla="*/ 61 h 114"/>
              <a:gd name="T62" fmla="*/ 4 w 119"/>
              <a:gd name="T63" fmla="*/ 62 h 114"/>
              <a:gd name="T64" fmla="*/ 0 w 119"/>
              <a:gd name="T65" fmla="*/ 32 h 114"/>
              <a:gd name="T66" fmla="*/ 4 w 119"/>
              <a:gd name="T67" fmla="*/ 28 h 114"/>
              <a:gd name="T68" fmla="*/ 11 w 119"/>
              <a:gd name="T69" fmla="*/ 34 h 114"/>
              <a:gd name="T70" fmla="*/ 29 w 119"/>
              <a:gd name="T71" fmla="*/ 52 h 114"/>
              <a:gd name="T72" fmla="*/ 59 w 119"/>
              <a:gd name="T73" fmla="*/ 26 h 114"/>
              <a:gd name="T74" fmla="*/ 54 w 119"/>
              <a:gd name="T75" fmla="*/ 21 h 114"/>
              <a:gd name="T76" fmla="*/ 104 w 119"/>
              <a:gd name="T77" fmla="*/ 13 h 114"/>
              <a:gd name="T78" fmla="*/ 114 w 119"/>
              <a:gd name="T79" fmla="*/ 17 h 114"/>
              <a:gd name="T80" fmla="*/ 79 w 119"/>
              <a:gd name="T81" fmla="*/ 26 h 114"/>
              <a:gd name="T82" fmla="*/ 34 w 119"/>
              <a:gd name="T83" fmla="*/ 38 h 114"/>
              <a:gd name="T84" fmla="*/ 109 w 119"/>
              <a:gd name="T85" fmla="*/ 1 h 114"/>
              <a:gd name="T86" fmla="*/ 114 w 119"/>
              <a:gd name="T87" fmla="*/ 17 h 114"/>
              <a:gd name="T88" fmla="*/ 109 w 119"/>
              <a:gd name="T89" fmla="*/ 114 h 114"/>
              <a:gd name="T90" fmla="*/ 3 w 119"/>
              <a:gd name="T91" fmla="*/ 66 h 114"/>
              <a:gd name="T92" fmla="*/ 46 w 119"/>
              <a:gd name="T93" fmla="*/ 50 h 114"/>
              <a:gd name="T94" fmla="*/ 38 w 119"/>
              <a:gd name="T95" fmla="*/ 57 h 114"/>
              <a:gd name="T96" fmla="*/ 119 w 119"/>
              <a:gd name="T97" fmla="*/ 59 h 114"/>
              <a:gd name="T98" fmla="*/ 113 w 119"/>
              <a:gd name="T99" fmla="*/ 44 h 114"/>
              <a:gd name="T100" fmla="*/ 66 w 119"/>
              <a:gd name="T101" fmla="*/ 44 h 114"/>
              <a:gd name="T102" fmla="*/ 27 w 119"/>
              <a:gd name="T103" fmla="*/ 44 h 114"/>
              <a:gd name="T104" fmla="*/ 62 w 119"/>
              <a:gd name="T105" fmla="*/ 50 h 114"/>
              <a:gd name="T106" fmla="*/ 58 w 119"/>
              <a:gd name="T107" fmla="*/ 55 h 114"/>
              <a:gd name="T108" fmla="*/ 109 w 119"/>
              <a:gd name="T10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 h="114">
                <a:moveTo>
                  <a:pt x="23" y="30"/>
                </a:moveTo>
                <a:cubicBezTo>
                  <a:pt x="28" y="34"/>
                  <a:pt x="28" y="34"/>
                  <a:pt x="28" y="34"/>
                </a:cubicBezTo>
                <a:cubicBezTo>
                  <a:pt x="43" y="30"/>
                  <a:pt x="43" y="30"/>
                  <a:pt x="43" y="30"/>
                </a:cubicBezTo>
                <a:cubicBezTo>
                  <a:pt x="39" y="26"/>
                  <a:pt x="39" y="26"/>
                  <a:pt x="39" y="26"/>
                </a:cubicBezTo>
                <a:cubicBezTo>
                  <a:pt x="23" y="30"/>
                  <a:pt x="23" y="30"/>
                  <a:pt x="23" y="30"/>
                </a:cubicBezTo>
                <a:close/>
                <a:moveTo>
                  <a:pt x="32" y="55"/>
                </a:moveTo>
                <a:cubicBezTo>
                  <a:pt x="33" y="56"/>
                  <a:pt x="33" y="56"/>
                  <a:pt x="33" y="56"/>
                </a:cubicBezTo>
                <a:cubicBezTo>
                  <a:pt x="33" y="56"/>
                  <a:pt x="33" y="56"/>
                  <a:pt x="33" y="56"/>
                </a:cubicBezTo>
                <a:cubicBezTo>
                  <a:pt x="34" y="57"/>
                  <a:pt x="34" y="57"/>
                  <a:pt x="34" y="58"/>
                </a:cubicBezTo>
                <a:cubicBezTo>
                  <a:pt x="35" y="59"/>
                  <a:pt x="35"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3" y="62"/>
                  <a:pt x="33" y="62"/>
                </a:cubicBezTo>
                <a:cubicBezTo>
                  <a:pt x="32" y="62"/>
                  <a:pt x="32" y="62"/>
                  <a:pt x="31" y="62"/>
                </a:cubicBezTo>
                <a:cubicBezTo>
                  <a:pt x="4" y="62"/>
                  <a:pt x="4" y="62"/>
                  <a:pt x="4" y="62"/>
                </a:cubicBezTo>
                <a:cubicBezTo>
                  <a:pt x="3" y="62"/>
                  <a:pt x="2" y="62"/>
                  <a:pt x="1" y="61"/>
                </a:cubicBezTo>
                <a:cubicBezTo>
                  <a:pt x="0" y="61"/>
                  <a:pt x="0" y="60"/>
                  <a:pt x="0" y="59"/>
                </a:cubicBezTo>
                <a:cubicBezTo>
                  <a:pt x="0" y="32"/>
                  <a:pt x="0" y="32"/>
                  <a:pt x="0" y="32"/>
                </a:cubicBezTo>
                <a:cubicBezTo>
                  <a:pt x="0" y="31"/>
                  <a:pt x="0" y="30"/>
                  <a:pt x="1" y="29"/>
                </a:cubicBezTo>
                <a:cubicBezTo>
                  <a:pt x="1" y="29"/>
                  <a:pt x="1" y="28"/>
                  <a:pt x="2" y="28"/>
                </a:cubicBezTo>
                <a:cubicBezTo>
                  <a:pt x="3" y="28"/>
                  <a:pt x="4" y="28"/>
                  <a:pt x="4" y="28"/>
                </a:cubicBezTo>
                <a:cubicBezTo>
                  <a:pt x="5" y="28"/>
                  <a:pt x="6" y="28"/>
                  <a:pt x="6" y="29"/>
                </a:cubicBezTo>
                <a:cubicBezTo>
                  <a:pt x="6" y="29"/>
                  <a:pt x="6" y="29"/>
                  <a:pt x="6" y="29"/>
                </a:cubicBezTo>
                <a:cubicBezTo>
                  <a:pt x="11" y="34"/>
                  <a:pt x="11" y="34"/>
                  <a:pt x="11" y="34"/>
                </a:cubicBezTo>
                <a:cubicBezTo>
                  <a:pt x="19" y="42"/>
                  <a:pt x="19" y="42"/>
                  <a:pt x="19" y="42"/>
                </a:cubicBezTo>
                <a:cubicBezTo>
                  <a:pt x="21" y="44"/>
                  <a:pt x="21" y="44"/>
                  <a:pt x="21" y="44"/>
                </a:cubicBezTo>
                <a:cubicBezTo>
                  <a:pt x="29" y="52"/>
                  <a:pt x="29" y="52"/>
                  <a:pt x="29" y="52"/>
                </a:cubicBezTo>
                <a:cubicBezTo>
                  <a:pt x="32" y="55"/>
                  <a:pt x="32" y="55"/>
                  <a:pt x="32" y="55"/>
                </a:cubicBezTo>
                <a:close/>
                <a:moveTo>
                  <a:pt x="54" y="21"/>
                </a:moveTo>
                <a:cubicBezTo>
                  <a:pt x="59" y="26"/>
                  <a:pt x="59" y="26"/>
                  <a:pt x="59" y="26"/>
                </a:cubicBezTo>
                <a:cubicBezTo>
                  <a:pt x="74" y="22"/>
                  <a:pt x="74" y="22"/>
                  <a:pt x="74" y="22"/>
                </a:cubicBezTo>
                <a:cubicBezTo>
                  <a:pt x="69" y="17"/>
                  <a:pt x="69" y="17"/>
                  <a:pt x="69" y="17"/>
                </a:cubicBezTo>
                <a:cubicBezTo>
                  <a:pt x="54" y="21"/>
                  <a:pt x="54" y="21"/>
                  <a:pt x="54" y="21"/>
                </a:cubicBezTo>
                <a:close/>
                <a:moveTo>
                  <a:pt x="84" y="13"/>
                </a:moveTo>
                <a:cubicBezTo>
                  <a:pt x="89" y="17"/>
                  <a:pt x="89" y="17"/>
                  <a:pt x="89" y="17"/>
                </a:cubicBezTo>
                <a:cubicBezTo>
                  <a:pt x="104" y="13"/>
                  <a:pt x="104" y="13"/>
                  <a:pt x="104" y="13"/>
                </a:cubicBezTo>
                <a:cubicBezTo>
                  <a:pt x="99" y="9"/>
                  <a:pt x="99" y="9"/>
                  <a:pt x="99" y="9"/>
                </a:cubicBezTo>
                <a:cubicBezTo>
                  <a:pt x="84" y="13"/>
                  <a:pt x="84" y="13"/>
                  <a:pt x="84" y="13"/>
                </a:cubicBezTo>
                <a:close/>
                <a:moveTo>
                  <a:pt x="114" y="17"/>
                </a:moveTo>
                <a:cubicBezTo>
                  <a:pt x="110" y="18"/>
                  <a:pt x="110" y="18"/>
                  <a:pt x="110" y="18"/>
                </a:cubicBezTo>
                <a:cubicBezTo>
                  <a:pt x="95" y="22"/>
                  <a:pt x="95" y="22"/>
                  <a:pt x="95" y="22"/>
                </a:cubicBezTo>
                <a:cubicBezTo>
                  <a:pt x="79" y="26"/>
                  <a:pt x="79" y="26"/>
                  <a:pt x="79" y="26"/>
                </a:cubicBezTo>
                <a:cubicBezTo>
                  <a:pt x="64" y="30"/>
                  <a:pt x="64" y="30"/>
                  <a:pt x="64" y="30"/>
                </a:cubicBezTo>
                <a:cubicBezTo>
                  <a:pt x="49" y="34"/>
                  <a:pt x="49" y="34"/>
                  <a:pt x="49" y="34"/>
                </a:cubicBezTo>
                <a:cubicBezTo>
                  <a:pt x="34" y="38"/>
                  <a:pt x="34" y="38"/>
                  <a:pt x="34" y="38"/>
                </a:cubicBezTo>
                <a:cubicBezTo>
                  <a:pt x="24" y="41"/>
                  <a:pt x="24" y="41"/>
                  <a:pt x="24" y="41"/>
                </a:cubicBezTo>
                <a:cubicBezTo>
                  <a:pt x="10" y="27"/>
                  <a:pt x="10" y="27"/>
                  <a:pt x="10" y="27"/>
                </a:cubicBezTo>
                <a:cubicBezTo>
                  <a:pt x="109" y="1"/>
                  <a:pt x="109" y="1"/>
                  <a:pt x="109" y="1"/>
                </a:cubicBezTo>
                <a:cubicBezTo>
                  <a:pt x="110" y="0"/>
                  <a:pt x="112" y="1"/>
                  <a:pt x="112" y="2"/>
                </a:cubicBezTo>
                <a:cubicBezTo>
                  <a:pt x="113" y="6"/>
                  <a:pt x="114" y="10"/>
                  <a:pt x="115" y="14"/>
                </a:cubicBezTo>
                <a:cubicBezTo>
                  <a:pt x="116" y="15"/>
                  <a:pt x="115" y="17"/>
                  <a:pt x="114" y="17"/>
                </a:cubicBezTo>
                <a:close/>
                <a:moveTo>
                  <a:pt x="118" y="66"/>
                </a:moveTo>
                <a:cubicBezTo>
                  <a:pt x="118" y="106"/>
                  <a:pt x="118" y="106"/>
                  <a:pt x="118" y="106"/>
                </a:cubicBezTo>
                <a:cubicBezTo>
                  <a:pt x="118" y="111"/>
                  <a:pt x="114" y="114"/>
                  <a:pt x="109" y="114"/>
                </a:cubicBezTo>
                <a:cubicBezTo>
                  <a:pt x="12" y="114"/>
                  <a:pt x="12" y="114"/>
                  <a:pt x="12" y="114"/>
                </a:cubicBezTo>
                <a:cubicBezTo>
                  <a:pt x="7" y="114"/>
                  <a:pt x="3" y="111"/>
                  <a:pt x="3" y="106"/>
                </a:cubicBezTo>
                <a:cubicBezTo>
                  <a:pt x="3" y="66"/>
                  <a:pt x="3" y="66"/>
                  <a:pt x="3" y="66"/>
                </a:cubicBezTo>
                <a:cubicBezTo>
                  <a:pt x="118" y="66"/>
                  <a:pt x="118" y="66"/>
                  <a:pt x="118" y="66"/>
                </a:cubicBezTo>
                <a:close/>
                <a:moveTo>
                  <a:pt x="33" y="50"/>
                </a:moveTo>
                <a:cubicBezTo>
                  <a:pt x="46" y="50"/>
                  <a:pt x="46" y="50"/>
                  <a:pt x="46" y="50"/>
                </a:cubicBezTo>
                <a:cubicBezTo>
                  <a:pt x="42" y="55"/>
                  <a:pt x="42" y="55"/>
                  <a:pt x="42" y="55"/>
                </a:cubicBezTo>
                <a:cubicBezTo>
                  <a:pt x="37" y="55"/>
                  <a:pt x="37" y="55"/>
                  <a:pt x="37" y="55"/>
                </a:cubicBezTo>
                <a:cubicBezTo>
                  <a:pt x="38" y="56"/>
                  <a:pt x="38" y="57"/>
                  <a:pt x="38" y="57"/>
                </a:cubicBezTo>
                <a:cubicBezTo>
                  <a:pt x="39" y="59"/>
                  <a:pt x="39" y="60"/>
                  <a:pt x="38" y="61"/>
                </a:cubicBezTo>
                <a:cubicBezTo>
                  <a:pt x="117" y="61"/>
                  <a:pt x="117" y="61"/>
                  <a:pt x="117" y="61"/>
                </a:cubicBezTo>
                <a:cubicBezTo>
                  <a:pt x="118" y="61"/>
                  <a:pt x="119" y="60"/>
                  <a:pt x="119" y="59"/>
                </a:cubicBezTo>
                <a:cubicBezTo>
                  <a:pt x="119" y="54"/>
                  <a:pt x="119" y="50"/>
                  <a:pt x="119" y="46"/>
                </a:cubicBezTo>
                <a:cubicBezTo>
                  <a:pt x="119" y="45"/>
                  <a:pt x="118" y="44"/>
                  <a:pt x="117" y="44"/>
                </a:cubicBezTo>
                <a:cubicBezTo>
                  <a:pt x="113" y="44"/>
                  <a:pt x="113" y="44"/>
                  <a:pt x="113" y="44"/>
                </a:cubicBezTo>
                <a:cubicBezTo>
                  <a:pt x="97" y="44"/>
                  <a:pt x="97" y="44"/>
                  <a:pt x="97" y="44"/>
                </a:cubicBezTo>
                <a:cubicBezTo>
                  <a:pt x="82" y="44"/>
                  <a:pt x="82" y="44"/>
                  <a:pt x="82" y="44"/>
                </a:cubicBezTo>
                <a:cubicBezTo>
                  <a:pt x="66" y="44"/>
                  <a:pt x="66" y="44"/>
                  <a:pt x="66" y="44"/>
                </a:cubicBezTo>
                <a:cubicBezTo>
                  <a:pt x="50" y="44"/>
                  <a:pt x="50" y="44"/>
                  <a:pt x="50" y="44"/>
                </a:cubicBezTo>
                <a:cubicBezTo>
                  <a:pt x="34" y="44"/>
                  <a:pt x="34" y="44"/>
                  <a:pt x="34" y="44"/>
                </a:cubicBezTo>
                <a:cubicBezTo>
                  <a:pt x="27" y="44"/>
                  <a:pt x="27" y="44"/>
                  <a:pt x="27" y="44"/>
                </a:cubicBezTo>
                <a:cubicBezTo>
                  <a:pt x="33" y="50"/>
                  <a:pt x="33" y="50"/>
                  <a:pt x="33" y="50"/>
                </a:cubicBezTo>
                <a:close/>
                <a:moveTo>
                  <a:pt x="58" y="55"/>
                </a:moveTo>
                <a:cubicBezTo>
                  <a:pt x="62" y="50"/>
                  <a:pt x="62" y="50"/>
                  <a:pt x="62" y="50"/>
                </a:cubicBezTo>
                <a:cubicBezTo>
                  <a:pt x="78" y="50"/>
                  <a:pt x="78" y="50"/>
                  <a:pt x="78" y="50"/>
                </a:cubicBezTo>
                <a:cubicBezTo>
                  <a:pt x="74" y="55"/>
                  <a:pt x="74" y="55"/>
                  <a:pt x="74" y="55"/>
                </a:cubicBezTo>
                <a:cubicBezTo>
                  <a:pt x="58" y="55"/>
                  <a:pt x="58" y="55"/>
                  <a:pt x="58" y="55"/>
                </a:cubicBezTo>
                <a:close/>
                <a:moveTo>
                  <a:pt x="90" y="55"/>
                </a:moveTo>
                <a:cubicBezTo>
                  <a:pt x="93" y="50"/>
                  <a:pt x="93" y="50"/>
                  <a:pt x="93" y="50"/>
                </a:cubicBezTo>
                <a:cubicBezTo>
                  <a:pt x="109" y="50"/>
                  <a:pt x="109" y="50"/>
                  <a:pt x="109" y="50"/>
                </a:cubicBezTo>
                <a:cubicBezTo>
                  <a:pt x="105" y="55"/>
                  <a:pt x="105" y="55"/>
                  <a:pt x="105" y="55"/>
                </a:cubicBezTo>
                <a:lnTo>
                  <a:pt x="90"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r>
              <a:rPr lang="en-US" dirty="0"/>
              <a:t>The 7c’s of effective communication</a:t>
            </a:r>
          </a:p>
        </p:txBody>
      </p:sp>
      <p:sp>
        <p:nvSpPr>
          <p:cNvPr id="18"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fld id="{0D558541-60C9-42A2-8392-FF12533A6B7A}" type="slidenum">
              <a:rPr lang="en-US"/>
              <a:pPr/>
              <a:t>31</a:t>
            </a:fld>
            <a:endParaRPr lang="en-US" dirty="0"/>
          </a:p>
        </p:txBody>
      </p:sp>
      <p:sp>
        <p:nvSpPr>
          <p:cNvPr id="23" name="TextBox 22"/>
          <p:cNvSpPr txBox="1"/>
          <p:nvPr/>
        </p:nvSpPr>
        <p:spPr bwMode="ltGray">
          <a:xfrm>
            <a:off x="6690668" y="1435396"/>
            <a:ext cx="4806788" cy="3955200"/>
          </a:xfrm>
          <a:prstGeom prst="rect">
            <a:avLst/>
          </a:prstGeom>
        </p:spPr>
        <p:txBody>
          <a:bodyPr vert="horz" wrap="square" lIns="0" tIns="0" rIns="0" bIns="0" rtlCol="0" anchor="ctr">
            <a:noAutofit/>
          </a:bodyPr>
          <a:lstStyle/>
          <a:p>
            <a:pPr marL="285750" lvl="0" indent="-285750" fontAlgn="auto">
              <a:spcBef>
                <a:spcPts val="600"/>
              </a:spcBef>
              <a:spcAft>
                <a:spcPts val="0"/>
              </a:spcAft>
              <a:buFont typeface="Arial" panose="020B0604020202020204" pitchFamily="34" charset="0"/>
              <a:buChar char="•"/>
            </a:pPr>
            <a:r>
              <a:rPr lang="en-US" sz="2800" b="1" dirty="0">
                <a:latin typeface="Arial Black" panose="020B0A04020102020204" pitchFamily="34" charset="0"/>
                <a:cs typeface="Arial" panose="020B0604020202020204" pitchFamily="34" charset="0"/>
              </a:rPr>
              <a:t>What key messages did you gather from this video?</a:t>
            </a:r>
            <a:endParaRPr lang="en-US" sz="2800" dirty="0">
              <a:latin typeface="Arial Black" panose="020B0A04020102020204" pitchFamily="34" charset="0"/>
            </a:endParaRPr>
          </a:p>
        </p:txBody>
      </p:sp>
    </p:spTree>
    <p:extLst>
      <p:ext uri="{BB962C8B-B14F-4D97-AF65-F5344CB8AC3E}">
        <p14:creationId xmlns:p14="http://schemas.microsoft.com/office/powerpoint/2010/main" val="355237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Block Arc 66"/>
          <p:cNvSpPr/>
          <p:nvPr/>
        </p:nvSpPr>
        <p:spPr>
          <a:xfrm>
            <a:off x="-4396929" y="142930"/>
            <a:ext cx="6684421" cy="6684421"/>
          </a:xfrm>
          <a:prstGeom prst="blockArc">
            <a:avLst>
              <a:gd name="adj1" fmla="val 18900000"/>
              <a:gd name="adj2" fmla="val 2700000"/>
              <a:gd name="adj3" fmla="val 323"/>
            </a:avLst>
          </a:prstGeom>
        </p:spPr>
        <p:style>
          <a:lnRef idx="2">
            <a:schemeClr val="accent2">
              <a:shade val="50000"/>
            </a:schemeClr>
          </a:lnRef>
          <a:fillRef idx="1">
            <a:schemeClr val="accent2"/>
          </a:fillRef>
          <a:effectRef idx="0">
            <a:schemeClr val="accent2"/>
          </a:effectRef>
          <a:fontRef idx="minor">
            <a:schemeClr val="lt1"/>
          </a:fontRef>
        </p:style>
      </p:sp>
      <p:sp>
        <p:nvSpPr>
          <p:cNvPr id="69" name="Oval 68"/>
          <p:cNvSpPr/>
          <p:nvPr/>
        </p:nvSpPr>
        <p:spPr>
          <a:xfrm>
            <a:off x="1280492" y="1171717"/>
            <a:ext cx="564079" cy="564079"/>
          </a:xfrm>
          <a:prstGeom prst="ellipse">
            <a:avLst/>
          </a:prstGeom>
        </p:spPr>
        <p:style>
          <a:lnRef idx="0">
            <a:schemeClr val="dk1"/>
          </a:lnRef>
          <a:fillRef idx="3">
            <a:schemeClr val="dk1"/>
          </a:fillRef>
          <a:effectRef idx="3">
            <a:schemeClr val="dk1"/>
          </a:effectRef>
          <a:fontRef idx="minor">
            <a:schemeClr val="lt1"/>
          </a:fontRef>
        </p:style>
      </p:sp>
      <p:sp>
        <p:nvSpPr>
          <p:cNvPr id="71" name="Oval 70"/>
          <p:cNvSpPr/>
          <p:nvPr/>
        </p:nvSpPr>
        <p:spPr>
          <a:xfrm>
            <a:off x="1689152" y="1849010"/>
            <a:ext cx="564079" cy="564079"/>
          </a:xfrm>
          <a:prstGeom prst="ellipse">
            <a:avLst/>
          </a:prstGeom>
        </p:spPr>
        <p:style>
          <a:lnRef idx="0">
            <a:schemeClr val="dk1"/>
          </a:lnRef>
          <a:fillRef idx="3">
            <a:schemeClr val="dk1"/>
          </a:fillRef>
          <a:effectRef idx="3">
            <a:schemeClr val="dk1"/>
          </a:effectRef>
          <a:fontRef idx="minor">
            <a:schemeClr val="lt1"/>
          </a:fontRef>
        </p:style>
      </p:sp>
      <p:sp>
        <p:nvSpPr>
          <p:cNvPr id="73" name="Oval 72"/>
          <p:cNvSpPr/>
          <p:nvPr/>
        </p:nvSpPr>
        <p:spPr>
          <a:xfrm>
            <a:off x="1913096" y="2525806"/>
            <a:ext cx="564079" cy="564079"/>
          </a:xfrm>
          <a:prstGeom prst="ellipse">
            <a:avLst/>
          </a:prstGeom>
        </p:spPr>
        <p:style>
          <a:lnRef idx="0">
            <a:schemeClr val="dk1"/>
          </a:lnRef>
          <a:fillRef idx="3">
            <a:schemeClr val="dk1"/>
          </a:fillRef>
          <a:effectRef idx="3">
            <a:schemeClr val="dk1"/>
          </a:effectRef>
          <a:fontRef idx="minor">
            <a:schemeClr val="lt1"/>
          </a:fontRef>
        </p:style>
      </p:sp>
      <p:sp>
        <p:nvSpPr>
          <p:cNvPr id="75" name="Oval 74"/>
          <p:cNvSpPr/>
          <p:nvPr/>
        </p:nvSpPr>
        <p:spPr>
          <a:xfrm>
            <a:off x="1984599" y="3203100"/>
            <a:ext cx="564079" cy="564079"/>
          </a:xfrm>
          <a:prstGeom prst="ellipse">
            <a:avLst/>
          </a:prstGeom>
        </p:spPr>
        <p:style>
          <a:lnRef idx="0">
            <a:schemeClr val="dk1"/>
          </a:lnRef>
          <a:fillRef idx="3">
            <a:schemeClr val="dk1"/>
          </a:fillRef>
          <a:effectRef idx="3">
            <a:schemeClr val="dk1"/>
          </a:effectRef>
          <a:fontRef idx="minor">
            <a:schemeClr val="lt1"/>
          </a:fontRef>
        </p:style>
      </p:sp>
      <p:sp>
        <p:nvSpPr>
          <p:cNvPr id="79" name="Oval 78"/>
          <p:cNvSpPr/>
          <p:nvPr/>
        </p:nvSpPr>
        <p:spPr>
          <a:xfrm>
            <a:off x="1689152" y="4557189"/>
            <a:ext cx="564079" cy="564079"/>
          </a:xfrm>
          <a:prstGeom prst="ellipse">
            <a:avLst/>
          </a:prstGeom>
        </p:spPr>
        <p:style>
          <a:lnRef idx="0">
            <a:schemeClr val="dk1"/>
          </a:lnRef>
          <a:fillRef idx="3">
            <a:schemeClr val="dk1"/>
          </a:fillRef>
          <a:effectRef idx="3">
            <a:schemeClr val="dk1"/>
          </a:effectRef>
          <a:fontRef idx="minor">
            <a:schemeClr val="lt1"/>
          </a:fontRef>
        </p:style>
      </p:sp>
      <p:sp>
        <p:nvSpPr>
          <p:cNvPr id="81" name="Oval 80"/>
          <p:cNvSpPr/>
          <p:nvPr/>
        </p:nvSpPr>
        <p:spPr>
          <a:xfrm>
            <a:off x="1280492" y="5234483"/>
            <a:ext cx="564079" cy="564079"/>
          </a:xfrm>
          <a:prstGeom prst="ellipse">
            <a:avLst/>
          </a:prstGeom>
        </p:spPr>
        <p:style>
          <a:lnRef idx="0">
            <a:schemeClr val="dk1"/>
          </a:lnRef>
          <a:fillRef idx="3">
            <a:schemeClr val="dk1"/>
          </a:fillRef>
          <a:effectRef idx="3">
            <a:schemeClr val="dk1"/>
          </a:effectRef>
          <a:fontRef idx="minor">
            <a:schemeClr val="lt1"/>
          </a:fontRef>
        </p:style>
      </p:sp>
      <p:sp>
        <p:nvSpPr>
          <p:cNvPr id="29"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r>
              <a:rPr lang="en-US" dirty="0"/>
              <a:t>RECAP: THE 7 C’S of effective communication</a:t>
            </a:r>
          </a:p>
        </p:txBody>
      </p:sp>
      <p:sp>
        <p:nvSpPr>
          <p:cNvPr id="37" name="TextBox 36"/>
          <p:cNvSpPr txBox="1"/>
          <p:nvPr/>
        </p:nvSpPr>
        <p:spPr>
          <a:xfrm>
            <a:off x="5333570" y="1245924"/>
            <a:ext cx="5942442" cy="4524315"/>
          </a:xfrm>
          <a:prstGeom prst="rect">
            <a:avLst/>
          </a:prstGeom>
          <a:noFill/>
        </p:spPr>
        <p:txBody>
          <a:bodyPr wrap="square" rtlCol="0" anchor="ctr">
            <a:spAutoFit/>
          </a:bodyPr>
          <a:lstStyle/>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 7 Cs of effective communication serve as a checklist and are applicable to both written as well as oral communication.</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 better we communicate, the more credibility we'll have with our clients, our boss, and our colleagues.</a:t>
            </a:r>
          </a:p>
          <a:p>
            <a:pPr marL="342900" indent="-342900">
              <a:lnSpc>
                <a:spcPct val="150000"/>
              </a:lnSpc>
              <a:buFont typeface="Arial" panose="020B0604020202020204" pitchFamily="34" charset="0"/>
              <a:buChar char="•"/>
            </a:pPr>
            <a:endParaRPr lang="en-US" sz="2400" b="0" dirty="0">
              <a:effectLst/>
              <a:latin typeface="Arial" panose="020B0604020202020204" pitchFamily="34" charset="0"/>
              <a:cs typeface="Arial" panose="020B0604020202020204" pitchFamily="34" charset="0"/>
            </a:endParaRPr>
          </a:p>
        </p:txBody>
      </p:sp>
      <p:sp>
        <p:nvSpPr>
          <p:cNvPr id="68" name="Freeform: Shape 67"/>
          <p:cNvSpPr/>
          <p:nvPr/>
        </p:nvSpPr>
        <p:spPr>
          <a:xfrm>
            <a:off x="1562532" y="1228125"/>
            <a:ext cx="3557775" cy="451263"/>
          </a:xfrm>
          <a:custGeom>
            <a:avLst/>
            <a:gdLst>
              <a:gd name="connsiteX0" fmla="*/ 0 w 3557775"/>
              <a:gd name="connsiteY0" fmla="*/ 0 h 451263"/>
              <a:gd name="connsiteX1" fmla="*/ 3557775 w 3557775"/>
              <a:gd name="connsiteY1" fmla="*/ 0 h 451263"/>
              <a:gd name="connsiteX2" fmla="*/ 3557775 w 3557775"/>
              <a:gd name="connsiteY2" fmla="*/ 451263 h 451263"/>
              <a:gd name="connsiteX3" fmla="*/ 0 w 3557775"/>
              <a:gd name="connsiteY3" fmla="*/ 451263 h 451263"/>
              <a:gd name="connsiteX4" fmla="*/ 0 w 3557775"/>
              <a:gd name="connsiteY4" fmla="*/ 0 h 4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7775" h="451263">
                <a:moveTo>
                  <a:pt x="0" y="0"/>
                </a:moveTo>
                <a:lnTo>
                  <a:pt x="3557775" y="0"/>
                </a:lnTo>
                <a:lnTo>
                  <a:pt x="3557775" y="451263"/>
                </a:lnTo>
                <a:lnTo>
                  <a:pt x="0" y="451263"/>
                </a:lnTo>
                <a:lnTo>
                  <a:pt x="0" y="0"/>
                </a:lnTo>
                <a:close/>
              </a:path>
            </a:pathLst>
          </a:custGeom>
          <a:noFill/>
          <a:ln>
            <a:noFill/>
          </a:ln>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358191" tIns="55880" rIns="55880" bIns="55880" numCol="1" spcCol="1270" anchor="ctr" anchorCtr="0">
            <a:noAutofit/>
          </a:bodyPr>
          <a:lstStyle/>
          <a:p>
            <a:pPr marL="0" lvl="0" indent="0" algn="l" defTabSz="977900">
              <a:lnSpc>
                <a:spcPct val="90000"/>
              </a:lnSpc>
              <a:spcBef>
                <a:spcPct val="0"/>
              </a:spcBef>
              <a:spcAft>
                <a:spcPct val="35000"/>
              </a:spcAft>
              <a:buNone/>
            </a:pPr>
            <a:r>
              <a:rPr lang="en-US" sz="2800" kern="1200" dirty="0">
                <a:solidFill>
                  <a:srgbClr val="339933"/>
                </a:solidFill>
                <a:latin typeface="Arial Black" panose="020B0A04020102020204" pitchFamily="34" charset="0"/>
              </a:rPr>
              <a:t>Clear</a:t>
            </a:r>
          </a:p>
        </p:txBody>
      </p:sp>
      <p:sp>
        <p:nvSpPr>
          <p:cNvPr id="70" name="Freeform: Shape 69"/>
          <p:cNvSpPr/>
          <p:nvPr/>
        </p:nvSpPr>
        <p:spPr>
          <a:xfrm>
            <a:off x="1971192" y="1905418"/>
            <a:ext cx="3149115" cy="451263"/>
          </a:xfrm>
          <a:custGeom>
            <a:avLst/>
            <a:gdLst>
              <a:gd name="connsiteX0" fmla="*/ 0 w 3149115"/>
              <a:gd name="connsiteY0" fmla="*/ 0 h 451263"/>
              <a:gd name="connsiteX1" fmla="*/ 3149115 w 3149115"/>
              <a:gd name="connsiteY1" fmla="*/ 0 h 451263"/>
              <a:gd name="connsiteX2" fmla="*/ 3149115 w 3149115"/>
              <a:gd name="connsiteY2" fmla="*/ 451263 h 451263"/>
              <a:gd name="connsiteX3" fmla="*/ 0 w 3149115"/>
              <a:gd name="connsiteY3" fmla="*/ 451263 h 451263"/>
              <a:gd name="connsiteX4" fmla="*/ 0 w 3149115"/>
              <a:gd name="connsiteY4" fmla="*/ 0 h 4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115" h="451263">
                <a:moveTo>
                  <a:pt x="0" y="0"/>
                </a:moveTo>
                <a:lnTo>
                  <a:pt x="3149115" y="0"/>
                </a:lnTo>
                <a:lnTo>
                  <a:pt x="3149115" y="451263"/>
                </a:lnTo>
                <a:lnTo>
                  <a:pt x="0" y="451263"/>
                </a:lnTo>
                <a:lnTo>
                  <a:pt x="0" y="0"/>
                </a:lnTo>
                <a:close/>
              </a:path>
            </a:pathLst>
          </a:custGeom>
          <a:noFill/>
          <a:ln>
            <a:noFill/>
          </a:ln>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358191" tIns="55880" rIns="55880" bIns="55880" numCol="1" spcCol="1270" anchor="ctr" anchorCtr="0">
            <a:noAutofit/>
          </a:bodyPr>
          <a:lstStyle/>
          <a:p>
            <a:pPr marL="0" lvl="0" indent="0" algn="l" defTabSz="977900">
              <a:lnSpc>
                <a:spcPct val="90000"/>
              </a:lnSpc>
              <a:spcBef>
                <a:spcPct val="0"/>
              </a:spcBef>
              <a:spcAft>
                <a:spcPct val="35000"/>
              </a:spcAft>
              <a:buNone/>
            </a:pPr>
            <a:r>
              <a:rPr lang="en-US" sz="2800" kern="1200" dirty="0">
                <a:solidFill>
                  <a:srgbClr val="339933"/>
                </a:solidFill>
                <a:latin typeface="Arial Black" panose="020B0A04020102020204" pitchFamily="34" charset="0"/>
              </a:rPr>
              <a:t>Concise</a:t>
            </a:r>
          </a:p>
        </p:txBody>
      </p:sp>
      <p:sp>
        <p:nvSpPr>
          <p:cNvPr id="72" name="Freeform: Shape 71"/>
          <p:cNvSpPr/>
          <p:nvPr/>
        </p:nvSpPr>
        <p:spPr>
          <a:xfrm>
            <a:off x="2195136" y="2582214"/>
            <a:ext cx="2925171" cy="451263"/>
          </a:xfrm>
          <a:custGeom>
            <a:avLst/>
            <a:gdLst>
              <a:gd name="connsiteX0" fmla="*/ 0 w 2925171"/>
              <a:gd name="connsiteY0" fmla="*/ 0 h 451263"/>
              <a:gd name="connsiteX1" fmla="*/ 2925171 w 2925171"/>
              <a:gd name="connsiteY1" fmla="*/ 0 h 451263"/>
              <a:gd name="connsiteX2" fmla="*/ 2925171 w 2925171"/>
              <a:gd name="connsiteY2" fmla="*/ 451263 h 451263"/>
              <a:gd name="connsiteX3" fmla="*/ 0 w 2925171"/>
              <a:gd name="connsiteY3" fmla="*/ 451263 h 451263"/>
              <a:gd name="connsiteX4" fmla="*/ 0 w 2925171"/>
              <a:gd name="connsiteY4" fmla="*/ 0 h 4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171" h="451263">
                <a:moveTo>
                  <a:pt x="0" y="0"/>
                </a:moveTo>
                <a:lnTo>
                  <a:pt x="2925171" y="0"/>
                </a:lnTo>
                <a:lnTo>
                  <a:pt x="2925171" y="451263"/>
                </a:lnTo>
                <a:lnTo>
                  <a:pt x="0" y="451263"/>
                </a:lnTo>
                <a:lnTo>
                  <a:pt x="0" y="0"/>
                </a:lnTo>
                <a:close/>
              </a:path>
            </a:pathLst>
          </a:custGeom>
          <a:noFill/>
          <a:ln>
            <a:noFill/>
          </a:ln>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358191" tIns="55880" rIns="55880" bIns="55880" numCol="1" spcCol="1270" anchor="ctr" anchorCtr="0">
            <a:noAutofit/>
          </a:bodyPr>
          <a:lstStyle/>
          <a:p>
            <a:pPr marL="0" lvl="0" indent="0" algn="l" defTabSz="977900">
              <a:lnSpc>
                <a:spcPct val="90000"/>
              </a:lnSpc>
              <a:spcBef>
                <a:spcPct val="0"/>
              </a:spcBef>
              <a:spcAft>
                <a:spcPct val="35000"/>
              </a:spcAft>
              <a:buNone/>
            </a:pPr>
            <a:r>
              <a:rPr lang="en-US" sz="2800" kern="1200" dirty="0">
                <a:solidFill>
                  <a:srgbClr val="339933"/>
                </a:solidFill>
                <a:latin typeface="Arial Black" panose="020B0A04020102020204" pitchFamily="34" charset="0"/>
              </a:rPr>
              <a:t>Concrete</a:t>
            </a:r>
          </a:p>
        </p:txBody>
      </p:sp>
      <p:sp>
        <p:nvSpPr>
          <p:cNvPr id="74" name="Freeform: Shape 73"/>
          <p:cNvSpPr/>
          <p:nvPr/>
        </p:nvSpPr>
        <p:spPr>
          <a:xfrm>
            <a:off x="2266639" y="3259508"/>
            <a:ext cx="2853668" cy="451263"/>
          </a:xfrm>
          <a:custGeom>
            <a:avLst/>
            <a:gdLst>
              <a:gd name="connsiteX0" fmla="*/ 0 w 2853668"/>
              <a:gd name="connsiteY0" fmla="*/ 0 h 451263"/>
              <a:gd name="connsiteX1" fmla="*/ 2853668 w 2853668"/>
              <a:gd name="connsiteY1" fmla="*/ 0 h 451263"/>
              <a:gd name="connsiteX2" fmla="*/ 2853668 w 2853668"/>
              <a:gd name="connsiteY2" fmla="*/ 451263 h 451263"/>
              <a:gd name="connsiteX3" fmla="*/ 0 w 2853668"/>
              <a:gd name="connsiteY3" fmla="*/ 451263 h 451263"/>
              <a:gd name="connsiteX4" fmla="*/ 0 w 2853668"/>
              <a:gd name="connsiteY4" fmla="*/ 0 h 4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668" h="451263">
                <a:moveTo>
                  <a:pt x="0" y="0"/>
                </a:moveTo>
                <a:lnTo>
                  <a:pt x="2853668" y="0"/>
                </a:lnTo>
                <a:lnTo>
                  <a:pt x="2853668" y="451263"/>
                </a:lnTo>
                <a:lnTo>
                  <a:pt x="0" y="451263"/>
                </a:lnTo>
                <a:lnTo>
                  <a:pt x="0" y="0"/>
                </a:lnTo>
                <a:close/>
              </a:path>
            </a:pathLst>
          </a:custGeom>
          <a:noFill/>
          <a:ln>
            <a:noFill/>
          </a:ln>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358191" tIns="55880" rIns="55880" bIns="55880" numCol="1" spcCol="1270" anchor="ctr" anchorCtr="0">
            <a:noAutofit/>
          </a:bodyPr>
          <a:lstStyle/>
          <a:p>
            <a:pPr marL="0" lvl="0" indent="0" algn="l" defTabSz="977900">
              <a:lnSpc>
                <a:spcPct val="90000"/>
              </a:lnSpc>
              <a:spcBef>
                <a:spcPct val="0"/>
              </a:spcBef>
              <a:spcAft>
                <a:spcPct val="35000"/>
              </a:spcAft>
              <a:buNone/>
            </a:pPr>
            <a:r>
              <a:rPr lang="en-US" sz="2800" kern="1200" dirty="0">
                <a:solidFill>
                  <a:srgbClr val="339933"/>
                </a:solidFill>
                <a:latin typeface="Arial Black" panose="020B0A04020102020204" pitchFamily="34" charset="0"/>
              </a:rPr>
              <a:t>Correct</a:t>
            </a:r>
          </a:p>
        </p:txBody>
      </p:sp>
      <p:sp>
        <p:nvSpPr>
          <p:cNvPr id="76" name="Freeform: Shape 75"/>
          <p:cNvSpPr/>
          <p:nvPr/>
        </p:nvSpPr>
        <p:spPr>
          <a:xfrm>
            <a:off x="2195136" y="3936801"/>
            <a:ext cx="2925171" cy="451263"/>
          </a:xfrm>
          <a:custGeom>
            <a:avLst/>
            <a:gdLst>
              <a:gd name="connsiteX0" fmla="*/ 0 w 2925171"/>
              <a:gd name="connsiteY0" fmla="*/ 0 h 451263"/>
              <a:gd name="connsiteX1" fmla="*/ 2925171 w 2925171"/>
              <a:gd name="connsiteY1" fmla="*/ 0 h 451263"/>
              <a:gd name="connsiteX2" fmla="*/ 2925171 w 2925171"/>
              <a:gd name="connsiteY2" fmla="*/ 451263 h 451263"/>
              <a:gd name="connsiteX3" fmla="*/ 0 w 2925171"/>
              <a:gd name="connsiteY3" fmla="*/ 451263 h 451263"/>
              <a:gd name="connsiteX4" fmla="*/ 0 w 2925171"/>
              <a:gd name="connsiteY4" fmla="*/ 0 h 4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171" h="451263">
                <a:moveTo>
                  <a:pt x="0" y="0"/>
                </a:moveTo>
                <a:lnTo>
                  <a:pt x="2925171" y="0"/>
                </a:lnTo>
                <a:lnTo>
                  <a:pt x="2925171" y="451263"/>
                </a:lnTo>
                <a:lnTo>
                  <a:pt x="0" y="451263"/>
                </a:lnTo>
                <a:lnTo>
                  <a:pt x="0" y="0"/>
                </a:lnTo>
                <a:close/>
              </a:path>
            </a:pathLst>
          </a:custGeom>
          <a:noFill/>
          <a:ln>
            <a:noFill/>
          </a:ln>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358191" tIns="55880" rIns="55880" bIns="55880" numCol="1" spcCol="1270" anchor="ctr" anchorCtr="0">
            <a:noAutofit/>
          </a:bodyPr>
          <a:lstStyle/>
          <a:p>
            <a:pPr marL="0" lvl="0" indent="0" algn="l" defTabSz="977900">
              <a:lnSpc>
                <a:spcPct val="90000"/>
              </a:lnSpc>
              <a:spcBef>
                <a:spcPct val="0"/>
              </a:spcBef>
              <a:spcAft>
                <a:spcPct val="35000"/>
              </a:spcAft>
              <a:buNone/>
            </a:pPr>
            <a:r>
              <a:rPr lang="en-US" sz="2800" kern="1200" dirty="0">
                <a:solidFill>
                  <a:srgbClr val="339933"/>
                </a:solidFill>
                <a:latin typeface="Arial Black" panose="020B0A04020102020204" pitchFamily="34" charset="0"/>
              </a:rPr>
              <a:t>Coherent</a:t>
            </a:r>
          </a:p>
        </p:txBody>
      </p:sp>
      <p:sp>
        <p:nvSpPr>
          <p:cNvPr id="77" name="Oval 76"/>
          <p:cNvSpPr/>
          <p:nvPr/>
        </p:nvSpPr>
        <p:spPr>
          <a:xfrm>
            <a:off x="1913096" y="3880393"/>
            <a:ext cx="564079" cy="564079"/>
          </a:xfrm>
          <a:prstGeom prst="ellipse">
            <a:avLst/>
          </a:prstGeom>
        </p:spPr>
        <p:style>
          <a:lnRef idx="0">
            <a:schemeClr val="dk1"/>
          </a:lnRef>
          <a:fillRef idx="3">
            <a:schemeClr val="dk1"/>
          </a:fillRef>
          <a:effectRef idx="3">
            <a:schemeClr val="dk1"/>
          </a:effectRef>
          <a:fontRef idx="minor">
            <a:schemeClr val="lt1"/>
          </a:fontRef>
        </p:style>
      </p:sp>
      <p:sp>
        <p:nvSpPr>
          <p:cNvPr id="78" name="Freeform: Shape 77"/>
          <p:cNvSpPr/>
          <p:nvPr/>
        </p:nvSpPr>
        <p:spPr>
          <a:xfrm>
            <a:off x="1971192" y="4613597"/>
            <a:ext cx="3149115" cy="451263"/>
          </a:xfrm>
          <a:custGeom>
            <a:avLst/>
            <a:gdLst>
              <a:gd name="connsiteX0" fmla="*/ 0 w 3149115"/>
              <a:gd name="connsiteY0" fmla="*/ 0 h 451263"/>
              <a:gd name="connsiteX1" fmla="*/ 3149115 w 3149115"/>
              <a:gd name="connsiteY1" fmla="*/ 0 h 451263"/>
              <a:gd name="connsiteX2" fmla="*/ 3149115 w 3149115"/>
              <a:gd name="connsiteY2" fmla="*/ 451263 h 451263"/>
              <a:gd name="connsiteX3" fmla="*/ 0 w 3149115"/>
              <a:gd name="connsiteY3" fmla="*/ 451263 h 451263"/>
              <a:gd name="connsiteX4" fmla="*/ 0 w 3149115"/>
              <a:gd name="connsiteY4" fmla="*/ 0 h 4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115" h="451263">
                <a:moveTo>
                  <a:pt x="0" y="0"/>
                </a:moveTo>
                <a:lnTo>
                  <a:pt x="3149115" y="0"/>
                </a:lnTo>
                <a:lnTo>
                  <a:pt x="3149115" y="451263"/>
                </a:lnTo>
                <a:lnTo>
                  <a:pt x="0" y="451263"/>
                </a:lnTo>
                <a:lnTo>
                  <a:pt x="0" y="0"/>
                </a:lnTo>
                <a:close/>
              </a:path>
            </a:pathLst>
          </a:custGeom>
          <a:noFill/>
          <a:ln>
            <a:noFill/>
          </a:ln>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358191" tIns="55880" rIns="55880" bIns="55880" numCol="1" spcCol="1270" anchor="ctr" anchorCtr="0">
            <a:noAutofit/>
          </a:bodyPr>
          <a:lstStyle/>
          <a:p>
            <a:pPr marL="0" lvl="0" indent="0" algn="l" defTabSz="977900">
              <a:lnSpc>
                <a:spcPct val="90000"/>
              </a:lnSpc>
              <a:spcBef>
                <a:spcPct val="0"/>
              </a:spcBef>
              <a:spcAft>
                <a:spcPct val="35000"/>
              </a:spcAft>
              <a:buNone/>
            </a:pPr>
            <a:r>
              <a:rPr lang="en-US" sz="2800" kern="1200" dirty="0">
                <a:solidFill>
                  <a:srgbClr val="339933"/>
                </a:solidFill>
                <a:latin typeface="Arial Black" panose="020B0A04020102020204" pitchFamily="34" charset="0"/>
              </a:rPr>
              <a:t>Complete</a:t>
            </a:r>
          </a:p>
        </p:txBody>
      </p:sp>
      <p:sp>
        <p:nvSpPr>
          <p:cNvPr id="80" name="Freeform: Shape 79"/>
          <p:cNvSpPr/>
          <p:nvPr/>
        </p:nvSpPr>
        <p:spPr>
          <a:xfrm>
            <a:off x="1562532" y="5290891"/>
            <a:ext cx="3557775" cy="451263"/>
          </a:xfrm>
          <a:custGeom>
            <a:avLst/>
            <a:gdLst>
              <a:gd name="connsiteX0" fmla="*/ 0 w 3557775"/>
              <a:gd name="connsiteY0" fmla="*/ 0 h 451263"/>
              <a:gd name="connsiteX1" fmla="*/ 3557775 w 3557775"/>
              <a:gd name="connsiteY1" fmla="*/ 0 h 451263"/>
              <a:gd name="connsiteX2" fmla="*/ 3557775 w 3557775"/>
              <a:gd name="connsiteY2" fmla="*/ 451263 h 451263"/>
              <a:gd name="connsiteX3" fmla="*/ 0 w 3557775"/>
              <a:gd name="connsiteY3" fmla="*/ 451263 h 451263"/>
              <a:gd name="connsiteX4" fmla="*/ 0 w 3557775"/>
              <a:gd name="connsiteY4" fmla="*/ 0 h 4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7775" h="451263">
                <a:moveTo>
                  <a:pt x="0" y="0"/>
                </a:moveTo>
                <a:lnTo>
                  <a:pt x="3557775" y="0"/>
                </a:lnTo>
                <a:lnTo>
                  <a:pt x="3557775" y="451263"/>
                </a:lnTo>
                <a:lnTo>
                  <a:pt x="0" y="451263"/>
                </a:lnTo>
                <a:lnTo>
                  <a:pt x="0" y="0"/>
                </a:lnTo>
                <a:close/>
              </a:path>
            </a:pathLst>
          </a:custGeom>
          <a:noFill/>
          <a:ln>
            <a:noFill/>
          </a:ln>
          <a:scene3d>
            <a:camera prst="orthographicFront"/>
            <a:lightRig rig="flat" dir="t"/>
          </a:scene3d>
          <a:sp3d prstMaterial="plastic">
            <a:bevelT w="120900" h="88900"/>
            <a:bevelB w="88900" h="31750" prst="angle"/>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358191" tIns="55880" rIns="55880" bIns="55880" numCol="1" spcCol="1270" anchor="ctr" anchorCtr="0">
            <a:noAutofit/>
          </a:bodyPr>
          <a:lstStyle/>
          <a:p>
            <a:pPr marL="0" lvl="0" indent="0" algn="l" defTabSz="977900">
              <a:lnSpc>
                <a:spcPct val="90000"/>
              </a:lnSpc>
              <a:spcBef>
                <a:spcPct val="0"/>
              </a:spcBef>
              <a:spcAft>
                <a:spcPct val="35000"/>
              </a:spcAft>
              <a:buNone/>
            </a:pPr>
            <a:r>
              <a:rPr lang="en-US" sz="2800" kern="1200" dirty="0">
                <a:solidFill>
                  <a:srgbClr val="339933"/>
                </a:solidFill>
                <a:latin typeface="Arial Black" panose="020B0A04020102020204" pitchFamily="34" charset="0"/>
              </a:rPr>
              <a:t>Courteous</a:t>
            </a:r>
          </a:p>
        </p:txBody>
      </p:sp>
      <p:sp>
        <p:nvSpPr>
          <p:cNvPr id="47" name="Freeform 15"/>
          <p:cNvSpPr/>
          <p:nvPr/>
        </p:nvSpPr>
        <p:spPr>
          <a:xfrm>
            <a:off x="652072" y="1648918"/>
            <a:ext cx="1124262" cy="3686040"/>
          </a:xfrm>
          <a:custGeom>
            <a:avLst/>
            <a:gdLst>
              <a:gd name="connsiteX0" fmla="*/ 0 w 1756545"/>
              <a:gd name="connsiteY0" fmla="*/ 211160 h 1266932"/>
              <a:gd name="connsiteX1" fmla="*/ 211160 w 1756545"/>
              <a:gd name="connsiteY1" fmla="*/ 0 h 1266932"/>
              <a:gd name="connsiteX2" fmla="*/ 1545385 w 1756545"/>
              <a:gd name="connsiteY2" fmla="*/ 0 h 1266932"/>
              <a:gd name="connsiteX3" fmla="*/ 1756545 w 1756545"/>
              <a:gd name="connsiteY3" fmla="*/ 211160 h 1266932"/>
              <a:gd name="connsiteX4" fmla="*/ 1756545 w 1756545"/>
              <a:gd name="connsiteY4" fmla="*/ 1055772 h 1266932"/>
              <a:gd name="connsiteX5" fmla="*/ 1545385 w 1756545"/>
              <a:gd name="connsiteY5" fmla="*/ 1266932 h 1266932"/>
              <a:gd name="connsiteX6" fmla="*/ 211160 w 1756545"/>
              <a:gd name="connsiteY6" fmla="*/ 1266932 h 1266932"/>
              <a:gd name="connsiteX7" fmla="*/ 0 w 1756545"/>
              <a:gd name="connsiteY7" fmla="*/ 1055772 h 1266932"/>
              <a:gd name="connsiteX8" fmla="*/ 0 w 1756545"/>
              <a:gd name="connsiteY8" fmla="*/ 211160 h 126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6545" h="1266932">
                <a:moveTo>
                  <a:pt x="0" y="211160"/>
                </a:moveTo>
                <a:cubicBezTo>
                  <a:pt x="0" y="94540"/>
                  <a:pt x="94540" y="0"/>
                  <a:pt x="211160" y="0"/>
                </a:cubicBezTo>
                <a:lnTo>
                  <a:pt x="1545385" y="0"/>
                </a:lnTo>
                <a:cubicBezTo>
                  <a:pt x="1662005" y="0"/>
                  <a:pt x="1756545" y="94540"/>
                  <a:pt x="1756545" y="211160"/>
                </a:cubicBezTo>
                <a:lnTo>
                  <a:pt x="1756545" y="1055772"/>
                </a:lnTo>
                <a:cubicBezTo>
                  <a:pt x="1756545" y="1172392"/>
                  <a:pt x="1662005" y="1266932"/>
                  <a:pt x="1545385" y="1266932"/>
                </a:cubicBezTo>
                <a:lnTo>
                  <a:pt x="211160" y="1266932"/>
                </a:lnTo>
                <a:cubicBezTo>
                  <a:pt x="94540" y="1266932"/>
                  <a:pt x="0" y="1172392"/>
                  <a:pt x="0" y="1055772"/>
                </a:cubicBezTo>
                <a:lnTo>
                  <a:pt x="0" y="21116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122807" tIns="92327" rIns="122807" bIns="92327" numCol="1" spcCol="1270" anchor="ctr" anchorCtr="0">
            <a:noAutofit/>
          </a:bodyPr>
          <a:lstStyle/>
          <a:p>
            <a:pPr lvl="0" algn="ctr" defTabSz="711200">
              <a:lnSpc>
                <a:spcPct val="90000"/>
              </a:lnSpc>
              <a:spcBef>
                <a:spcPct val="0"/>
              </a:spcBef>
              <a:spcAft>
                <a:spcPct val="35000"/>
              </a:spcAft>
            </a:pPr>
            <a:r>
              <a:rPr lang="en-US" sz="3600" b="1" kern="1200" dirty="0">
                <a:solidFill>
                  <a:schemeClr val="tx1"/>
                </a:solidFill>
                <a:latin typeface="Viner Hand ITC" panose="03070502030502020203" pitchFamily="66" charset="0"/>
                <a:cs typeface="Arial" panose="020B0604020202020204" pitchFamily="34" charset="0"/>
              </a:rPr>
              <a:t>Effective Communication</a:t>
            </a:r>
          </a:p>
        </p:txBody>
      </p:sp>
      <p:sp>
        <p:nvSpPr>
          <p:cNvPr id="21"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fld id="{0D558541-60C9-42A2-8392-FF12533A6B7A}" type="slidenum">
              <a:rPr lang="en-US"/>
              <a:pPr/>
              <a:t>32</a:t>
            </a:fld>
            <a:endParaRPr lang="en-US" dirty="0"/>
          </a:p>
        </p:txBody>
      </p:sp>
      <p:sp>
        <p:nvSpPr>
          <p:cNvPr id="24"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25"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000000"/>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777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5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P spid="68" grpId="0"/>
      <p:bldP spid="70" grpId="0"/>
      <p:bldP spid="72" grpId="0"/>
      <p:bldP spid="74" grpId="0"/>
      <p:bldP spid="76" grpId="0"/>
      <p:bldP spid="78" grpId="0"/>
      <p:bldP spid="8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fld id="{0D558541-60C9-42A2-8392-FF12533A6B7A}" type="slidenum">
              <a:rPr lang="en-US"/>
              <a:pPr/>
              <a:t>33</a:t>
            </a:fld>
            <a:endParaRPr lang="en-US" dirty="0"/>
          </a:p>
        </p:txBody>
      </p:sp>
      <p:sp>
        <p:nvSpPr>
          <p:cNvPr id="10" name="Rectangle 9"/>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fontAlgn="auto">
              <a:spcBef>
                <a:spcPts val="600"/>
              </a:spcBef>
              <a:spcAft>
                <a:spcPts val="0"/>
              </a:spcAft>
            </a:pPr>
            <a:r>
              <a:rPr lang="en-US" sz="2200" b="1" dirty="0">
                <a:solidFill>
                  <a:schemeClr val="bg1"/>
                </a:solidFill>
                <a:latin typeface="Arial Black" panose="020B0A04020102020204" pitchFamily="34" charset="0"/>
                <a:cs typeface="Arial" panose="020B0604020202020204" pitchFamily="34" charset="0"/>
              </a:rPr>
              <a:t>WHAT ARE THE BARRIERS TO EFFECTIVE COMMUNICATION?</a:t>
            </a:r>
          </a:p>
          <a:p>
            <a:pPr lvl="0" fontAlgn="auto">
              <a:spcBef>
                <a:spcPts val="600"/>
              </a:spcBef>
              <a:spcAft>
                <a:spcPts val="0"/>
              </a:spcAft>
            </a:pPr>
            <a:r>
              <a:rPr lang="en-US" sz="2200" b="1" dirty="0">
                <a:solidFill>
                  <a:schemeClr val="bg1"/>
                </a:solidFill>
                <a:latin typeface="Arial Black" panose="020B0A04020102020204" pitchFamily="34" charset="0"/>
                <a:cs typeface="Arial" panose="020B0604020202020204" pitchFamily="34" charset="0"/>
              </a:rPr>
              <a:t>HOW CAN WE OVERCOME THESE BARRIERS?</a:t>
            </a:r>
          </a:p>
        </p:txBody>
      </p:sp>
      <p:sp>
        <p:nvSpPr>
          <p:cNvPr id="11"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9" name="Text Placeholder 11"/>
          <p:cNvSpPr>
            <a:spLocks noGrp="1"/>
          </p:cNvSpPr>
          <p:nvPr>
            <p:ph type="body" sz="quarter" idx="4294967295"/>
          </p:nvPr>
        </p:nvSpPr>
        <p:spPr>
          <a:xfrm>
            <a:off x="460860" y="2290311"/>
            <a:ext cx="4377840" cy="2862322"/>
          </a:xfrm>
          <a:prstGeom prst="rect">
            <a:avLst/>
          </a:prstGeom>
          <a:noFill/>
        </p:spPr>
        <p:txBody>
          <a:bodyPr wrap="square" rtlCol="0" anchor="ctr">
            <a:spAutoFit/>
          </a:bodyPr>
          <a:lstStyle/>
          <a:p>
            <a:pPr marL="0" indent="0" defTabSz="914400">
              <a:lnSpc>
                <a:spcPct val="150000"/>
              </a:lnSpc>
              <a:buNone/>
            </a:pPr>
            <a:r>
              <a:rPr lang="en-US" sz="2400" b="1" dirty="0">
                <a:latin typeface="Arial" panose="020B0604020202020204" pitchFamily="34" charset="0"/>
                <a:ea typeface="+mn-ea"/>
                <a:cs typeface="Arial" panose="020B0604020202020204" pitchFamily="34" charset="0"/>
              </a:rPr>
              <a:t>Knowing the barriers to effective communication is the first step in learning how to improve your communication skills.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700" y="1493004"/>
            <a:ext cx="7289800" cy="5288795"/>
          </a:xfrm>
          <a:prstGeom prst="rect">
            <a:avLst/>
          </a:prstGeom>
        </p:spPr>
      </p:pic>
      <p:sp>
        <p:nvSpPr>
          <p:cNvPr id="22" name="TextBox 21"/>
          <p:cNvSpPr txBox="1"/>
          <p:nvPr/>
        </p:nvSpPr>
        <p:spPr>
          <a:xfrm rot="434611">
            <a:off x="6019308" y="2822456"/>
            <a:ext cx="1698259" cy="380757"/>
          </a:xfrm>
          <a:prstGeom prst="rect">
            <a:avLst/>
          </a:prstGeom>
        </p:spPr>
        <p:txBody>
          <a:bodyPr vert="horz" wrap="square" lIns="0" tIns="0" rIns="0" bIns="0" rtlCol="0">
            <a:noAutofit/>
          </a:bodyPr>
          <a:lstStyle/>
          <a:p>
            <a:r>
              <a:rPr lang="en-US" sz="2200" b="1" dirty="0">
                <a:latin typeface="Segoe Script" panose="030B0504020000000003" pitchFamily="66" charset="0"/>
              </a:rPr>
              <a:t>Physical</a:t>
            </a:r>
          </a:p>
        </p:txBody>
      </p:sp>
      <p:sp>
        <p:nvSpPr>
          <p:cNvPr id="23" name="TextBox 22"/>
          <p:cNvSpPr txBox="1"/>
          <p:nvPr/>
        </p:nvSpPr>
        <p:spPr>
          <a:xfrm rot="20338726">
            <a:off x="5477548" y="4690900"/>
            <a:ext cx="1799066" cy="1371099"/>
          </a:xfrm>
          <a:prstGeom prst="rect">
            <a:avLst/>
          </a:prstGeom>
        </p:spPr>
        <p:txBody>
          <a:bodyPr vert="horz" wrap="square" lIns="0" tIns="0" rIns="0" bIns="0" rtlCol="0">
            <a:noAutofit/>
          </a:bodyPr>
          <a:lstStyle/>
          <a:p>
            <a:r>
              <a:rPr lang="en-US" sz="2200" b="1" dirty="0">
                <a:latin typeface="Segoe Script" panose="030B0504020000000003" pitchFamily="66" charset="0"/>
              </a:rPr>
              <a:t>Semantic and Language</a:t>
            </a:r>
          </a:p>
        </p:txBody>
      </p:sp>
      <p:sp>
        <p:nvSpPr>
          <p:cNvPr id="25" name="TextBox 24"/>
          <p:cNvSpPr txBox="1"/>
          <p:nvPr/>
        </p:nvSpPr>
        <p:spPr>
          <a:xfrm rot="20249515">
            <a:off x="10085970" y="4000499"/>
            <a:ext cx="1706902" cy="1252021"/>
          </a:xfrm>
          <a:prstGeom prst="rect">
            <a:avLst/>
          </a:prstGeom>
        </p:spPr>
        <p:txBody>
          <a:bodyPr vert="horz" wrap="square" lIns="0" tIns="0" rIns="0" bIns="0" rtlCol="0">
            <a:noAutofit/>
          </a:bodyPr>
          <a:lstStyle/>
          <a:p>
            <a:r>
              <a:rPr lang="en-US" sz="2200" b="1" dirty="0">
                <a:latin typeface="Segoe Script" panose="030B0504020000000003" pitchFamily="66" charset="0"/>
              </a:rPr>
              <a:t>Socio –</a:t>
            </a:r>
            <a:br>
              <a:rPr lang="en-US" sz="2200" b="1" dirty="0">
                <a:latin typeface="Segoe Script" panose="030B0504020000000003" pitchFamily="66" charset="0"/>
              </a:rPr>
            </a:br>
            <a:r>
              <a:rPr lang="en-US" sz="2200" b="1" dirty="0">
                <a:latin typeface="Segoe Script" panose="030B0504020000000003" pitchFamily="66" charset="0"/>
              </a:rPr>
              <a:t>Psychological</a:t>
            </a:r>
          </a:p>
        </p:txBody>
      </p:sp>
      <p:sp>
        <p:nvSpPr>
          <p:cNvPr id="26" name="TextBox 25"/>
          <p:cNvSpPr txBox="1"/>
          <p:nvPr/>
        </p:nvSpPr>
        <p:spPr>
          <a:xfrm rot="312203">
            <a:off x="7836699" y="4905536"/>
            <a:ext cx="1420803" cy="1252021"/>
          </a:xfrm>
          <a:prstGeom prst="rect">
            <a:avLst/>
          </a:prstGeom>
        </p:spPr>
        <p:txBody>
          <a:bodyPr vert="horz" wrap="square" lIns="0" tIns="0" rIns="0" bIns="0" rtlCol="0">
            <a:noAutofit/>
          </a:bodyPr>
          <a:lstStyle/>
          <a:p>
            <a:r>
              <a:rPr lang="en-US" sz="2200" b="1" dirty="0">
                <a:latin typeface="Segoe Script" panose="030B0504020000000003" pitchFamily="66" charset="0"/>
              </a:rPr>
              <a:t>Organi-zational</a:t>
            </a:r>
          </a:p>
        </p:txBody>
      </p:sp>
      <p:sp>
        <p:nvSpPr>
          <p:cNvPr id="27" name="TextBox 26"/>
          <p:cNvSpPr txBox="1"/>
          <p:nvPr/>
        </p:nvSpPr>
        <p:spPr>
          <a:xfrm rot="20338726">
            <a:off x="8763408" y="2191003"/>
            <a:ext cx="1706902" cy="1252021"/>
          </a:xfrm>
          <a:prstGeom prst="rect">
            <a:avLst/>
          </a:prstGeom>
        </p:spPr>
        <p:txBody>
          <a:bodyPr vert="horz" wrap="square" lIns="0" tIns="0" rIns="0" bIns="0" rtlCol="0">
            <a:noAutofit/>
          </a:bodyPr>
          <a:lstStyle/>
          <a:p>
            <a:r>
              <a:rPr lang="en-US" sz="2200" b="1" dirty="0">
                <a:latin typeface="Segoe Script" panose="030B0504020000000003" pitchFamily="66" charset="0"/>
              </a:rPr>
              <a:t>Cross – </a:t>
            </a:r>
          </a:p>
          <a:p>
            <a:r>
              <a:rPr lang="en-US" sz="2200" b="1" dirty="0">
                <a:latin typeface="Segoe Script" panose="030B0504020000000003" pitchFamily="66" charset="0"/>
              </a:rPr>
              <a:t>Cultural</a:t>
            </a:r>
          </a:p>
        </p:txBody>
      </p:sp>
      <p:sp>
        <p:nvSpPr>
          <p:cNvPr id="12"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3"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000000"/>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263532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2" grpId="0"/>
      <p:bldP spid="23" grpId="0"/>
      <p:bldP spid="25" grpId="0"/>
      <p:bldP spid="26"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32500" y="6235700"/>
            <a:ext cx="4749800" cy="622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9057" r="10058"/>
          <a:stretch/>
        </p:blipFill>
        <p:spPr>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p:spPr>
      </p:pic>
      <p:sp>
        <p:nvSpPr>
          <p:cNvPr id="10" name="Rectangle 9"/>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11"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34</a:t>
            </a:fld>
            <a:endParaRPr lang="en-US" dirty="0">
              <a:solidFill>
                <a:schemeClr val="tx1"/>
              </a:solidFill>
              <a:latin typeface="Calibri" panose="020F0502020204030204"/>
            </a:endParaRPr>
          </a:p>
        </p:txBody>
      </p:sp>
      <p:sp>
        <p:nvSpPr>
          <p:cNvPr id="25" name="Title 1"/>
          <p:cNvSpPr txBox="1">
            <a:spLocks/>
          </p:cNvSpPr>
          <p:nvPr/>
        </p:nvSpPr>
        <p:spPr>
          <a:xfrm>
            <a:off x="345019" y="121770"/>
            <a:ext cx="10150110" cy="913890"/>
          </a:xfrm>
          <a:prstGeom prst="rect">
            <a:avLst/>
          </a:prstGeom>
        </p:spPr>
        <p:txBody>
          <a:bodyPr vert="horz" lIns="91440" tIns="45720" rIns="91440" bIns="45720" rtlCol="0" anchor="ctr" anchorCtr="0">
            <a:noAutofit/>
          </a:bodyPr>
          <a:lstStyle>
            <a:lvl1pPr algn="ctr" defTabSz="1734634" rtl="0" eaLnBrk="1" latinLnBrk="0" hangingPunct="1">
              <a:lnSpc>
                <a:spcPct val="80000"/>
              </a:lnSpc>
              <a:spcBef>
                <a:spcPct val="0"/>
              </a:spcBef>
              <a:buNone/>
              <a:defRPr sz="6000" b="0" i="0" kern="1200" cap="all" spc="-133" baseline="0">
                <a:solidFill>
                  <a:schemeClr val="tx1"/>
                </a:solidFill>
                <a:latin typeface="Arial Black" charset="0"/>
                <a:ea typeface="Arial Black" charset="0"/>
                <a:cs typeface="Arial Black" charset="0"/>
              </a:defRPr>
            </a:lvl1pPr>
          </a:lstStyle>
          <a:p>
            <a:pPr algn="l" defTabSz="914400"/>
            <a:r>
              <a:rPr lang="en-US" sz="3200" dirty="0">
                <a:latin typeface="Arial Black" panose="020B0A04020102020204" pitchFamily="34" charset="0"/>
                <a:ea typeface="+mj-ea"/>
                <a:cs typeface="+mj-cs"/>
              </a:rPr>
              <a:t>Ways to overcome barriers</a:t>
            </a:r>
          </a:p>
        </p:txBody>
      </p:sp>
      <p:sp>
        <p:nvSpPr>
          <p:cNvPr id="8" name="TextBox 7"/>
          <p:cNvSpPr txBox="1"/>
          <p:nvPr/>
        </p:nvSpPr>
        <p:spPr>
          <a:xfrm>
            <a:off x="495300" y="1035660"/>
            <a:ext cx="5168900" cy="5200040"/>
          </a:xfrm>
          <a:prstGeom prst="rect">
            <a:avLst/>
          </a:prstGeom>
        </p:spPr>
        <p:txBody>
          <a:bodyPr vert="horz" wrap="square" lIns="0" tIns="0" rIns="0" bIns="0" rtlCol="0">
            <a:noAutofit/>
          </a:bodyPr>
          <a:lstStyle/>
          <a:p>
            <a:pPr marL="285750" indent="-285750">
              <a:lnSpc>
                <a:spcPct val="150000"/>
              </a:lnSpc>
              <a:buFont typeface="Arial" panose="020B0604020202020204" pitchFamily="34" charset="0"/>
              <a:buChar char="•"/>
            </a:pPr>
            <a:r>
              <a:rPr lang="en-US" dirty="0"/>
              <a:t>Clarify ideas before communicating</a:t>
            </a:r>
          </a:p>
          <a:p>
            <a:pPr marL="285750" indent="-285750">
              <a:lnSpc>
                <a:spcPct val="150000"/>
              </a:lnSpc>
              <a:buFont typeface="Arial" panose="020B0604020202020204" pitchFamily="34" charset="0"/>
              <a:buChar char="•"/>
            </a:pPr>
            <a:r>
              <a:rPr lang="en-US" dirty="0"/>
              <a:t>Communicate according to the need of the receiver</a:t>
            </a:r>
          </a:p>
          <a:p>
            <a:pPr marL="285750" indent="-285750">
              <a:lnSpc>
                <a:spcPct val="150000"/>
              </a:lnSpc>
              <a:buFont typeface="Arial" panose="020B0604020202020204" pitchFamily="34" charset="0"/>
              <a:buChar char="•"/>
            </a:pPr>
            <a:r>
              <a:rPr lang="en-US" dirty="0"/>
              <a:t>Consult others before communicating</a:t>
            </a:r>
          </a:p>
          <a:p>
            <a:pPr marL="285750" indent="-285750">
              <a:lnSpc>
                <a:spcPct val="150000"/>
              </a:lnSpc>
              <a:buFont typeface="Arial" panose="020B0604020202020204" pitchFamily="34" charset="0"/>
              <a:buChar char="•"/>
            </a:pPr>
            <a:r>
              <a:rPr lang="en-US" dirty="0"/>
              <a:t>Be aware of language, tone and content of message</a:t>
            </a:r>
          </a:p>
          <a:p>
            <a:pPr marL="285750" indent="-285750">
              <a:lnSpc>
                <a:spcPct val="150000"/>
              </a:lnSpc>
              <a:buFont typeface="Arial" panose="020B0604020202020204" pitchFamily="34" charset="0"/>
              <a:buChar char="•"/>
            </a:pPr>
            <a:r>
              <a:rPr lang="en-US" dirty="0"/>
              <a:t>Convey things of help and value to the receiver</a:t>
            </a:r>
          </a:p>
          <a:p>
            <a:pPr marL="285750" indent="-285750">
              <a:lnSpc>
                <a:spcPct val="150000"/>
              </a:lnSpc>
              <a:buFont typeface="Arial" panose="020B0604020202020204" pitchFamily="34" charset="0"/>
              <a:buChar char="•"/>
            </a:pPr>
            <a:r>
              <a:rPr lang="en-US" dirty="0"/>
              <a:t>Ensure proper feedback</a:t>
            </a:r>
          </a:p>
          <a:p>
            <a:pPr marL="285750" indent="-285750">
              <a:lnSpc>
                <a:spcPct val="150000"/>
              </a:lnSpc>
              <a:buFont typeface="Arial" panose="020B0604020202020204" pitchFamily="34" charset="0"/>
              <a:buChar char="•"/>
            </a:pPr>
            <a:r>
              <a:rPr lang="en-US" dirty="0"/>
              <a:t>Maintain consistency of message</a:t>
            </a:r>
          </a:p>
          <a:p>
            <a:pPr marL="285750" indent="-285750">
              <a:lnSpc>
                <a:spcPct val="150000"/>
              </a:lnSpc>
              <a:buFont typeface="Arial" panose="020B0604020202020204" pitchFamily="34" charset="0"/>
              <a:buChar char="•"/>
            </a:pPr>
            <a:r>
              <a:rPr lang="en-US" dirty="0"/>
              <a:t>Follow up communication</a:t>
            </a:r>
          </a:p>
          <a:p>
            <a:pPr marL="285750" indent="-285750">
              <a:lnSpc>
                <a:spcPct val="150000"/>
              </a:lnSpc>
              <a:buFont typeface="Arial" panose="020B0604020202020204" pitchFamily="34" charset="0"/>
              <a:buChar char="•"/>
            </a:pPr>
            <a:r>
              <a:rPr lang="en-US" dirty="0"/>
              <a:t>Be a good listener</a:t>
            </a:r>
          </a:p>
        </p:txBody>
      </p:sp>
    </p:spTree>
    <p:extLst>
      <p:ext uri="{BB962C8B-B14F-4D97-AF65-F5344CB8AC3E}">
        <p14:creationId xmlns:p14="http://schemas.microsoft.com/office/powerpoint/2010/main" val="29766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2100" y="5664200"/>
            <a:ext cx="1905000" cy="1193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Placeholder 5"/>
          <p:cNvPicPr>
            <a:picLocks noChangeAspect="1"/>
          </p:cNvPicPr>
          <p:nvPr/>
        </p:nvPicPr>
        <p:blipFill>
          <a:blip r:embed="rId3" cstate="screen">
            <a:alphaModFix amt="92000"/>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p:cNvSpPr/>
          <p:nvPr/>
        </p:nvSpPr>
        <p:spPr>
          <a:xfrm>
            <a:off x="0" y="203725"/>
            <a:ext cx="12217400" cy="2048510"/>
          </a:xfrm>
          <a:prstGeom prst="rect">
            <a:avLst/>
          </a:prstGeom>
        </p:spPr>
        <p:txBody>
          <a:bodyPr wrap="square" anchor="t">
            <a:spAutoFit/>
          </a:bodyPr>
          <a:lstStyle/>
          <a:p>
            <a:pPr algn="ctr">
              <a:lnSpc>
                <a:spcPct val="70000"/>
              </a:lnSpc>
            </a:pPr>
            <a:r>
              <a:rPr lang="en-US" sz="8800" b="1" dirty="0">
                <a:solidFill>
                  <a:schemeClr val="bg1"/>
                </a:solidFill>
                <a:latin typeface="+mj-lt"/>
              </a:rPr>
              <a:t>What brings a smile on your face?</a:t>
            </a:r>
            <a:endParaRPr lang="en-US" sz="8800" dirty="0">
              <a:solidFill>
                <a:schemeClr val="bg1"/>
              </a:solidFill>
              <a:latin typeface="+mj-lt"/>
            </a:endParaRPr>
          </a:p>
        </p:txBody>
      </p:sp>
      <p:sp>
        <p:nvSpPr>
          <p:cNvPr id="6" name="Rectangle 5"/>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
        <p:nvSpPr>
          <p:cNvPr id="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bg1"/>
                </a:solidFill>
                <a:latin typeface="Calibri" panose="020F0502020204030204"/>
              </a:rPr>
              <a:pPr/>
              <a:t>35</a:t>
            </a:fld>
            <a:endParaRPr lang="en-US" dirty="0">
              <a:solidFill>
                <a:schemeClr val="bg1"/>
              </a:solidFill>
              <a:latin typeface="Calibri" panose="020F0502020204030204"/>
            </a:endParaRPr>
          </a:p>
        </p:txBody>
      </p:sp>
      <p:sp>
        <p:nvSpPr>
          <p:cNvPr id="11"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2"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000000"/>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1051525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9868761" y="3865983"/>
            <a:ext cx="2131618" cy="2171815"/>
          </a:xfrm>
          <a:prstGeom prst="rect">
            <a:avLst/>
          </a:prstGeom>
          <a:solidFill>
            <a:srgbClr val="E2F4FA"/>
          </a:solidFill>
          <a:ln w="28575">
            <a:noFill/>
          </a:ln>
        </p:spPr>
        <p:style>
          <a:lnRef idx="2">
            <a:schemeClr val="accent2"/>
          </a:lnRef>
          <a:fillRef idx="1">
            <a:schemeClr val="lt1"/>
          </a:fillRef>
          <a:effectRef idx="0">
            <a:schemeClr val="accent2"/>
          </a:effectRef>
          <a:fontRef idx="minor">
            <a:schemeClr val="dk1"/>
          </a:fontRef>
        </p:style>
        <p:txBody>
          <a:bodyPr lIns="182880" tIns="274320" rIns="182880" bIns="274320" rtlCol="0" anchor="t"/>
          <a:lstStyle/>
          <a:p>
            <a:pPr lvl="0"/>
            <a:r>
              <a:rPr lang="en-US" sz="1600" dirty="0">
                <a:latin typeface="Arial" pitchFamily="34" charset="0"/>
                <a:ea typeface="ＭＳ Ｐゴシック"/>
                <a:cs typeface="Arial" pitchFamily="34" charset="0"/>
              </a:rPr>
              <a:t>Storytelling is the art of weaving a story around the message that you need to convey to make it interesting for the recipient.</a:t>
            </a:r>
          </a:p>
        </p:txBody>
      </p:sp>
      <p:sp>
        <p:nvSpPr>
          <p:cNvPr id="11"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36</a:t>
            </a:fld>
            <a:endParaRPr lang="en-US" dirty="0">
              <a:solidFill>
                <a:schemeClr val="tx1"/>
              </a:solidFill>
              <a:latin typeface="Calibri" panose="020F0502020204030204"/>
            </a:endParaRPr>
          </a:p>
        </p:txBody>
      </p:sp>
      <p:grpSp>
        <p:nvGrpSpPr>
          <p:cNvPr id="21" name="Group 20"/>
          <p:cNvGrpSpPr/>
          <p:nvPr/>
        </p:nvGrpSpPr>
        <p:grpSpPr>
          <a:xfrm>
            <a:off x="0" y="354442"/>
            <a:ext cx="12192000" cy="1181831"/>
            <a:chOff x="0" y="354442"/>
            <a:chExt cx="12192000" cy="1181831"/>
          </a:xfrm>
        </p:grpSpPr>
        <p:sp>
          <p:nvSpPr>
            <p:cNvPr id="22" name="Rectangle 21"/>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a:lnSpc>
                  <a:spcPct val="90000"/>
                </a:lnSpc>
                <a:spcBef>
                  <a:spcPts val="600"/>
                </a:spcBef>
                <a:defRPr/>
              </a:pPr>
              <a:r>
                <a:rPr lang="en-US" sz="2200" b="1" dirty="0">
                  <a:solidFill>
                    <a:schemeClr val="bg1"/>
                  </a:solidFill>
                  <a:latin typeface="Arial Black" panose="020B0A04020102020204" pitchFamily="34" charset="0"/>
                  <a:cs typeface="Arial" panose="020B0604020202020204" pitchFamily="34" charset="0"/>
                </a:rPr>
                <a:t>WHAT ARE SOME OF THE KEY TOOLS YOU CAN USE </a:t>
              </a:r>
              <a:br>
                <a:rPr lang="en-US" sz="2200" b="1" dirty="0">
                  <a:solidFill>
                    <a:schemeClr val="bg1"/>
                  </a:solidFill>
                  <a:latin typeface="Arial Black" panose="020B0A04020102020204" pitchFamily="34" charset="0"/>
                  <a:cs typeface="Arial" panose="020B0604020202020204" pitchFamily="34" charset="0"/>
                </a:rPr>
              </a:br>
              <a:r>
                <a:rPr lang="en-US" sz="2200" b="1" dirty="0">
                  <a:solidFill>
                    <a:schemeClr val="bg1"/>
                  </a:solidFill>
                  <a:latin typeface="Arial Black" panose="020B0A04020102020204" pitchFamily="34" charset="0"/>
                  <a:cs typeface="Arial" panose="020B0604020202020204" pitchFamily="34" charset="0"/>
                </a:rPr>
                <a:t>TO COMMUNICATE EFFECTIVELY?</a:t>
              </a:r>
            </a:p>
          </p:txBody>
        </p:sp>
        <p:sp>
          <p:nvSpPr>
            <p:cNvPr id="23"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28" name="Rectangle 27"/>
          <p:cNvSpPr/>
          <p:nvPr/>
        </p:nvSpPr>
        <p:spPr>
          <a:xfrm>
            <a:off x="214943" y="3865983"/>
            <a:ext cx="2365302" cy="2175853"/>
          </a:xfrm>
          <a:prstGeom prst="rect">
            <a:avLst/>
          </a:prstGeom>
          <a:solidFill>
            <a:srgbClr val="E2F4FA"/>
          </a:solidFill>
          <a:ln w="28575">
            <a:noFill/>
          </a:ln>
        </p:spPr>
        <p:style>
          <a:lnRef idx="2">
            <a:schemeClr val="accent2"/>
          </a:lnRef>
          <a:fillRef idx="1">
            <a:schemeClr val="lt1"/>
          </a:fillRef>
          <a:effectRef idx="0">
            <a:schemeClr val="accent2"/>
          </a:effectRef>
          <a:fontRef idx="minor">
            <a:schemeClr val="dk1"/>
          </a:fontRef>
        </p:style>
        <p:txBody>
          <a:bodyPr lIns="182880" tIns="274320" rIns="182880" bIns="274320" rtlCol="0" anchor="t"/>
          <a:lstStyle/>
          <a:p>
            <a:pPr>
              <a:spcBef>
                <a:spcPts val="300"/>
              </a:spcBef>
              <a:spcAft>
                <a:spcPts val="600"/>
              </a:spcAft>
            </a:pPr>
            <a:r>
              <a:rPr lang="en-US" sz="1600" dirty="0">
                <a:latin typeface="Arial" pitchFamily="34" charset="0"/>
                <a:ea typeface="ＭＳ Ｐゴシック"/>
                <a:cs typeface="Arial" pitchFamily="34" charset="0"/>
              </a:rPr>
              <a:t>Powerful questions are effective and thought-provoking, and help to gather information or clarify doubts.</a:t>
            </a:r>
          </a:p>
        </p:txBody>
      </p:sp>
      <p:grpSp>
        <p:nvGrpSpPr>
          <p:cNvPr id="29" name="Group 28"/>
          <p:cNvGrpSpPr/>
          <p:nvPr/>
        </p:nvGrpSpPr>
        <p:grpSpPr>
          <a:xfrm>
            <a:off x="214943" y="1569152"/>
            <a:ext cx="2365302" cy="2516063"/>
            <a:chOff x="166835" y="1817702"/>
            <a:chExt cx="2337773" cy="2312113"/>
          </a:xfrm>
        </p:grpSpPr>
        <p:pic>
          <p:nvPicPr>
            <p:cNvPr id="42" name="Picture 4"/>
            <p:cNvPicPr>
              <a:picLocks noChangeArrowheads="1"/>
            </p:cNvPicPr>
            <p:nvPr/>
          </p:nvPicPr>
          <p:blipFill rotWithShape="1">
            <a:blip r:embed="rId3" cstate="print">
              <a:extLst>
                <a:ext uri="{28A0092B-C50C-407E-A947-70E740481C1C}">
                  <a14:useLocalDpi xmlns:a14="http://schemas.microsoft.com/office/drawing/2010/main" val="0"/>
                </a:ext>
              </a:extLst>
            </a:blip>
            <a:srcRect l="5082" r="5547"/>
            <a:stretch/>
          </p:blipFill>
          <p:spPr bwMode="auto">
            <a:xfrm>
              <a:off x="166835" y="1817702"/>
              <a:ext cx="2329771" cy="17677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3" name="Rectangle 42"/>
            <p:cNvSpPr/>
            <p:nvPr/>
          </p:nvSpPr>
          <p:spPr>
            <a:xfrm>
              <a:off x="166835" y="3585453"/>
              <a:ext cx="2337773" cy="54436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182880" tIns="182880" rIns="182880" bIns="18288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POWERFUL QUESTIONING</a:t>
              </a:r>
            </a:p>
          </p:txBody>
        </p:sp>
      </p:grpSp>
      <p:sp>
        <p:nvSpPr>
          <p:cNvPr id="30" name="Rectangle 29"/>
          <p:cNvSpPr/>
          <p:nvPr/>
        </p:nvSpPr>
        <p:spPr>
          <a:xfrm>
            <a:off x="2629629" y="3865983"/>
            <a:ext cx="2365302" cy="2175853"/>
          </a:xfrm>
          <a:prstGeom prst="rect">
            <a:avLst/>
          </a:prstGeom>
          <a:solidFill>
            <a:srgbClr val="FFF3DC"/>
          </a:solidFill>
          <a:ln w="28575">
            <a:noFill/>
          </a:ln>
        </p:spPr>
        <p:style>
          <a:lnRef idx="2">
            <a:schemeClr val="accent2"/>
          </a:lnRef>
          <a:fillRef idx="1">
            <a:schemeClr val="lt1"/>
          </a:fillRef>
          <a:effectRef idx="0">
            <a:schemeClr val="accent2"/>
          </a:effectRef>
          <a:fontRef idx="minor">
            <a:schemeClr val="dk1"/>
          </a:fontRef>
        </p:style>
        <p:txBody>
          <a:bodyPr lIns="182880" tIns="274320" rIns="182880" bIns="274320" rtlCol="0" anchor="t"/>
          <a:lstStyle/>
          <a:p>
            <a:pPr>
              <a:spcBef>
                <a:spcPts val="300"/>
              </a:spcBef>
              <a:spcAft>
                <a:spcPts val="600"/>
              </a:spcAft>
            </a:pPr>
            <a:r>
              <a:rPr lang="en-US" sz="1600" dirty="0">
                <a:latin typeface="Arial" pitchFamily="34" charset="0"/>
                <a:ea typeface="ＭＳ Ｐゴシック"/>
                <a:cs typeface="Arial" pitchFamily="34" charset="0"/>
              </a:rPr>
              <a:t>Active listening is a communication technique that allows you to interpret, analyze, and add meaning to what you hear.</a:t>
            </a:r>
          </a:p>
        </p:txBody>
      </p:sp>
      <p:grpSp>
        <p:nvGrpSpPr>
          <p:cNvPr id="31" name="Group 30"/>
          <p:cNvGrpSpPr/>
          <p:nvPr/>
        </p:nvGrpSpPr>
        <p:grpSpPr>
          <a:xfrm>
            <a:off x="2629629" y="1569150"/>
            <a:ext cx="2365302" cy="2516066"/>
            <a:chOff x="2553417" y="1817700"/>
            <a:chExt cx="2337773" cy="2312115"/>
          </a:xfrm>
        </p:grpSpPr>
        <p:pic>
          <p:nvPicPr>
            <p:cNvPr id="40" name="Picture 4"/>
            <p:cNvPicPr>
              <a:picLocks noChangeArrowheads="1"/>
            </p:cNvPicPr>
            <p:nvPr/>
          </p:nvPicPr>
          <p:blipFill rotWithShape="1">
            <a:blip r:embed="rId4" cstate="print">
              <a:extLst>
                <a:ext uri="{28A0092B-C50C-407E-A947-70E740481C1C}">
                  <a14:useLocalDpi xmlns:a14="http://schemas.microsoft.com/office/drawing/2010/main" val="0"/>
                </a:ext>
              </a:extLst>
            </a:blip>
            <a:srcRect l="10466"/>
            <a:stretch/>
          </p:blipFill>
          <p:spPr bwMode="auto">
            <a:xfrm>
              <a:off x="2553417" y="1817700"/>
              <a:ext cx="2336984" cy="176775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2553417" y="3585453"/>
              <a:ext cx="2337773" cy="54436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82880" tIns="182880" rIns="182880" bIns="18288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ACTIVE LISTENING</a:t>
              </a:r>
            </a:p>
          </p:txBody>
        </p:sp>
      </p:grpSp>
      <p:sp>
        <p:nvSpPr>
          <p:cNvPr id="32" name="Rectangle 31"/>
          <p:cNvSpPr/>
          <p:nvPr/>
        </p:nvSpPr>
        <p:spPr>
          <a:xfrm>
            <a:off x="5042666" y="3865983"/>
            <a:ext cx="2365302" cy="2175853"/>
          </a:xfrm>
          <a:prstGeom prst="rect">
            <a:avLst/>
          </a:prstGeom>
          <a:solidFill>
            <a:srgbClr val="E2F4FA"/>
          </a:solidFill>
          <a:ln w="28575">
            <a:noFill/>
          </a:ln>
        </p:spPr>
        <p:style>
          <a:lnRef idx="2">
            <a:schemeClr val="accent2"/>
          </a:lnRef>
          <a:fillRef idx="1">
            <a:schemeClr val="lt1"/>
          </a:fillRef>
          <a:effectRef idx="0">
            <a:schemeClr val="accent2"/>
          </a:effectRef>
          <a:fontRef idx="minor">
            <a:schemeClr val="dk1"/>
          </a:fontRef>
        </p:style>
        <p:txBody>
          <a:bodyPr lIns="182880" tIns="274320" rIns="182880" bIns="274320" rtlCol="0" anchor="t"/>
          <a:lstStyle/>
          <a:p>
            <a:pPr>
              <a:spcBef>
                <a:spcPts val="300"/>
              </a:spcBef>
              <a:spcAft>
                <a:spcPts val="600"/>
              </a:spcAft>
            </a:pPr>
            <a:r>
              <a:rPr lang="en-US" sz="1600" dirty="0">
                <a:latin typeface="Arial" pitchFamily="34" charset="0"/>
                <a:ea typeface="ＭＳ Ｐゴシック"/>
                <a:cs typeface="Arial" pitchFamily="34" charset="0"/>
              </a:rPr>
              <a:t>Paraphrasing involves restating the content using different words to add more depth to the content and validate the main message.</a:t>
            </a:r>
          </a:p>
        </p:txBody>
      </p:sp>
      <p:grpSp>
        <p:nvGrpSpPr>
          <p:cNvPr id="33" name="Group 32"/>
          <p:cNvGrpSpPr/>
          <p:nvPr/>
        </p:nvGrpSpPr>
        <p:grpSpPr>
          <a:xfrm>
            <a:off x="5040917" y="1572195"/>
            <a:ext cx="2367051" cy="2513021"/>
            <a:chOff x="4936641" y="1820498"/>
            <a:chExt cx="2339502" cy="2309317"/>
          </a:xfrm>
        </p:grpSpPr>
        <p:pic>
          <p:nvPicPr>
            <p:cNvPr id="38" name="Picture 4"/>
            <p:cNvPicPr>
              <a:picLocks noChangeArrowheads="1"/>
            </p:cNvPicPr>
            <p:nvPr/>
          </p:nvPicPr>
          <p:blipFill rotWithShape="1">
            <a:blip r:embed="rId5" cstate="print">
              <a:extLst>
                <a:ext uri="{28A0092B-C50C-407E-A947-70E740481C1C}">
                  <a14:useLocalDpi xmlns:a14="http://schemas.microsoft.com/office/drawing/2010/main" val="0"/>
                </a:ext>
              </a:extLst>
            </a:blip>
            <a:srcRect l="10950"/>
            <a:stretch/>
          </p:blipFill>
          <p:spPr bwMode="auto">
            <a:xfrm>
              <a:off x="4936641" y="1820498"/>
              <a:ext cx="2338520" cy="17649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4938370" y="3585453"/>
              <a:ext cx="2337773" cy="54436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182880" tIns="182880" rIns="182880" bIns="18288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PARAPHRASING</a:t>
              </a:r>
            </a:p>
          </p:txBody>
        </p:sp>
      </p:grpSp>
      <p:sp>
        <p:nvSpPr>
          <p:cNvPr id="34" name="Rectangle 33"/>
          <p:cNvSpPr/>
          <p:nvPr/>
        </p:nvSpPr>
        <p:spPr>
          <a:xfrm>
            <a:off x="7448984" y="3865983"/>
            <a:ext cx="2365302" cy="2175853"/>
          </a:xfrm>
          <a:prstGeom prst="rect">
            <a:avLst/>
          </a:prstGeom>
          <a:solidFill>
            <a:srgbClr val="FFF3DC"/>
          </a:solidFill>
          <a:ln w="28575">
            <a:noFill/>
          </a:ln>
        </p:spPr>
        <p:style>
          <a:lnRef idx="2">
            <a:schemeClr val="accent2"/>
          </a:lnRef>
          <a:fillRef idx="1">
            <a:schemeClr val="lt1"/>
          </a:fillRef>
          <a:effectRef idx="0">
            <a:schemeClr val="accent2"/>
          </a:effectRef>
          <a:fontRef idx="minor">
            <a:schemeClr val="dk1"/>
          </a:fontRef>
        </p:style>
        <p:txBody>
          <a:bodyPr lIns="182880" tIns="274320" rIns="182880" bIns="274320" rtlCol="0" anchor="t"/>
          <a:lstStyle/>
          <a:p>
            <a:pPr>
              <a:spcBef>
                <a:spcPts val="300"/>
              </a:spcBef>
              <a:spcAft>
                <a:spcPts val="600"/>
              </a:spcAft>
            </a:pPr>
            <a:r>
              <a:rPr lang="en-US" sz="1600" dirty="0">
                <a:latin typeface="Arial" pitchFamily="34" charset="0"/>
                <a:ea typeface="ＭＳ Ｐゴシック"/>
                <a:cs typeface="Arial" pitchFamily="34" charset="0"/>
              </a:rPr>
              <a:t>A summary is a brief overview of the main points of the conversation.</a:t>
            </a:r>
          </a:p>
        </p:txBody>
      </p:sp>
      <p:grpSp>
        <p:nvGrpSpPr>
          <p:cNvPr id="35" name="Group 34"/>
          <p:cNvGrpSpPr/>
          <p:nvPr/>
        </p:nvGrpSpPr>
        <p:grpSpPr>
          <a:xfrm>
            <a:off x="7445979" y="1567409"/>
            <a:ext cx="2371121" cy="2517807"/>
            <a:chOff x="7313712" y="1816100"/>
            <a:chExt cx="2343524" cy="2313715"/>
          </a:xfrm>
        </p:grpSpPr>
        <p:pic>
          <p:nvPicPr>
            <p:cNvPr id="36" name="Picture 4"/>
            <p:cNvPicPr>
              <a:picLocks noChangeArrowheads="1"/>
            </p:cNvPicPr>
            <p:nvPr/>
          </p:nvPicPr>
          <p:blipFill rotWithShape="1">
            <a:blip r:embed="rId6" cstate="print">
              <a:extLst>
                <a:ext uri="{28A0092B-C50C-407E-A947-70E740481C1C}">
                  <a14:useLocalDpi xmlns:a14="http://schemas.microsoft.com/office/drawing/2010/main" val="0"/>
                </a:ext>
              </a:extLst>
            </a:blip>
            <a:srcRect l="5071" r="5910"/>
            <a:stretch/>
          </p:blipFill>
          <p:spPr bwMode="auto">
            <a:xfrm>
              <a:off x="7313712" y="1816100"/>
              <a:ext cx="2343524" cy="176935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7" name="Rectangle 36"/>
            <p:cNvSpPr/>
            <p:nvPr/>
          </p:nvSpPr>
          <p:spPr>
            <a:xfrm>
              <a:off x="7316682" y="3585453"/>
              <a:ext cx="2337773" cy="54436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182880" tIns="182880" rIns="182880" bIns="18288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SUMMARIZING </a:t>
              </a:r>
            </a:p>
          </p:txBody>
        </p:sp>
      </p:grpSp>
      <p:grpSp>
        <p:nvGrpSpPr>
          <p:cNvPr id="3" name="Group 2"/>
          <p:cNvGrpSpPr/>
          <p:nvPr/>
        </p:nvGrpSpPr>
        <p:grpSpPr>
          <a:xfrm>
            <a:off x="9868761" y="1540944"/>
            <a:ext cx="2132739" cy="2544271"/>
            <a:chOff x="10526235" y="1567410"/>
            <a:chExt cx="2542064" cy="2544271"/>
          </a:xfrm>
        </p:grpSpPr>
        <p:pic>
          <p:nvPicPr>
            <p:cNvPr id="44" name="Picture 4"/>
            <p:cNvPicPr>
              <a:picLocks noChangeArrowheads="1"/>
            </p:cNvPicPr>
            <p:nvPr/>
          </p:nvPicPr>
          <p:blipFill rotWithShape="1">
            <a:blip r:embed="rId7" cstate="print">
              <a:extLst>
                <a:ext uri="{28A0092B-C50C-407E-A947-70E740481C1C}">
                  <a14:useLocalDpi xmlns:a14="http://schemas.microsoft.com/office/drawing/2010/main" val="0"/>
                </a:ext>
              </a:extLst>
            </a:blip>
            <a:srcRect l="1619" r="2100"/>
            <a:stretch/>
          </p:blipFill>
          <p:spPr bwMode="auto">
            <a:xfrm>
              <a:off x="10583552" y="1567410"/>
              <a:ext cx="2484747" cy="1921853"/>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10526235" y="3520400"/>
              <a:ext cx="2540728" cy="59128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lIns="182880" tIns="182880" rIns="182880" bIns="182880" rtlCol="0" anchor="ctr"/>
            <a:lstStyle/>
            <a:p>
              <a:pPr algn="ctr">
                <a:lnSpc>
                  <a:spcPct val="90000"/>
                </a:lnSpc>
                <a:spcBef>
                  <a:spcPts val="300"/>
                </a:spcBef>
                <a:spcAft>
                  <a:spcPts val="600"/>
                </a:spcAft>
              </a:pPr>
              <a:r>
                <a:rPr lang="en-US" b="1" dirty="0">
                  <a:solidFill>
                    <a:schemeClr val="tx1"/>
                  </a:solidFill>
                  <a:latin typeface="Arial" pitchFamily="34" charset="0"/>
                  <a:cs typeface="Arial" pitchFamily="34" charset="0"/>
                </a:rPr>
                <a:t>STORYTELLING</a:t>
              </a:r>
            </a:p>
          </p:txBody>
        </p:sp>
      </p:grpSp>
    </p:spTree>
    <p:extLst>
      <p:ext uri="{BB962C8B-B14F-4D97-AF65-F5344CB8AC3E}">
        <p14:creationId xmlns:p14="http://schemas.microsoft.com/office/powerpoint/2010/main" val="14236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8" grpId="0" animBg="1"/>
      <p:bldP spid="30" grpId="0" animBg="1"/>
      <p:bldP spid="32" grpId="0" animBg="1"/>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635000" y="1437441"/>
            <a:ext cx="5731933" cy="4501336"/>
          </a:xfrm>
          <a:prstGeom prst="rect">
            <a:avLst/>
          </a:prstGeom>
          <a:ln w="127000" cap="sq" cmpd="thickThin">
            <a:solidFill>
              <a:schemeClr val="accent5"/>
            </a:solidFill>
            <a:prstDash val="solid"/>
            <a:miter lim="800000"/>
          </a:ln>
          <a:effectLst>
            <a:innerShdw blurRad="76200">
              <a:srgbClr val="000000"/>
            </a:innerShdw>
          </a:effectLst>
        </p:spPr>
      </p:pic>
      <p:sp>
        <p:nvSpPr>
          <p:cNvPr id="13" name="Freeform 23"/>
          <p:cNvSpPr>
            <a:spLocks noEditPoints="1"/>
          </p:cNvSpPr>
          <p:nvPr/>
        </p:nvSpPr>
        <p:spPr bwMode="auto">
          <a:xfrm>
            <a:off x="11276013" y="249158"/>
            <a:ext cx="560387" cy="536575"/>
          </a:xfrm>
          <a:custGeom>
            <a:avLst/>
            <a:gdLst>
              <a:gd name="T0" fmla="*/ 43 w 119"/>
              <a:gd name="T1" fmla="*/ 30 h 114"/>
              <a:gd name="T2" fmla="*/ 32 w 119"/>
              <a:gd name="T3" fmla="*/ 55 h 114"/>
              <a:gd name="T4" fmla="*/ 34 w 119"/>
              <a:gd name="T5" fmla="*/ 58 h 114"/>
              <a:gd name="T6" fmla="*/ 34 w 119"/>
              <a:gd name="T7" fmla="*/ 60 h 114"/>
              <a:gd name="T8" fmla="*/ 34 w 119"/>
              <a:gd name="T9" fmla="*/ 60 h 114"/>
              <a:gd name="T10" fmla="*/ 34 w 119"/>
              <a:gd name="T11" fmla="*/ 60 h 114"/>
              <a:gd name="T12" fmla="*/ 34 w 119"/>
              <a:gd name="T13" fmla="*/ 60 h 114"/>
              <a:gd name="T14" fmla="*/ 34 w 119"/>
              <a:gd name="T15" fmla="*/ 60 h 114"/>
              <a:gd name="T16" fmla="*/ 34 w 119"/>
              <a:gd name="T17" fmla="*/ 60 h 114"/>
              <a:gd name="T18" fmla="*/ 34 w 119"/>
              <a:gd name="T19" fmla="*/ 60 h 114"/>
              <a:gd name="T20" fmla="*/ 34 w 119"/>
              <a:gd name="T21" fmla="*/ 60 h 114"/>
              <a:gd name="T22" fmla="*/ 34 w 119"/>
              <a:gd name="T23" fmla="*/ 60 h 114"/>
              <a:gd name="T24" fmla="*/ 34 w 119"/>
              <a:gd name="T25" fmla="*/ 60 h 114"/>
              <a:gd name="T26" fmla="*/ 34 w 119"/>
              <a:gd name="T27" fmla="*/ 60 h 114"/>
              <a:gd name="T28" fmla="*/ 34 w 119"/>
              <a:gd name="T29" fmla="*/ 61 h 114"/>
              <a:gd name="T30" fmla="*/ 34 w 119"/>
              <a:gd name="T31" fmla="*/ 61 h 114"/>
              <a:gd name="T32" fmla="*/ 34 w 119"/>
              <a:gd name="T33" fmla="*/ 61 h 114"/>
              <a:gd name="T34" fmla="*/ 34 w 119"/>
              <a:gd name="T35" fmla="*/ 61 h 114"/>
              <a:gd name="T36" fmla="*/ 34 w 119"/>
              <a:gd name="T37" fmla="*/ 61 h 114"/>
              <a:gd name="T38" fmla="*/ 34 w 119"/>
              <a:gd name="T39" fmla="*/ 61 h 114"/>
              <a:gd name="T40" fmla="*/ 34 w 119"/>
              <a:gd name="T41" fmla="*/ 61 h 114"/>
              <a:gd name="T42" fmla="*/ 34 w 119"/>
              <a:gd name="T43" fmla="*/ 61 h 114"/>
              <a:gd name="T44" fmla="*/ 34 w 119"/>
              <a:gd name="T45" fmla="*/ 61 h 114"/>
              <a:gd name="T46" fmla="*/ 34 w 119"/>
              <a:gd name="T47" fmla="*/ 61 h 114"/>
              <a:gd name="T48" fmla="*/ 34 w 119"/>
              <a:gd name="T49" fmla="*/ 61 h 114"/>
              <a:gd name="T50" fmla="*/ 34 w 119"/>
              <a:gd name="T51" fmla="*/ 61 h 114"/>
              <a:gd name="T52" fmla="*/ 34 w 119"/>
              <a:gd name="T53" fmla="*/ 61 h 114"/>
              <a:gd name="T54" fmla="*/ 34 w 119"/>
              <a:gd name="T55" fmla="*/ 61 h 114"/>
              <a:gd name="T56" fmla="*/ 34 w 119"/>
              <a:gd name="T57" fmla="*/ 61 h 114"/>
              <a:gd name="T58" fmla="*/ 34 w 119"/>
              <a:gd name="T59" fmla="*/ 61 h 114"/>
              <a:gd name="T60" fmla="*/ 34 w 119"/>
              <a:gd name="T61" fmla="*/ 61 h 114"/>
              <a:gd name="T62" fmla="*/ 4 w 119"/>
              <a:gd name="T63" fmla="*/ 62 h 114"/>
              <a:gd name="T64" fmla="*/ 0 w 119"/>
              <a:gd name="T65" fmla="*/ 32 h 114"/>
              <a:gd name="T66" fmla="*/ 4 w 119"/>
              <a:gd name="T67" fmla="*/ 28 h 114"/>
              <a:gd name="T68" fmla="*/ 11 w 119"/>
              <a:gd name="T69" fmla="*/ 34 h 114"/>
              <a:gd name="T70" fmla="*/ 29 w 119"/>
              <a:gd name="T71" fmla="*/ 52 h 114"/>
              <a:gd name="T72" fmla="*/ 59 w 119"/>
              <a:gd name="T73" fmla="*/ 26 h 114"/>
              <a:gd name="T74" fmla="*/ 54 w 119"/>
              <a:gd name="T75" fmla="*/ 21 h 114"/>
              <a:gd name="T76" fmla="*/ 104 w 119"/>
              <a:gd name="T77" fmla="*/ 13 h 114"/>
              <a:gd name="T78" fmla="*/ 114 w 119"/>
              <a:gd name="T79" fmla="*/ 17 h 114"/>
              <a:gd name="T80" fmla="*/ 79 w 119"/>
              <a:gd name="T81" fmla="*/ 26 h 114"/>
              <a:gd name="T82" fmla="*/ 34 w 119"/>
              <a:gd name="T83" fmla="*/ 38 h 114"/>
              <a:gd name="T84" fmla="*/ 109 w 119"/>
              <a:gd name="T85" fmla="*/ 1 h 114"/>
              <a:gd name="T86" fmla="*/ 114 w 119"/>
              <a:gd name="T87" fmla="*/ 17 h 114"/>
              <a:gd name="T88" fmla="*/ 109 w 119"/>
              <a:gd name="T89" fmla="*/ 114 h 114"/>
              <a:gd name="T90" fmla="*/ 3 w 119"/>
              <a:gd name="T91" fmla="*/ 66 h 114"/>
              <a:gd name="T92" fmla="*/ 46 w 119"/>
              <a:gd name="T93" fmla="*/ 50 h 114"/>
              <a:gd name="T94" fmla="*/ 38 w 119"/>
              <a:gd name="T95" fmla="*/ 57 h 114"/>
              <a:gd name="T96" fmla="*/ 119 w 119"/>
              <a:gd name="T97" fmla="*/ 59 h 114"/>
              <a:gd name="T98" fmla="*/ 113 w 119"/>
              <a:gd name="T99" fmla="*/ 44 h 114"/>
              <a:gd name="T100" fmla="*/ 66 w 119"/>
              <a:gd name="T101" fmla="*/ 44 h 114"/>
              <a:gd name="T102" fmla="*/ 27 w 119"/>
              <a:gd name="T103" fmla="*/ 44 h 114"/>
              <a:gd name="T104" fmla="*/ 62 w 119"/>
              <a:gd name="T105" fmla="*/ 50 h 114"/>
              <a:gd name="T106" fmla="*/ 58 w 119"/>
              <a:gd name="T107" fmla="*/ 55 h 114"/>
              <a:gd name="T108" fmla="*/ 109 w 119"/>
              <a:gd name="T10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 h="114">
                <a:moveTo>
                  <a:pt x="23" y="30"/>
                </a:moveTo>
                <a:cubicBezTo>
                  <a:pt x="28" y="34"/>
                  <a:pt x="28" y="34"/>
                  <a:pt x="28" y="34"/>
                </a:cubicBezTo>
                <a:cubicBezTo>
                  <a:pt x="43" y="30"/>
                  <a:pt x="43" y="30"/>
                  <a:pt x="43" y="30"/>
                </a:cubicBezTo>
                <a:cubicBezTo>
                  <a:pt x="39" y="26"/>
                  <a:pt x="39" y="26"/>
                  <a:pt x="39" y="26"/>
                </a:cubicBezTo>
                <a:cubicBezTo>
                  <a:pt x="23" y="30"/>
                  <a:pt x="23" y="30"/>
                  <a:pt x="23" y="30"/>
                </a:cubicBezTo>
                <a:close/>
                <a:moveTo>
                  <a:pt x="32" y="55"/>
                </a:moveTo>
                <a:cubicBezTo>
                  <a:pt x="33" y="56"/>
                  <a:pt x="33" y="56"/>
                  <a:pt x="33" y="56"/>
                </a:cubicBezTo>
                <a:cubicBezTo>
                  <a:pt x="33" y="56"/>
                  <a:pt x="33" y="56"/>
                  <a:pt x="33" y="56"/>
                </a:cubicBezTo>
                <a:cubicBezTo>
                  <a:pt x="34" y="57"/>
                  <a:pt x="34" y="57"/>
                  <a:pt x="34" y="58"/>
                </a:cubicBezTo>
                <a:cubicBezTo>
                  <a:pt x="35" y="59"/>
                  <a:pt x="35"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3" y="62"/>
                  <a:pt x="33" y="62"/>
                </a:cubicBezTo>
                <a:cubicBezTo>
                  <a:pt x="32" y="62"/>
                  <a:pt x="32" y="62"/>
                  <a:pt x="31" y="62"/>
                </a:cubicBezTo>
                <a:cubicBezTo>
                  <a:pt x="4" y="62"/>
                  <a:pt x="4" y="62"/>
                  <a:pt x="4" y="62"/>
                </a:cubicBezTo>
                <a:cubicBezTo>
                  <a:pt x="3" y="62"/>
                  <a:pt x="2" y="62"/>
                  <a:pt x="1" y="61"/>
                </a:cubicBezTo>
                <a:cubicBezTo>
                  <a:pt x="0" y="61"/>
                  <a:pt x="0" y="60"/>
                  <a:pt x="0" y="59"/>
                </a:cubicBezTo>
                <a:cubicBezTo>
                  <a:pt x="0" y="32"/>
                  <a:pt x="0" y="32"/>
                  <a:pt x="0" y="32"/>
                </a:cubicBezTo>
                <a:cubicBezTo>
                  <a:pt x="0" y="31"/>
                  <a:pt x="0" y="30"/>
                  <a:pt x="1" y="29"/>
                </a:cubicBezTo>
                <a:cubicBezTo>
                  <a:pt x="1" y="29"/>
                  <a:pt x="1" y="28"/>
                  <a:pt x="2" y="28"/>
                </a:cubicBezTo>
                <a:cubicBezTo>
                  <a:pt x="3" y="28"/>
                  <a:pt x="4" y="28"/>
                  <a:pt x="4" y="28"/>
                </a:cubicBezTo>
                <a:cubicBezTo>
                  <a:pt x="5" y="28"/>
                  <a:pt x="6" y="28"/>
                  <a:pt x="6" y="29"/>
                </a:cubicBezTo>
                <a:cubicBezTo>
                  <a:pt x="6" y="29"/>
                  <a:pt x="6" y="29"/>
                  <a:pt x="6" y="29"/>
                </a:cubicBezTo>
                <a:cubicBezTo>
                  <a:pt x="11" y="34"/>
                  <a:pt x="11" y="34"/>
                  <a:pt x="11" y="34"/>
                </a:cubicBezTo>
                <a:cubicBezTo>
                  <a:pt x="19" y="42"/>
                  <a:pt x="19" y="42"/>
                  <a:pt x="19" y="42"/>
                </a:cubicBezTo>
                <a:cubicBezTo>
                  <a:pt x="21" y="44"/>
                  <a:pt x="21" y="44"/>
                  <a:pt x="21" y="44"/>
                </a:cubicBezTo>
                <a:cubicBezTo>
                  <a:pt x="29" y="52"/>
                  <a:pt x="29" y="52"/>
                  <a:pt x="29" y="52"/>
                </a:cubicBezTo>
                <a:cubicBezTo>
                  <a:pt x="32" y="55"/>
                  <a:pt x="32" y="55"/>
                  <a:pt x="32" y="55"/>
                </a:cubicBezTo>
                <a:close/>
                <a:moveTo>
                  <a:pt x="54" y="21"/>
                </a:moveTo>
                <a:cubicBezTo>
                  <a:pt x="59" y="26"/>
                  <a:pt x="59" y="26"/>
                  <a:pt x="59" y="26"/>
                </a:cubicBezTo>
                <a:cubicBezTo>
                  <a:pt x="74" y="22"/>
                  <a:pt x="74" y="22"/>
                  <a:pt x="74" y="22"/>
                </a:cubicBezTo>
                <a:cubicBezTo>
                  <a:pt x="69" y="17"/>
                  <a:pt x="69" y="17"/>
                  <a:pt x="69" y="17"/>
                </a:cubicBezTo>
                <a:cubicBezTo>
                  <a:pt x="54" y="21"/>
                  <a:pt x="54" y="21"/>
                  <a:pt x="54" y="21"/>
                </a:cubicBezTo>
                <a:close/>
                <a:moveTo>
                  <a:pt x="84" y="13"/>
                </a:moveTo>
                <a:cubicBezTo>
                  <a:pt x="89" y="17"/>
                  <a:pt x="89" y="17"/>
                  <a:pt x="89" y="17"/>
                </a:cubicBezTo>
                <a:cubicBezTo>
                  <a:pt x="104" y="13"/>
                  <a:pt x="104" y="13"/>
                  <a:pt x="104" y="13"/>
                </a:cubicBezTo>
                <a:cubicBezTo>
                  <a:pt x="99" y="9"/>
                  <a:pt x="99" y="9"/>
                  <a:pt x="99" y="9"/>
                </a:cubicBezTo>
                <a:cubicBezTo>
                  <a:pt x="84" y="13"/>
                  <a:pt x="84" y="13"/>
                  <a:pt x="84" y="13"/>
                </a:cubicBezTo>
                <a:close/>
                <a:moveTo>
                  <a:pt x="114" y="17"/>
                </a:moveTo>
                <a:cubicBezTo>
                  <a:pt x="110" y="18"/>
                  <a:pt x="110" y="18"/>
                  <a:pt x="110" y="18"/>
                </a:cubicBezTo>
                <a:cubicBezTo>
                  <a:pt x="95" y="22"/>
                  <a:pt x="95" y="22"/>
                  <a:pt x="95" y="22"/>
                </a:cubicBezTo>
                <a:cubicBezTo>
                  <a:pt x="79" y="26"/>
                  <a:pt x="79" y="26"/>
                  <a:pt x="79" y="26"/>
                </a:cubicBezTo>
                <a:cubicBezTo>
                  <a:pt x="64" y="30"/>
                  <a:pt x="64" y="30"/>
                  <a:pt x="64" y="30"/>
                </a:cubicBezTo>
                <a:cubicBezTo>
                  <a:pt x="49" y="34"/>
                  <a:pt x="49" y="34"/>
                  <a:pt x="49" y="34"/>
                </a:cubicBezTo>
                <a:cubicBezTo>
                  <a:pt x="34" y="38"/>
                  <a:pt x="34" y="38"/>
                  <a:pt x="34" y="38"/>
                </a:cubicBezTo>
                <a:cubicBezTo>
                  <a:pt x="24" y="41"/>
                  <a:pt x="24" y="41"/>
                  <a:pt x="24" y="41"/>
                </a:cubicBezTo>
                <a:cubicBezTo>
                  <a:pt x="10" y="27"/>
                  <a:pt x="10" y="27"/>
                  <a:pt x="10" y="27"/>
                </a:cubicBezTo>
                <a:cubicBezTo>
                  <a:pt x="109" y="1"/>
                  <a:pt x="109" y="1"/>
                  <a:pt x="109" y="1"/>
                </a:cubicBezTo>
                <a:cubicBezTo>
                  <a:pt x="110" y="0"/>
                  <a:pt x="112" y="1"/>
                  <a:pt x="112" y="2"/>
                </a:cubicBezTo>
                <a:cubicBezTo>
                  <a:pt x="113" y="6"/>
                  <a:pt x="114" y="10"/>
                  <a:pt x="115" y="14"/>
                </a:cubicBezTo>
                <a:cubicBezTo>
                  <a:pt x="116" y="15"/>
                  <a:pt x="115" y="17"/>
                  <a:pt x="114" y="17"/>
                </a:cubicBezTo>
                <a:close/>
                <a:moveTo>
                  <a:pt x="118" y="66"/>
                </a:moveTo>
                <a:cubicBezTo>
                  <a:pt x="118" y="106"/>
                  <a:pt x="118" y="106"/>
                  <a:pt x="118" y="106"/>
                </a:cubicBezTo>
                <a:cubicBezTo>
                  <a:pt x="118" y="111"/>
                  <a:pt x="114" y="114"/>
                  <a:pt x="109" y="114"/>
                </a:cubicBezTo>
                <a:cubicBezTo>
                  <a:pt x="12" y="114"/>
                  <a:pt x="12" y="114"/>
                  <a:pt x="12" y="114"/>
                </a:cubicBezTo>
                <a:cubicBezTo>
                  <a:pt x="7" y="114"/>
                  <a:pt x="3" y="111"/>
                  <a:pt x="3" y="106"/>
                </a:cubicBezTo>
                <a:cubicBezTo>
                  <a:pt x="3" y="66"/>
                  <a:pt x="3" y="66"/>
                  <a:pt x="3" y="66"/>
                </a:cubicBezTo>
                <a:cubicBezTo>
                  <a:pt x="118" y="66"/>
                  <a:pt x="118" y="66"/>
                  <a:pt x="118" y="66"/>
                </a:cubicBezTo>
                <a:close/>
                <a:moveTo>
                  <a:pt x="33" y="50"/>
                </a:moveTo>
                <a:cubicBezTo>
                  <a:pt x="46" y="50"/>
                  <a:pt x="46" y="50"/>
                  <a:pt x="46" y="50"/>
                </a:cubicBezTo>
                <a:cubicBezTo>
                  <a:pt x="42" y="55"/>
                  <a:pt x="42" y="55"/>
                  <a:pt x="42" y="55"/>
                </a:cubicBezTo>
                <a:cubicBezTo>
                  <a:pt x="37" y="55"/>
                  <a:pt x="37" y="55"/>
                  <a:pt x="37" y="55"/>
                </a:cubicBezTo>
                <a:cubicBezTo>
                  <a:pt x="38" y="56"/>
                  <a:pt x="38" y="57"/>
                  <a:pt x="38" y="57"/>
                </a:cubicBezTo>
                <a:cubicBezTo>
                  <a:pt x="39" y="59"/>
                  <a:pt x="39" y="60"/>
                  <a:pt x="38" y="61"/>
                </a:cubicBezTo>
                <a:cubicBezTo>
                  <a:pt x="117" y="61"/>
                  <a:pt x="117" y="61"/>
                  <a:pt x="117" y="61"/>
                </a:cubicBezTo>
                <a:cubicBezTo>
                  <a:pt x="118" y="61"/>
                  <a:pt x="119" y="60"/>
                  <a:pt x="119" y="59"/>
                </a:cubicBezTo>
                <a:cubicBezTo>
                  <a:pt x="119" y="54"/>
                  <a:pt x="119" y="50"/>
                  <a:pt x="119" y="46"/>
                </a:cubicBezTo>
                <a:cubicBezTo>
                  <a:pt x="119" y="45"/>
                  <a:pt x="118" y="44"/>
                  <a:pt x="117" y="44"/>
                </a:cubicBezTo>
                <a:cubicBezTo>
                  <a:pt x="113" y="44"/>
                  <a:pt x="113" y="44"/>
                  <a:pt x="113" y="44"/>
                </a:cubicBezTo>
                <a:cubicBezTo>
                  <a:pt x="97" y="44"/>
                  <a:pt x="97" y="44"/>
                  <a:pt x="97" y="44"/>
                </a:cubicBezTo>
                <a:cubicBezTo>
                  <a:pt x="82" y="44"/>
                  <a:pt x="82" y="44"/>
                  <a:pt x="82" y="44"/>
                </a:cubicBezTo>
                <a:cubicBezTo>
                  <a:pt x="66" y="44"/>
                  <a:pt x="66" y="44"/>
                  <a:pt x="66" y="44"/>
                </a:cubicBezTo>
                <a:cubicBezTo>
                  <a:pt x="50" y="44"/>
                  <a:pt x="50" y="44"/>
                  <a:pt x="50" y="44"/>
                </a:cubicBezTo>
                <a:cubicBezTo>
                  <a:pt x="34" y="44"/>
                  <a:pt x="34" y="44"/>
                  <a:pt x="34" y="44"/>
                </a:cubicBezTo>
                <a:cubicBezTo>
                  <a:pt x="27" y="44"/>
                  <a:pt x="27" y="44"/>
                  <a:pt x="27" y="44"/>
                </a:cubicBezTo>
                <a:cubicBezTo>
                  <a:pt x="33" y="50"/>
                  <a:pt x="33" y="50"/>
                  <a:pt x="33" y="50"/>
                </a:cubicBezTo>
                <a:close/>
                <a:moveTo>
                  <a:pt x="58" y="55"/>
                </a:moveTo>
                <a:cubicBezTo>
                  <a:pt x="62" y="50"/>
                  <a:pt x="62" y="50"/>
                  <a:pt x="62" y="50"/>
                </a:cubicBezTo>
                <a:cubicBezTo>
                  <a:pt x="78" y="50"/>
                  <a:pt x="78" y="50"/>
                  <a:pt x="78" y="50"/>
                </a:cubicBezTo>
                <a:cubicBezTo>
                  <a:pt x="74" y="55"/>
                  <a:pt x="74" y="55"/>
                  <a:pt x="74" y="55"/>
                </a:cubicBezTo>
                <a:cubicBezTo>
                  <a:pt x="58" y="55"/>
                  <a:pt x="58" y="55"/>
                  <a:pt x="58" y="55"/>
                </a:cubicBezTo>
                <a:close/>
                <a:moveTo>
                  <a:pt x="90" y="55"/>
                </a:moveTo>
                <a:cubicBezTo>
                  <a:pt x="93" y="50"/>
                  <a:pt x="93" y="50"/>
                  <a:pt x="93" y="50"/>
                </a:cubicBezTo>
                <a:cubicBezTo>
                  <a:pt x="109" y="50"/>
                  <a:pt x="109" y="50"/>
                  <a:pt x="109" y="50"/>
                </a:cubicBezTo>
                <a:cubicBezTo>
                  <a:pt x="105" y="55"/>
                  <a:pt x="105" y="55"/>
                  <a:pt x="105" y="55"/>
                </a:cubicBezTo>
                <a:lnTo>
                  <a:pt x="90"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r>
              <a:rPr lang="en-US" dirty="0"/>
              <a:t>The power of effective questioning</a:t>
            </a:r>
          </a:p>
        </p:txBody>
      </p:sp>
      <p:sp>
        <p:nvSpPr>
          <p:cNvPr id="7" name="TextBox 6"/>
          <p:cNvSpPr txBox="1"/>
          <p:nvPr/>
        </p:nvSpPr>
        <p:spPr bwMode="ltGray">
          <a:xfrm>
            <a:off x="6690668" y="1435396"/>
            <a:ext cx="4806788" cy="3955200"/>
          </a:xfrm>
          <a:prstGeom prst="rect">
            <a:avLst/>
          </a:prstGeom>
        </p:spPr>
        <p:txBody>
          <a:bodyPr vert="horz" wrap="square" lIns="0" tIns="0" rIns="0" bIns="0" rtlCol="0" anchor="ctr">
            <a:noAutofit/>
          </a:bodyPr>
          <a:lstStyle/>
          <a:p>
            <a:pPr marL="285750" lvl="0" indent="-285750" fontAlgn="auto">
              <a:spcBef>
                <a:spcPts val="600"/>
              </a:spcBef>
              <a:spcAft>
                <a:spcPts val="0"/>
              </a:spcAft>
              <a:buFont typeface="Arial" panose="020B0604020202020204" pitchFamily="34" charset="0"/>
              <a:buChar char="•"/>
            </a:pPr>
            <a:r>
              <a:rPr lang="en-US" sz="2800" b="1" dirty="0">
                <a:latin typeface="Arial Black" panose="020B0A04020102020204" pitchFamily="34" charset="0"/>
                <a:cs typeface="Arial" panose="020B0604020202020204" pitchFamily="34" charset="0"/>
              </a:rPr>
              <a:t>What are powerful questions? </a:t>
            </a:r>
          </a:p>
          <a:p>
            <a:pPr marL="285750" lvl="0" indent="-285750" fontAlgn="auto">
              <a:spcBef>
                <a:spcPts val="600"/>
              </a:spcBef>
              <a:spcAft>
                <a:spcPts val="0"/>
              </a:spcAft>
              <a:buFont typeface="Arial" panose="020B0604020202020204" pitchFamily="34" charset="0"/>
              <a:buChar char="•"/>
            </a:pPr>
            <a:r>
              <a:rPr lang="en-US" sz="2800" b="1" dirty="0">
                <a:latin typeface="Arial Black" panose="020B0A04020102020204" pitchFamily="34" charset="0"/>
                <a:cs typeface="Arial" panose="020B0604020202020204" pitchFamily="34" charset="0"/>
              </a:rPr>
              <a:t>How are these different from the regular questions one would ask?</a:t>
            </a:r>
          </a:p>
        </p:txBody>
      </p:sp>
      <p:sp>
        <p:nvSpPr>
          <p:cNvPr id="8" name="Slide Number Placeholder 2">
            <a:extLst>
              <a:ext uri="{FF2B5EF4-FFF2-40B4-BE49-F238E27FC236}">
                <a16:creationId xmlns:a16="http://schemas.microsoft.com/office/drawing/2014/main" id="{ADC5953F-652F-4E3E-8B53-FBB1B8B0999F}"/>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37</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55608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5760719"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p:cNvSpPr txBox="1"/>
          <p:nvPr/>
        </p:nvSpPr>
        <p:spPr>
          <a:xfrm>
            <a:off x="411479" y="1110342"/>
            <a:ext cx="4918167" cy="4676503"/>
          </a:xfrm>
          <a:prstGeom prst="rect">
            <a:avLst/>
          </a:prstGeom>
        </p:spPr>
        <p:txBody>
          <a:bodyPr vert="horz" wrap="square" lIns="0" tIns="0" rIns="0" bIns="0" rtlCol="0">
            <a:noAutofit/>
          </a:bodyPr>
          <a:lstStyle/>
          <a:p>
            <a:pPr marL="342900" indent="-342900">
              <a:buFont typeface="Arial" panose="020B0604020202020204" pitchFamily="34" charset="0"/>
              <a:buChar char="•"/>
            </a:pPr>
            <a:r>
              <a:rPr lang="en-US" sz="2200" dirty="0"/>
              <a:t>To obtain information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To help maintain control of a conversation</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To build rapport and show empathy</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To clarify a point and check agreement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To encourage further thought</a:t>
            </a:r>
          </a:p>
        </p:txBody>
      </p:sp>
      <p:sp>
        <p:nvSpPr>
          <p:cNvPr id="21"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22"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pic>
        <p:nvPicPr>
          <p:cNvPr id="15" name="Picture 4" descr="http://www.theconfidentteacher.com/wp-content/uploads/2013/07/20130203-1432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171" y="227571"/>
            <a:ext cx="6218221" cy="50367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917168" y="5182513"/>
            <a:ext cx="6074228" cy="923330"/>
          </a:xfrm>
          <a:prstGeom prst="rect">
            <a:avLst/>
          </a:prstGeom>
        </p:spPr>
        <p:txBody>
          <a:bodyPr wrap="square">
            <a:spAutoFit/>
          </a:bodyPr>
          <a:lstStyle/>
          <a:p>
            <a:pPr>
              <a:lnSpc>
                <a:spcPct val="150000"/>
              </a:lnSpc>
            </a:pPr>
            <a:r>
              <a:rPr lang="en-US" b="1" dirty="0"/>
              <a:t>Questioning is the </a:t>
            </a:r>
            <a:r>
              <a:rPr lang="en-US" b="1" i="1" u="sng" dirty="0">
                <a:solidFill>
                  <a:schemeClr val="bg2"/>
                </a:solidFill>
              </a:rPr>
              <a:t>key</a:t>
            </a:r>
            <a:r>
              <a:rPr lang="en-US" b="1" dirty="0"/>
              <a:t> to gaining more information and without it, interpersonal communications can fail.</a:t>
            </a:r>
          </a:p>
        </p:txBody>
      </p:sp>
      <p:sp>
        <p:nvSpPr>
          <p:cNvPr id="27"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r>
              <a:rPr lang="en-US" dirty="0"/>
              <a:t>Questions are asked…</a:t>
            </a:r>
          </a:p>
        </p:txBody>
      </p:sp>
      <p:sp>
        <p:nvSpPr>
          <p:cNvPr id="14" name="Slide Number Placeholder 2">
            <a:extLst>
              <a:ext uri="{FF2B5EF4-FFF2-40B4-BE49-F238E27FC236}">
                <a16:creationId xmlns:a16="http://schemas.microsoft.com/office/drawing/2014/main" id="{C4853C2D-DDB6-401C-B8F0-3CC8018D2510}"/>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38</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54838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p:cNvSpPr/>
          <p:nvPr/>
        </p:nvSpPr>
        <p:spPr>
          <a:xfrm>
            <a:off x="0" y="0"/>
            <a:ext cx="12192000" cy="6858000"/>
          </a:xfrm>
          <a:prstGeom prst="rect">
            <a:avLst/>
          </a:prstGeom>
          <a:solidFill>
            <a:schemeClr val="accent3">
              <a:lumMod val="20000"/>
              <a:lumOff val="8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1"/>
          <p:cNvSpPr txBox="1">
            <a:spLocks/>
          </p:cNvSpPr>
          <p:nvPr/>
        </p:nvSpPr>
        <p:spPr>
          <a:xfrm>
            <a:off x="259595" y="2054128"/>
            <a:ext cx="4103400" cy="2749745"/>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r>
              <a:rPr lang="en-US" sz="4400" dirty="0"/>
              <a:t>How might we ask more powerful questions?</a:t>
            </a:r>
          </a:p>
        </p:txBody>
      </p:sp>
      <p:grpSp>
        <p:nvGrpSpPr>
          <p:cNvPr id="17" name="Group 16"/>
          <p:cNvGrpSpPr/>
          <p:nvPr/>
        </p:nvGrpSpPr>
        <p:grpSpPr>
          <a:xfrm>
            <a:off x="4175118" y="-1165096"/>
            <a:ext cx="9793801" cy="9277963"/>
            <a:chOff x="4175118" y="-1165096"/>
            <a:chExt cx="9793801" cy="9277963"/>
          </a:xfrm>
        </p:grpSpPr>
        <p:sp>
          <p:nvSpPr>
            <p:cNvPr id="15" name="Oval 14"/>
            <p:cNvSpPr/>
            <p:nvPr/>
          </p:nvSpPr>
          <p:spPr>
            <a:xfrm>
              <a:off x="4175118" y="-1165096"/>
              <a:ext cx="9793801" cy="9277963"/>
            </a:xfrm>
            <a:prstGeom prst="ellipse">
              <a:avLst/>
            </a:prstGeom>
            <a:solidFill>
              <a:srgbClr val="FFFFFF">
                <a:alpha val="6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5609718" y="466930"/>
              <a:ext cx="6439710" cy="5972782"/>
            </a:xfrm>
            <a:prstGeom prst="rect">
              <a:avLst/>
            </a:prstGeom>
          </p:spPr>
          <p:txBody>
            <a:bodyPr vert="horz" wrap="square" lIns="0" tIns="0" rIns="0" bIns="0" rtlCol="0">
              <a:noAutofit/>
            </a:bodyPr>
            <a:lstStyle/>
            <a:p>
              <a:pPr>
                <a:lnSpc>
                  <a:spcPct val="150000"/>
                </a:lnSpc>
              </a:pPr>
              <a:r>
                <a:rPr lang="en-US" sz="3200" b="1" dirty="0"/>
                <a:t>Powerful questions can provoke action, and foster discovery, reduce confusion and open people up to possibilities and creativity. </a:t>
              </a:r>
            </a:p>
            <a:p>
              <a:pPr>
                <a:lnSpc>
                  <a:spcPct val="150000"/>
                </a:lnSpc>
              </a:pPr>
              <a:r>
                <a:rPr lang="en-US" sz="3200" b="1" dirty="0"/>
                <a:t>By asking a powerful question you can take a conversation to a whole new level.</a:t>
              </a:r>
            </a:p>
          </p:txBody>
        </p:sp>
      </p:grpSp>
      <p:sp>
        <p:nvSpPr>
          <p:cNvPr id="8"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9"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0"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39</a:t>
            </a:fld>
            <a:endParaRPr lang="en-US" dirty="0">
              <a:solidFill>
                <a:schemeClr val="tx1"/>
              </a:solidFill>
              <a:latin typeface="Calibri" panose="020F0502020204030204"/>
            </a:endParaRPr>
          </a:p>
        </p:txBody>
      </p:sp>
      <p:sp>
        <p:nvSpPr>
          <p:cNvPr id="12" name="Rectangle 11"/>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Tree>
    <p:extLst>
      <p:ext uri="{BB962C8B-B14F-4D97-AF65-F5344CB8AC3E}">
        <p14:creationId xmlns:p14="http://schemas.microsoft.com/office/powerpoint/2010/main" val="135085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blipFill>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p:cNvSpPr/>
          <p:nvPr/>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345018" y="332077"/>
            <a:ext cx="5988049" cy="660644"/>
          </a:xfrm>
        </p:spPr>
        <p:txBody>
          <a:bodyPr/>
          <a:lstStyle/>
          <a:p>
            <a:r>
              <a:rPr lang="en-US" dirty="0">
                <a:solidFill>
                  <a:schemeClr val="bg1"/>
                </a:solidFill>
              </a:rPr>
              <a:t>What is your story?</a:t>
            </a:r>
          </a:p>
        </p:txBody>
      </p:sp>
      <p:sp>
        <p:nvSpPr>
          <p:cNvPr id="8" name="Rectangle 7"/>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anose="020B0604020202020204" pitchFamily="34" charset="0"/>
                <a:cs typeface="Arial" pitchFamily="34" charset="0"/>
              </a:rPr>
              <a:t>Copyright © 2017 Accenture. All rights reserved. For Accenture Internal Use Only.</a:t>
            </a:r>
          </a:p>
        </p:txBody>
      </p:sp>
      <p:grpSp>
        <p:nvGrpSpPr>
          <p:cNvPr id="3" name="Group 2"/>
          <p:cNvGrpSpPr/>
          <p:nvPr/>
        </p:nvGrpSpPr>
        <p:grpSpPr>
          <a:xfrm>
            <a:off x="342902" y="6182784"/>
            <a:ext cx="1301749" cy="347134"/>
            <a:chOff x="342902" y="6182784"/>
            <a:chExt cx="1301749" cy="347134"/>
          </a:xfrm>
        </p:grpSpPr>
        <p:sp>
          <p:nvSpPr>
            <p:cNvPr id="12"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dirty="0">
                <a:solidFill>
                  <a:schemeClr val="bg1"/>
                </a:solidFill>
              </a:endParaRPr>
            </a:p>
          </p:txBody>
        </p:sp>
        <p:sp>
          <p:nvSpPr>
            <p:cNvPr id="13"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solidFill>
                  <a:schemeClr val="bg1"/>
                </a:solidFill>
              </a:endParaRPr>
            </a:p>
          </p:txBody>
        </p:sp>
      </p:grpSp>
      <p:sp>
        <p:nvSpPr>
          <p:cNvPr id="18"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prstClr val="white">
                    <a:tint val="75000"/>
                  </a:prstClr>
                </a:solidFill>
                <a:latin typeface="Calibri" panose="020F0502020204030204"/>
              </a:rPr>
              <a:pPr/>
              <a:t>4</a:t>
            </a:fld>
            <a:endParaRPr lang="en-US" dirty="0">
              <a:solidFill>
                <a:prstClr val="white">
                  <a:tint val="75000"/>
                </a:prstClr>
              </a:solidFill>
              <a:latin typeface="Calibri" panose="020F0502020204030204"/>
            </a:endParaRPr>
          </a:p>
        </p:txBody>
      </p:sp>
      <p:sp>
        <p:nvSpPr>
          <p:cNvPr id="2" name="Oval 1"/>
          <p:cNvSpPr/>
          <p:nvPr/>
        </p:nvSpPr>
        <p:spPr>
          <a:xfrm>
            <a:off x="-127000" y="796925"/>
            <a:ext cx="6604000" cy="5827847"/>
          </a:xfrm>
          <a:prstGeom prst="ellipse">
            <a:avLst/>
          </a:prstGeom>
          <a:solidFill>
            <a:schemeClr val="bg1">
              <a:lumMod val="95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defTabSz="1734634">
              <a:lnSpc>
                <a:spcPct val="150000"/>
              </a:lnSpc>
              <a:spcBef>
                <a:spcPts val="800"/>
              </a:spcBef>
            </a:pPr>
            <a:r>
              <a:rPr lang="en-US" sz="2800" b="1" dirty="0">
                <a:solidFill>
                  <a:schemeClr val="tx1"/>
                </a:solidFill>
                <a:latin typeface="Arial Bold" panose="020B0704020202020204" pitchFamily="34" charset="0"/>
                <a:cs typeface="Arial Bold" panose="020B0704020202020204" pitchFamily="34" charset="0"/>
              </a:rPr>
              <a:t>Every name has a story!</a:t>
            </a:r>
          </a:p>
          <a:p>
            <a:pPr lvl="0" defTabSz="1734634">
              <a:lnSpc>
                <a:spcPct val="150000"/>
              </a:lnSpc>
              <a:spcBef>
                <a:spcPts val="800"/>
              </a:spcBef>
            </a:pPr>
            <a:r>
              <a:rPr lang="en-US" sz="2800" b="1" dirty="0">
                <a:solidFill>
                  <a:schemeClr val="tx1"/>
                </a:solidFill>
                <a:latin typeface="Arial Bold" panose="020B0704020202020204" pitchFamily="34" charset="0"/>
                <a:cs typeface="Arial Bold" panose="020B0704020202020204" pitchFamily="34" charset="0"/>
              </a:rPr>
              <a:t>Share with the group any stories, facts, history, background, about your names, either first or last. </a:t>
            </a:r>
          </a:p>
          <a:p>
            <a:pPr algn="ctr"/>
            <a:endParaRPr lang="en-US" sz="2800" dirty="0"/>
          </a:p>
        </p:txBody>
      </p:sp>
    </p:spTree>
    <p:extLst>
      <p:ext uri="{BB962C8B-B14F-4D97-AF65-F5344CB8AC3E}">
        <p14:creationId xmlns:p14="http://schemas.microsoft.com/office/powerpoint/2010/main" val="3948776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3801"/>
          <a:stretch/>
        </p:blipFill>
        <p:spPr>
          <a:xfrm flipH="1">
            <a:off x="-4" y="0"/>
            <a:ext cx="12192003" cy="6859891"/>
          </a:xfrm>
          <a:prstGeom prst="rect">
            <a:avLst/>
          </a:prstGeom>
        </p:spPr>
      </p:pic>
      <p:grpSp>
        <p:nvGrpSpPr>
          <p:cNvPr id="13" name="Group 12"/>
          <p:cNvGrpSpPr/>
          <p:nvPr/>
        </p:nvGrpSpPr>
        <p:grpSpPr>
          <a:xfrm>
            <a:off x="-4" y="0"/>
            <a:ext cx="12192000" cy="6858000"/>
            <a:chOff x="-4" y="0"/>
            <a:chExt cx="12192000" cy="6858000"/>
          </a:xfrm>
        </p:grpSpPr>
        <p:sp>
          <p:nvSpPr>
            <p:cNvPr id="9" name="Rectangle 8"/>
            <p:cNvSpPr/>
            <p:nvPr/>
          </p:nvSpPr>
          <p:spPr>
            <a:xfrm>
              <a:off x="-4" y="0"/>
              <a:ext cx="12192000" cy="6858000"/>
            </a:xfrm>
            <a:prstGeom prst="rect">
              <a:avLst/>
            </a:prstGeom>
            <a:solidFill>
              <a:schemeClr val="accent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94553" y="136186"/>
              <a:ext cx="5903229" cy="6517533"/>
            </a:xfrm>
            <a:prstGeom prst="rect">
              <a:avLst/>
            </a:prstGeom>
            <a:solidFill>
              <a:srgbClr val="FFFFFF">
                <a:alpha val="54902"/>
              </a:srgbClr>
            </a:solidFill>
            <a:ln w="76200" cmpd="dbl">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TextBox 10"/>
          <p:cNvSpPr txBox="1"/>
          <p:nvPr/>
        </p:nvSpPr>
        <p:spPr>
          <a:xfrm>
            <a:off x="348304" y="263186"/>
            <a:ext cx="5918200" cy="752814"/>
          </a:xfrm>
          <a:prstGeom prst="rect">
            <a:avLst/>
          </a:prstGeom>
        </p:spPr>
        <p:txBody>
          <a:bodyPr vert="horz" wrap="square" lIns="0" tIns="0" rIns="0" bIns="0" rtlCol="0">
            <a:noAutofit/>
          </a:bodyPr>
          <a:lstStyle/>
          <a:p>
            <a:r>
              <a:rPr lang="en-US" sz="3200" b="1" dirty="0">
                <a:latin typeface="+mj-lt"/>
              </a:rPr>
              <a:t>BACK AT WORK</a:t>
            </a:r>
          </a:p>
        </p:txBody>
      </p:sp>
      <p:sp>
        <p:nvSpPr>
          <p:cNvPr id="12" name="Rectangle 11"/>
          <p:cNvSpPr/>
          <p:nvPr/>
        </p:nvSpPr>
        <p:spPr>
          <a:xfrm>
            <a:off x="324256" y="927100"/>
            <a:ext cx="5602412" cy="466281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161616"/>
                </a:solidFill>
              </a:rPr>
              <a:t>In your next meeting, try to ask at least 5 powerful questions. This can be very impactful in a meeting with many people. Especially notice when you want to pipe in and “wow” people with your brilliant knowledge. That’s a perfect time for a powerful question.</a:t>
            </a:r>
          </a:p>
          <a:p>
            <a:pPr marL="342900" indent="-342900">
              <a:lnSpc>
                <a:spcPct val="150000"/>
              </a:lnSpc>
              <a:buFont typeface="Arial" panose="020B0604020202020204" pitchFamily="34" charset="0"/>
              <a:buChar char="•"/>
            </a:pPr>
            <a:r>
              <a:rPr lang="en-US" dirty="0">
                <a:solidFill>
                  <a:srgbClr val="161616"/>
                </a:solidFill>
              </a:rPr>
              <a:t>Set up informal 10 minute meetings with the colleagues, and/or friends around you to try out your new skill. Notice the results.</a:t>
            </a:r>
          </a:p>
          <a:p>
            <a:pPr marL="342900" indent="-342900">
              <a:lnSpc>
                <a:spcPct val="150000"/>
              </a:lnSpc>
              <a:buFont typeface="Arial" panose="020B0604020202020204" pitchFamily="34" charset="0"/>
              <a:buChar char="•"/>
            </a:pPr>
            <a:r>
              <a:rPr lang="en-US" dirty="0">
                <a:solidFill>
                  <a:srgbClr val="161616"/>
                </a:solidFill>
              </a:rPr>
              <a:t>In your next 5 conversations, pretend you know nothing.</a:t>
            </a:r>
            <a:endParaRPr lang="en-US" b="0" i="0" dirty="0">
              <a:solidFill>
                <a:srgbClr val="161616"/>
              </a:solidFill>
              <a:effectLst/>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2388286790"/>
              </p:ext>
            </p:extLst>
          </p:nvPr>
        </p:nvGraphicFramePr>
        <p:xfrm>
          <a:off x="4454589" y="5448209"/>
          <a:ext cx="1047631" cy="923952"/>
        </p:xfrm>
        <a:graphic>
          <a:graphicData uri="http://schemas.openxmlformats.org/presentationml/2006/ole">
            <mc:AlternateContent xmlns:mc="http://schemas.openxmlformats.org/markup-compatibility/2006">
              <mc:Choice xmlns:v="urn:schemas-microsoft-com:vml" Requires="v">
                <p:oleObj spid="_x0000_s2614" name="Acrobat Document" showAsIcon="1" r:id="rId5" imgW="914400" imgH="806400" progId="AcroExch.Document.DC">
                  <p:embed/>
                </p:oleObj>
              </mc:Choice>
              <mc:Fallback>
                <p:oleObj name="Acrobat Document" showAsIcon="1" r:id="rId5" imgW="914400" imgH="806400" progId="AcroExch.Document.DC">
                  <p:embed/>
                  <p:pic>
                    <p:nvPicPr>
                      <p:cNvPr id="0" name=""/>
                      <p:cNvPicPr/>
                      <p:nvPr/>
                    </p:nvPicPr>
                    <p:blipFill>
                      <a:blip r:embed="rId6"/>
                      <a:stretch>
                        <a:fillRect/>
                      </a:stretch>
                    </p:blipFill>
                    <p:spPr>
                      <a:xfrm>
                        <a:off x="4454589" y="5448209"/>
                        <a:ext cx="1047631" cy="923952"/>
                      </a:xfrm>
                      <a:prstGeom prst="rect">
                        <a:avLst/>
                      </a:prstGeom>
                    </p:spPr>
                  </p:pic>
                </p:oleObj>
              </mc:Fallback>
            </mc:AlternateContent>
          </a:graphicData>
        </a:graphic>
      </p:graphicFrame>
      <p:sp>
        <p:nvSpPr>
          <p:cNvPr id="14"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15"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6"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bg1"/>
                </a:solidFill>
                <a:latin typeface="Calibri" panose="020F0502020204030204"/>
              </a:rPr>
              <a:pPr/>
              <a:t>40</a:t>
            </a:fld>
            <a:endParaRPr lang="en-US" dirty="0">
              <a:solidFill>
                <a:schemeClr val="bg1"/>
              </a:solidFill>
              <a:latin typeface="Calibri" panose="020F0502020204030204"/>
            </a:endParaRPr>
          </a:p>
        </p:txBody>
      </p:sp>
      <p:sp>
        <p:nvSpPr>
          <p:cNvPr id="18" name="Rectangle 17"/>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itchFamily="34" charset="0"/>
                <a:cs typeface="Arial" pitchFamily="34" charset="0"/>
              </a:rPr>
              <a:t>Copyright © 2017 Accenture. All rights reserved. </a:t>
            </a:r>
            <a:r>
              <a:rPr lang="en-US" sz="933" dirty="0">
                <a:solidFill>
                  <a:schemeClr val="bg1"/>
                </a:solidFill>
              </a:rPr>
              <a:t>For Accenture Internal Use Only.</a:t>
            </a:r>
          </a:p>
        </p:txBody>
      </p:sp>
    </p:spTree>
    <p:extLst>
      <p:ext uri="{BB962C8B-B14F-4D97-AF65-F5344CB8AC3E}">
        <p14:creationId xmlns:p14="http://schemas.microsoft.com/office/powerpoint/2010/main" val="3861242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7166" r="4967" b="2750"/>
          <a:stretch/>
        </p:blipFill>
        <p:spPr>
          <a:xfrm>
            <a:off x="20" y="10"/>
            <a:ext cx="12191980" cy="6857990"/>
          </a:xfrm>
          <a:prstGeom prst="rect">
            <a:avLst/>
          </a:prstGeom>
        </p:spPr>
      </p:pic>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01820" y="3764613"/>
            <a:ext cx="4610932" cy="2256210"/>
          </a:xfr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2807" tIns="92327" rIns="122807" bIns="92327" numCol="1" spcCol="1270" anchor="ctr" anchorCtr="0">
            <a:noAutofit/>
          </a:bodyPr>
          <a:lstStyle/>
          <a:p>
            <a:pPr algn="l" defTabSz="711200">
              <a:lnSpc>
                <a:spcPct val="100000"/>
              </a:lnSpc>
              <a:spcAft>
                <a:spcPct val="35000"/>
              </a:spcAft>
            </a:pPr>
            <a:r>
              <a:rPr lang="en-US" sz="6600" b="1" dirty="0">
                <a:latin typeface="Viner Hand ITC" panose="03070502030502020203" pitchFamily="66" charset="0"/>
                <a:ea typeface="+mn-ea"/>
                <a:cs typeface="Arial" panose="020B0604020202020204" pitchFamily="34" charset="0"/>
              </a:rPr>
              <a:t>Just breathe…</a:t>
            </a:r>
          </a:p>
        </p:txBody>
      </p:sp>
      <p:sp>
        <p:nvSpPr>
          <p:cNvPr id="5" name="Slide Number Placeholder 2">
            <a:extLst>
              <a:ext uri="{FF2B5EF4-FFF2-40B4-BE49-F238E27FC236}">
                <a16:creationId xmlns:a16="http://schemas.microsoft.com/office/drawing/2014/main" id="{8BEB8014-11E2-4AD1-BB54-B50A7C6B4574}"/>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0D558541-60C9-42A2-8392-FF12533A6B7A}" type="slidenum">
              <a:rPr kumimoji="0" lang="en-US" sz="1200" b="0" i="0" u="none" strike="noStrike" kern="0" cap="none" spc="0" normalizeH="0" baseline="0" noProof="0">
                <a:ln>
                  <a:noFill/>
                </a:ln>
                <a:solidFill>
                  <a:prstClr val="white"/>
                </a:solidFill>
                <a:effectLst/>
                <a:uLnTx/>
                <a:uFillTx/>
                <a:latin typeface="Calibri" panose="020F0502020204030204"/>
              </a:rPr>
              <a:pPr marL="0" marR="0" lvl="0" indent="0" algn="r" defTabSz="914400" eaLnBrk="1" fontAlgn="auto" latinLnBrk="0" hangingPunct="1">
                <a:lnSpc>
                  <a:spcPct val="100000"/>
                </a:lnSpc>
                <a:spcBef>
                  <a:spcPts val="0"/>
                </a:spcBef>
                <a:spcAft>
                  <a:spcPts val="0"/>
                </a:spcAft>
                <a:buClrTx/>
                <a:buSzTx/>
                <a:buFontTx/>
                <a:buNone/>
                <a:tabLst/>
                <a:defRPr/>
              </a:pPr>
              <a:t>41</a:t>
            </a:fld>
            <a:endParaRPr kumimoji="0" lang="en-US" sz="1200" b="0" i="0" u="none" strike="noStrike" kern="0" cap="none" spc="0" normalizeH="0" baseline="0" noProof="0" dirty="0">
              <a:ln>
                <a:noFill/>
              </a:ln>
              <a:solidFill>
                <a:prstClr val="white"/>
              </a:solidFill>
              <a:effectLst/>
              <a:uLnTx/>
              <a:uFillTx/>
              <a:latin typeface="Calibri" panose="020F0502020204030204"/>
            </a:endParaRPr>
          </a:p>
        </p:txBody>
      </p:sp>
      <p:sp>
        <p:nvSpPr>
          <p:cNvPr id="6" name="Rectangle 5">
            <a:extLst>
              <a:ext uri="{FF2B5EF4-FFF2-40B4-BE49-F238E27FC236}">
                <a16:creationId xmlns:a16="http://schemas.microsoft.com/office/drawing/2014/main" id="{B6898933-111A-4B1E-A142-D12D25D19C06}"/>
              </a:ext>
            </a:extLst>
          </p:cNvPr>
          <p:cNvSpPr/>
          <p:nvPr/>
        </p:nvSpPr>
        <p:spPr>
          <a:xfrm>
            <a:off x="6289524" y="6465438"/>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itchFamily="34" charset="0"/>
              </a:rPr>
              <a:t>Copyright © 2017 Accenture. All rights reserved. For Accenture Internal Use Only.</a:t>
            </a:r>
          </a:p>
        </p:txBody>
      </p:sp>
      <p:sp>
        <p:nvSpPr>
          <p:cNvPr id="7" name="Freeform 5">
            <a:extLst>
              <a:ext uri="{FF2B5EF4-FFF2-40B4-BE49-F238E27FC236}">
                <a16:creationId xmlns:a16="http://schemas.microsoft.com/office/drawing/2014/main" id="{BFD5A0CD-BF6A-497A-9F64-98D899D5E085}"/>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FF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8" name="Freeform 6">
            <a:extLst>
              <a:ext uri="{FF2B5EF4-FFF2-40B4-BE49-F238E27FC236}">
                <a16:creationId xmlns:a16="http://schemas.microsoft.com/office/drawing/2014/main" id="{9F3D0AD3-6247-4345-B4F6-823E9FF35812}"/>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163854855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375" b="14355"/>
          <a:stretch/>
        </p:blipFill>
        <p:spPr>
          <a:xfrm>
            <a:off x="20" y="10"/>
            <a:ext cx="12191980" cy="6857990"/>
          </a:xfrm>
          <a:prstGeom prst="rect">
            <a:avLst/>
          </a:prstGeom>
        </p:spPr>
      </p:pic>
      <p:sp>
        <p:nvSpPr>
          <p:cNvPr id="2" name="Oval 1"/>
          <p:cNvSpPr/>
          <p:nvPr/>
        </p:nvSpPr>
        <p:spPr>
          <a:xfrm>
            <a:off x="6908800" y="1868469"/>
            <a:ext cx="5631543" cy="53596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4"/>
          <p:cNvSpPr txBox="1">
            <a:spLocks/>
          </p:cNvSpPr>
          <p:nvPr/>
        </p:nvSpPr>
        <p:spPr>
          <a:xfrm>
            <a:off x="7068457" y="2917372"/>
            <a:ext cx="5123543" cy="329474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defRPr/>
            </a:pPr>
            <a:r>
              <a:rPr lang="en-US" sz="4200" b="1" dirty="0">
                <a:solidFill>
                  <a:prstClr val="black"/>
                </a:solidFill>
                <a:latin typeface="Calibri Light" panose="020F0302020204030204"/>
              </a:rPr>
              <a:t>Most people do not listen with the intent to understand; they listen with the intent to </a:t>
            </a:r>
            <a:r>
              <a:rPr lang="en-US" sz="4200" b="1" dirty="0">
                <a:solidFill>
                  <a:srgbClr val="C00000"/>
                </a:solidFill>
                <a:latin typeface="Calibri Light" panose="020F0302020204030204"/>
              </a:rPr>
              <a:t>reply</a:t>
            </a:r>
            <a:endParaRPr lang="en-US" sz="4200" b="1" dirty="0">
              <a:solidFill>
                <a:prstClr val="black"/>
              </a:solidFill>
              <a:latin typeface="Calibri Light" panose="020F0302020204030204"/>
            </a:endParaRPr>
          </a:p>
          <a:p>
            <a:pPr>
              <a:spcAft>
                <a:spcPts val="600"/>
              </a:spcAft>
              <a:defRPr/>
            </a:pPr>
            <a:r>
              <a:rPr lang="en-US" sz="2600" b="1" dirty="0">
                <a:solidFill>
                  <a:schemeClr val="tx1">
                    <a:lumMod val="65000"/>
                    <a:lumOff val="35000"/>
                  </a:schemeClr>
                </a:solidFill>
                <a:latin typeface="Calibri Light" panose="020F0302020204030204"/>
              </a:rPr>
              <a:t>- DR STEPHEN R COVEY</a:t>
            </a:r>
            <a:r>
              <a:rPr lang="en-US" sz="3100" b="1" dirty="0">
                <a:solidFill>
                  <a:schemeClr val="tx1">
                    <a:lumMod val="65000"/>
                    <a:lumOff val="35000"/>
                  </a:schemeClr>
                </a:solidFill>
                <a:latin typeface="Calibri Light" panose="020F0302020204030204"/>
              </a:rPr>
              <a:t>	</a:t>
            </a:r>
          </a:p>
        </p:txBody>
      </p:sp>
      <p:sp>
        <p:nvSpPr>
          <p:cNvPr id="11" name="Rectangle 10"/>
          <p:cNvSpPr/>
          <p:nvPr/>
        </p:nvSpPr>
        <p:spPr>
          <a:xfrm>
            <a:off x="6289524" y="6465438"/>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itchFamily="34" charset="0"/>
              </a:rPr>
              <a:t>Copyright © 2017 Accenture. All rights reserved. For Accenture Internal Use Only.</a:t>
            </a:r>
          </a:p>
        </p:txBody>
      </p:sp>
      <p:sp>
        <p:nvSpPr>
          <p:cNvPr id="13"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fld id="{0D558541-60C9-42A2-8392-FF12533A6B7A}" type="slidenum">
              <a:rPr lang="en-US"/>
              <a:pPr/>
              <a:t>42</a:t>
            </a:fld>
            <a:endParaRPr lang="en-US" dirty="0"/>
          </a:p>
        </p:txBody>
      </p:sp>
      <p:sp>
        <p:nvSpPr>
          <p:cNvPr id="14"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2"/>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15"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682193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stretch>
            <a:fillRect/>
          </a:stretch>
        </p:blipFill>
        <p:spPr>
          <a:xfrm>
            <a:off x="486597" y="1409192"/>
            <a:ext cx="6028738" cy="4529585"/>
          </a:xfrm>
          <a:prstGeom prst="rect">
            <a:avLst/>
          </a:prstGeom>
          <a:ln w="63500" cmpd="thinThick">
            <a:solidFill>
              <a:schemeClr val="accent2"/>
            </a:solidFill>
          </a:ln>
        </p:spPr>
      </p:pic>
      <p:sp>
        <p:nvSpPr>
          <p:cNvPr id="13" name="Freeform 23"/>
          <p:cNvSpPr>
            <a:spLocks noEditPoints="1"/>
          </p:cNvSpPr>
          <p:nvPr/>
        </p:nvSpPr>
        <p:spPr bwMode="auto">
          <a:xfrm>
            <a:off x="11276013" y="249158"/>
            <a:ext cx="560387" cy="536575"/>
          </a:xfrm>
          <a:custGeom>
            <a:avLst/>
            <a:gdLst>
              <a:gd name="T0" fmla="*/ 43 w 119"/>
              <a:gd name="T1" fmla="*/ 30 h 114"/>
              <a:gd name="T2" fmla="*/ 32 w 119"/>
              <a:gd name="T3" fmla="*/ 55 h 114"/>
              <a:gd name="T4" fmla="*/ 34 w 119"/>
              <a:gd name="T5" fmla="*/ 58 h 114"/>
              <a:gd name="T6" fmla="*/ 34 w 119"/>
              <a:gd name="T7" fmla="*/ 60 h 114"/>
              <a:gd name="T8" fmla="*/ 34 w 119"/>
              <a:gd name="T9" fmla="*/ 60 h 114"/>
              <a:gd name="T10" fmla="*/ 34 w 119"/>
              <a:gd name="T11" fmla="*/ 60 h 114"/>
              <a:gd name="T12" fmla="*/ 34 w 119"/>
              <a:gd name="T13" fmla="*/ 60 h 114"/>
              <a:gd name="T14" fmla="*/ 34 w 119"/>
              <a:gd name="T15" fmla="*/ 60 h 114"/>
              <a:gd name="T16" fmla="*/ 34 w 119"/>
              <a:gd name="T17" fmla="*/ 60 h 114"/>
              <a:gd name="T18" fmla="*/ 34 w 119"/>
              <a:gd name="T19" fmla="*/ 60 h 114"/>
              <a:gd name="T20" fmla="*/ 34 w 119"/>
              <a:gd name="T21" fmla="*/ 60 h 114"/>
              <a:gd name="T22" fmla="*/ 34 w 119"/>
              <a:gd name="T23" fmla="*/ 60 h 114"/>
              <a:gd name="T24" fmla="*/ 34 w 119"/>
              <a:gd name="T25" fmla="*/ 60 h 114"/>
              <a:gd name="T26" fmla="*/ 34 w 119"/>
              <a:gd name="T27" fmla="*/ 60 h 114"/>
              <a:gd name="T28" fmla="*/ 34 w 119"/>
              <a:gd name="T29" fmla="*/ 61 h 114"/>
              <a:gd name="T30" fmla="*/ 34 w 119"/>
              <a:gd name="T31" fmla="*/ 61 h 114"/>
              <a:gd name="T32" fmla="*/ 34 w 119"/>
              <a:gd name="T33" fmla="*/ 61 h 114"/>
              <a:gd name="T34" fmla="*/ 34 w 119"/>
              <a:gd name="T35" fmla="*/ 61 h 114"/>
              <a:gd name="T36" fmla="*/ 34 w 119"/>
              <a:gd name="T37" fmla="*/ 61 h 114"/>
              <a:gd name="T38" fmla="*/ 34 w 119"/>
              <a:gd name="T39" fmla="*/ 61 h 114"/>
              <a:gd name="T40" fmla="*/ 34 w 119"/>
              <a:gd name="T41" fmla="*/ 61 h 114"/>
              <a:gd name="T42" fmla="*/ 34 w 119"/>
              <a:gd name="T43" fmla="*/ 61 h 114"/>
              <a:gd name="T44" fmla="*/ 34 w 119"/>
              <a:gd name="T45" fmla="*/ 61 h 114"/>
              <a:gd name="T46" fmla="*/ 34 w 119"/>
              <a:gd name="T47" fmla="*/ 61 h 114"/>
              <a:gd name="T48" fmla="*/ 34 w 119"/>
              <a:gd name="T49" fmla="*/ 61 h 114"/>
              <a:gd name="T50" fmla="*/ 34 w 119"/>
              <a:gd name="T51" fmla="*/ 61 h 114"/>
              <a:gd name="T52" fmla="*/ 34 w 119"/>
              <a:gd name="T53" fmla="*/ 61 h 114"/>
              <a:gd name="T54" fmla="*/ 34 w 119"/>
              <a:gd name="T55" fmla="*/ 61 h 114"/>
              <a:gd name="T56" fmla="*/ 34 w 119"/>
              <a:gd name="T57" fmla="*/ 61 h 114"/>
              <a:gd name="T58" fmla="*/ 34 w 119"/>
              <a:gd name="T59" fmla="*/ 61 h 114"/>
              <a:gd name="T60" fmla="*/ 34 w 119"/>
              <a:gd name="T61" fmla="*/ 61 h 114"/>
              <a:gd name="T62" fmla="*/ 4 w 119"/>
              <a:gd name="T63" fmla="*/ 62 h 114"/>
              <a:gd name="T64" fmla="*/ 0 w 119"/>
              <a:gd name="T65" fmla="*/ 32 h 114"/>
              <a:gd name="T66" fmla="*/ 4 w 119"/>
              <a:gd name="T67" fmla="*/ 28 h 114"/>
              <a:gd name="T68" fmla="*/ 11 w 119"/>
              <a:gd name="T69" fmla="*/ 34 h 114"/>
              <a:gd name="T70" fmla="*/ 29 w 119"/>
              <a:gd name="T71" fmla="*/ 52 h 114"/>
              <a:gd name="T72" fmla="*/ 59 w 119"/>
              <a:gd name="T73" fmla="*/ 26 h 114"/>
              <a:gd name="T74" fmla="*/ 54 w 119"/>
              <a:gd name="T75" fmla="*/ 21 h 114"/>
              <a:gd name="T76" fmla="*/ 104 w 119"/>
              <a:gd name="T77" fmla="*/ 13 h 114"/>
              <a:gd name="T78" fmla="*/ 114 w 119"/>
              <a:gd name="T79" fmla="*/ 17 h 114"/>
              <a:gd name="T80" fmla="*/ 79 w 119"/>
              <a:gd name="T81" fmla="*/ 26 h 114"/>
              <a:gd name="T82" fmla="*/ 34 w 119"/>
              <a:gd name="T83" fmla="*/ 38 h 114"/>
              <a:gd name="T84" fmla="*/ 109 w 119"/>
              <a:gd name="T85" fmla="*/ 1 h 114"/>
              <a:gd name="T86" fmla="*/ 114 w 119"/>
              <a:gd name="T87" fmla="*/ 17 h 114"/>
              <a:gd name="T88" fmla="*/ 109 w 119"/>
              <a:gd name="T89" fmla="*/ 114 h 114"/>
              <a:gd name="T90" fmla="*/ 3 w 119"/>
              <a:gd name="T91" fmla="*/ 66 h 114"/>
              <a:gd name="T92" fmla="*/ 46 w 119"/>
              <a:gd name="T93" fmla="*/ 50 h 114"/>
              <a:gd name="T94" fmla="*/ 38 w 119"/>
              <a:gd name="T95" fmla="*/ 57 h 114"/>
              <a:gd name="T96" fmla="*/ 119 w 119"/>
              <a:gd name="T97" fmla="*/ 59 h 114"/>
              <a:gd name="T98" fmla="*/ 113 w 119"/>
              <a:gd name="T99" fmla="*/ 44 h 114"/>
              <a:gd name="T100" fmla="*/ 66 w 119"/>
              <a:gd name="T101" fmla="*/ 44 h 114"/>
              <a:gd name="T102" fmla="*/ 27 w 119"/>
              <a:gd name="T103" fmla="*/ 44 h 114"/>
              <a:gd name="T104" fmla="*/ 62 w 119"/>
              <a:gd name="T105" fmla="*/ 50 h 114"/>
              <a:gd name="T106" fmla="*/ 58 w 119"/>
              <a:gd name="T107" fmla="*/ 55 h 114"/>
              <a:gd name="T108" fmla="*/ 109 w 119"/>
              <a:gd name="T10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9" h="114">
                <a:moveTo>
                  <a:pt x="23" y="30"/>
                </a:moveTo>
                <a:cubicBezTo>
                  <a:pt x="28" y="34"/>
                  <a:pt x="28" y="34"/>
                  <a:pt x="28" y="34"/>
                </a:cubicBezTo>
                <a:cubicBezTo>
                  <a:pt x="43" y="30"/>
                  <a:pt x="43" y="30"/>
                  <a:pt x="43" y="30"/>
                </a:cubicBezTo>
                <a:cubicBezTo>
                  <a:pt x="39" y="26"/>
                  <a:pt x="39" y="26"/>
                  <a:pt x="39" y="26"/>
                </a:cubicBezTo>
                <a:cubicBezTo>
                  <a:pt x="23" y="30"/>
                  <a:pt x="23" y="30"/>
                  <a:pt x="23" y="30"/>
                </a:cubicBezTo>
                <a:close/>
                <a:moveTo>
                  <a:pt x="32" y="55"/>
                </a:moveTo>
                <a:cubicBezTo>
                  <a:pt x="33" y="56"/>
                  <a:pt x="33" y="56"/>
                  <a:pt x="33" y="56"/>
                </a:cubicBezTo>
                <a:cubicBezTo>
                  <a:pt x="33" y="56"/>
                  <a:pt x="33" y="56"/>
                  <a:pt x="33" y="56"/>
                </a:cubicBezTo>
                <a:cubicBezTo>
                  <a:pt x="34" y="57"/>
                  <a:pt x="34" y="57"/>
                  <a:pt x="34" y="58"/>
                </a:cubicBezTo>
                <a:cubicBezTo>
                  <a:pt x="35" y="59"/>
                  <a:pt x="35"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3" y="62"/>
                  <a:pt x="33" y="62"/>
                </a:cubicBezTo>
                <a:cubicBezTo>
                  <a:pt x="32" y="62"/>
                  <a:pt x="32" y="62"/>
                  <a:pt x="31" y="62"/>
                </a:cubicBezTo>
                <a:cubicBezTo>
                  <a:pt x="4" y="62"/>
                  <a:pt x="4" y="62"/>
                  <a:pt x="4" y="62"/>
                </a:cubicBezTo>
                <a:cubicBezTo>
                  <a:pt x="3" y="62"/>
                  <a:pt x="2" y="62"/>
                  <a:pt x="1" y="61"/>
                </a:cubicBezTo>
                <a:cubicBezTo>
                  <a:pt x="0" y="61"/>
                  <a:pt x="0" y="60"/>
                  <a:pt x="0" y="59"/>
                </a:cubicBezTo>
                <a:cubicBezTo>
                  <a:pt x="0" y="32"/>
                  <a:pt x="0" y="32"/>
                  <a:pt x="0" y="32"/>
                </a:cubicBezTo>
                <a:cubicBezTo>
                  <a:pt x="0" y="31"/>
                  <a:pt x="0" y="30"/>
                  <a:pt x="1" y="29"/>
                </a:cubicBezTo>
                <a:cubicBezTo>
                  <a:pt x="1" y="29"/>
                  <a:pt x="1" y="28"/>
                  <a:pt x="2" y="28"/>
                </a:cubicBezTo>
                <a:cubicBezTo>
                  <a:pt x="3" y="28"/>
                  <a:pt x="4" y="28"/>
                  <a:pt x="4" y="28"/>
                </a:cubicBezTo>
                <a:cubicBezTo>
                  <a:pt x="5" y="28"/>
                  <a:pt x="6" y="28"/>
                  <a:pt x="6" y="29"/>
                </a:cubicBezTo>
                <a:cubicBezTo>
                  <a:pt x="6" y="29"/>
                  <a:pt x="6" y="29"/>
                  <a:pt x="6" y="29"/>
                </a:cubicBezTo>
                <a:cubicBezTo>
                  <a:pt x="11" y="34"/>
                  <a:pt x="11" y="34"/>
                  <a:pt x="11" y="34"/>
                </a:cubicBezTo>
                <a:cubicBezTo>
                  <a:pt x="19" y="42"/>
                  <a:pt x="19" y="42"/>
                  <a:pt x="19" y="42"/>
                </a:cubicBezTo>
                <a:cubicBezTo>
                  <a:pt x="21" y="44"/>
                  <a:pt x="21" y="44"/>
                  <a:pt x="21" y="44"/>
                </a:cubicBezTo>
                <a:cubicBezTo>
                  <a:pt x="29" y="52"/>
                  <a:pt x="29" y="52"/>
                  <a:pt x="29" y="52"/>
                </a:cubicBezTo>
                <a:cubicBezTo>
                  <a:pt x="32" y="55"/>
                  <a:pt x="32" y="55"/>
                  <a:pt x="32" y="55"/>
                </a:cubicBezTo>
                <a:close/>
                <a:moveTo>
                  <a:pt x="54" y="21"/>
                </a:moveTo>
                <a:cubicBezTo>
                  <a:pt x="59" y="26"/>
                  <a:pt x="59" y="26"/>
                  <a:pt x="59" y="26"/>
                </a:cubicBezTo>
                <a:cubicBezTo>
                  <a:pt x="74" y="22"/>
                  <a:pt x="74" y="22"/>
                  <a:pt x="74" y="22"/>
                </a:cubicBezTo>
                <a:cubicBezTo>
                  <a:pt x="69" y="17"/>
                  <a:pt x="69" y="17"/>
                  <a:pt x="69" y="17"/>
                </a:cubicBezTo>
                <a:cubicBezTo>
                  <a:pt x="54" y="21"/>
                  <a:pt x="54" y="21"/>
                  <a:pt x="54" y="21"/>
                </a:cubicBezTo>
                <a:close/>
                <a:moveTo>
                  <a:pt x="84" y="13"/>
                </a:moveTo>
                <a:cubicBezTo>
                  <a:pt x="89" y="17"/>
                  <a:pt x="89" y="17"/>
                  <a:pt x="89" y="17"/>
                </a:cubicBezTo>
                <a:cubicBezTo>
                  <a:pt x="104" y="13"/>
                  <a:pt x="104" y="13"/>
                  <a:pt x="104" y="13"/>
                </a:cubicBezTo>
                <a:cubicBezTo>
                  <a:pt x="99" y="9"/>
                  <a:pt x="99" y="9"/>
                  <a:pt x="99" y="9"/>
                </a:cubicBezTo>
                <a:cubicBezTo>
                  <a:pt x="84" y="13"/>
                  <a:pt x="84" y="13"/>
                  <a:pt x="84" y="13"/>
                </a:cubicBezTo>
                <a:close/>
                <a:moveTo>
                  <a:pt x="114" y="17"/>
                </a:moveTo>
                <a:cubicBezTo>
                  <a:pt x="110" y="18"/>
                  <a:pt x="110" y="18"/>
                  <a:pt x="110" y="18"/>
                </a:cubicBezTo>
                <a:cubicBezTo>
                  <a:pt x="95" y="22"/>
                  <a:pt x="95" y="22"/>
                  <a:pt x="95" y="22"/>
                </a:cubicBezTo>
                <a:cubicBezTo>
                  <a:pt x="79" y="26"/>
                  <a:pt x="79" y="26"/>
                  <a:pt x="79" y="26"/>
                </a:cubicBezTo>
                <a:cubicBezTo>
                  <a:pt x="64" y="30"/>
                  <a:pt x="64" y="30"/>
                  <a:pt x="64" y="30"/>
                </a:cubicBezTo>
                <a:cubicBezTo>
                  <a:pt x="49" y="34"/>
                  <a:pt x="49" y="34"/>
                  <a:pt x="49" y="34"/>
                </a:cubicBezTo>
                <a:cubicBezTo>
                  <a:pt x="34" y="38"/>
                  <a:pt x="34" y="38"/>
                  <a:pt x="34" y="38"/>
                </a:cubicBezTo>
                <a:cubicBezTo>
                  <a:pt x="24" y="41"/>
                  <a:pt x="24" y="41"/>
                  <a:pt x="24" y="41"/>
                </a:cubicBezTo>
                <a:cubicBezTo>
                  <a:pt x="10" y="27"/>
                  <a:pt x="10" y="27"/>
                  <a:pt x="10" y="27"/>
                </a:cubicBezTo>
                <a:cubicBezTo>
                  <a:pt x="109" y="1"/>
                  <a:pt x="109" y="1"/>
                  <a:pt x="109" y="1"/>
                </a:cubicBezTo>
                <a:cubicBezTo>
                  <a:pt x="110" y="0"/>
                  <a:pt x="112" y="1"/>
                  <a:pt x="112" y="2"/>
                </a:cubicBezTo>
                <a:cubicBezTo>
                  <a:pt x="113" y="6"/>
                  <a:pt x="114" y="10"/>
                  <a:pt x="115" y="14"/>
                </a:cubicBezTo>
                <a:cubicBezTo>
                  <a:pt x="116" y="15"/>
                  <a:pt x="115" y="17"/>
                  <a:pt x="114" y="17"/>
                </a:cubicBezTo>
                <a:close/>
                <a:moveTo>
                  <a:pt x="118" y="66"/>
                </a:moveTo>
                <a:cubicBezTo>
                  <a:pt x="118" y="106"/>
                  <a:pt x="118" y="106"/>
                  <a:pt x="118" y="106"/>
                </a:cubicBezTo>
                <a:cubicBezTo>
                  <a:pt x="118" y="111"/>
                  <a:pt x="114" y="114"/>
                  <a:pt x="109" y="114"/>
                </a:cubicBezTo>
                <a:cubicBezTo>
                  <a:pt x="12" y="114"/>
                  <a:pt x="12" y="114"/>
                  <a:pt x="12" y="114"/>
                </a:cubicBezTo>
                <a:cubicBezTo>
                  <a:pt x="7" y="114"/>
                  <a:pt x="3" y="111"/>
                  <a:pt x="3" y="106"/>
                </a:cubicBezTo>
                <a:cubicBezTo>
                  <a:pt x="3" y="66"/>
                  <a:pt x="3" y="66"/>
                  <a:pt x="3" y="66"/>
                </a:cubicBezTo>
                <a:cubicBezTo>
                  <a:pt x="118" y="66"/>
                  <a:pt x="118" y="66"/>
                  <a:pt x="118" y="66"/>
                </a:cubicBezTo>
                <a:close/>
                <a:moveTo>
                  <a:pt x="33" y="50"/>
                </a:moveTo>
                <a:cubicBezTo>
                  <a:pt x="46" y="50"/>
                  <a:pt x="46" y="50"/>
                  <a:pt x="46" y="50"/>
                </a:cubicBezTo>
                <a:cubicBezTo>
                  <a:pt x="42" y="55"/>
                  <a:pt x="42" y="55"/>
                  <a:pt x="42" y="55"/>
                </a:cubicBezTo>
                <a:cubicBezTo>
                  <a:pt x="37" y="55"/>
                  <a:pt x="37" y="55"/>
                  <a:pt x="37" y="55"/>
                </a:cubicBezTo>
                <a:cubicBezTo>
                  <a:pt x="38" y="56"/>
                  <a:pt x="38" y="57"/>
                  <a:pt x="38" y="57"/>
                </a:cubicBezTo>
                <a:cubicBezTo>
                  <a:pt x="39" y="59"/>
                  <a:pt x="39" y="60"/>
                  <a:pt x="38" y="61"/>
                </a:cubicBezTo>
                <a:cubicBezTo>
                  <a:pt x="117" y="61"/>
                  <a:pt x="117" y="61"/>
                  <a:pt x="117" y="61"/>
                </a:cubicBezTo>
                <a:cubicBezTo>
                  <a:pt x="118" y="61"/>
                  <a:pt x="119" y="60"/>
                  <a:pt x="119" y="59"/>
                </a:cubicBezTo>
                <a:cubicBezTo>
                  <a:pt x="119" y="54"/>
                  <a:pt x="119" y="50"/>
                  <a:pt x="119" y="46"/>
                </a:cubicBezTo>
                <a:cubicBezTo>
                  <a:pt x="119" y="45"/>
                  <a:pt x="118" y="44"/>
                  <a:pt x="117" y="44"/>
                </a:cubicBezTo>
                <a:cubicBezTo>
                  <a:pt x="113" y="44"/>
                  <a:pt x="113" y="44"/>
                  <a:pt x="113" y="44"/>
                </a:cubicBezTo>
                <a:cubicBezTo>
                  <a:pt x="97" y="44"/>
                  <a:pt x="97" y="44"/>
                  <a:pt x="97" y="44"/>
                </a:cubicBezTo>
                <a:cubicBezTo>
                  <a:pt x="82" y="44"/>
                  <a:pt x="82" y="44"/>
                  <a:pt x="82" y="44"/>
                </a:cubicBezTo>
                <a:cubicBezTo>
                  <a:pt x="66" y="44"/>
                  <a:pt x="66" y="44"/>
                  <a:pt x="66" y="44"/>
                </a:cubicBezTo>
                <a:cubicBezTo>
                  <a:pt x="50" y="44"/>
                  <a:pt x="50" y="44"/>
                  <a:pt x="50" y="44"/>
                </a:cubicBezTo>
                <a:cubicBezTo>
                  <a:pt x="34" y="44"/>
                  <a:pt x="34" y="44"/>
                  <a:pt x="34" y="44"/>
                </a:cubicBezTo>
                <a:cubicBezTo>
                  <a:pt x="27" y="44"/>
                  <a:pt x="27" y="44"/>
                  <a:pt x="27" y="44"/>
                </a:cubicBezTo>
                <a:cubicBezTo>
                  <a:pt x="33" y="50"/>
                  <a:pt x="33" y="50"/>
                  <a:pt x="33" y="50"/>
                </a:cubicBezTo>
                <a:close/>
                <a:moveTo>
                  <a:pt x="58" y="55"/>
                </a:moveTo>
                <a:cubicBezTo>
                  <a:pt x="62" y="50"/>
                  <a:pt x="62" y="50"/>
                  <a:pt x="62" y="50"/>
                </a:cubicBezTo>
                <a:cubicBezTo>
                  <a:pt x="78" y="50"/>
                  <a:pt x="78" y="50"/>
                  <a:pt x="78" y="50"/>
                </a:cubicBezTo>
                <a:cubicBezTo>
                  <a:pt x="74" y="55"/>
                  <a:pt x="74" y="55"/>
                  <a:pt x="74" y="55"/>
                </a:cubicBezTo>
                <a:cubicBezTo>
                  <a:pt x="58" y="55"/>
                  <a:pt x="58" y="55"/>
                  <a:pt x="58" y="55"/>
                </a:cubicBezTo>
                <a:close/>
                <a:moveTo>
                  <a:pt x="90" y="55"/>
                </a:moveTo>
                <a:cubicBezTo>
                  <a:pt x="93" y="50"/>
                  <a:pt x="93" y="50"/>
                  <a:pt x="93" y="50"/>
                </a:cubicBezTo>
                <a:cubicBezTo>
                  <a:pt x="109" y="50"/>
                  <a:pt x="109" y="50"/>
                  <a:pt x="109" y="50"/>
                </a:cubicBezTo>
                <a:cubicBezTo>
                  <a:pt x="105" y="55"/>
                  <a:pt x="105" y="55"/>
                  <a:pt x="105" y="55"/>
                </a:cubicBezTo>
                <a:lnTo>
                  <a:pt x="90"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r>
              <a:rPr lang="en-US" dirty="0"/>
              <a:t>The three gears of listening</a:t>
            </a:r>
          </a:p>
        </p:txBody>
      </p:sp>
      <p:sp>
        <p:nvSpPr>
          <p:cNvPr id="18"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fld id="{0D558541-60C9-42A2-8392-FF12533A6B7A}" type="slidenum">
              <a:rPr lang="en-US"/>
              <a:pPr/>
              <a:t>43</a:t>
            </a:fld>
            <a:endParaRPr lang="en-US" dirty="0"/>
          </a:p>
        </p:txBody>
      </p:sp>
      <p:sp>
        <p:nvSpPr>
          <p:cNvPr id="7" name="TextBox 6"/>
          <p:cNvSpPr txBox="1"/>
          <p:nvPr/>
        </p:nvSpPr>
        <p:spPr bwMode="ltGray">
          <a:xfrm>
            <a:off x="6690668" y="1435396"/>
            <a:ext cx="4806788" cy="3955200"/>
          </a:xfrm>
          <a:prstGeom prst="rect">
            <a:avLst/>
          </a:prstGeom>
        </p:spPr>
        <p:txBody>
          <a:bodyPr vert="horz" wrap="square" lIns="0" tIns="0" rIns="0" bIns="0" rtlCol="0" anchor="ctr">
            <a:noAutofit/>
          </a:bodyPr>
          <a:lstStyle/>
          <a:p>
            <a:pPr marL="285750" lvl="0" indent="-285750" fontAlgn="auto">
              <a:spcBef>
                <a:spcPts val="600"/>
              </a:spcBef>
              <a:spcAft>
                <a:spcPts val="0"/>
              </a:spcAft>
              <a:buFont typeface="Arial" panose="020B0604020202020204" pitchFamily="34" charset="0"/>
              <a:buChar char="•"/>
            </a:pPr>
            <a:r>
              <a:rPr lang="en-US" sz="2800" b="1" dirty="0">
                <a:latin typeface="Arial Black" panose="020B0A04020102020204" pitchFamily="34" charset="0"/>
                <a:cs typeface="Arial" panose="020B0604020202020204" pitchFamily="34" charset="0"/>
              </a:rPr>
              <a:t>What key messages did you gather from this video?</a:t>
            </a:r>
            <a:endParaRPr lang="en-US" sz="2800" dirty="0">
              <a:latin typeface="Arial Black" panose="020B0A04020102020204" pitchFamily="34" charset="0"/>
            </a:endParaRPr>
          </a:p>
        </p:txBody>
      </p:sp>
    </p:spTree>
    <p:extLst>
      <p:ext uri="{BB962C8B-B14F-4D97-AF65-F5344CB8AC3E}">
        <p14:creationId xmlns:p14="http://schemas.microsoft.com/office/powerpoint/2010/main" val="166321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BE5AB"/>
        </a:solidFill>
        <a:effectLst/>
      </p:bgPr>
    </p:bg>
    <p:spTree>
      <p:nvGrpSpPr>
        <p:cNvPr id="1" name=""/>
        <p:cNvGrpSpPr/>
        <p:nvPr/>
      </p:nvGrpSpPr>
      <p:grpSpPr>
        <a:xfrm>
          <a:off x="0" y="0"/>
          <a:ext cx="0" cy="0"/>
          <a:chOff x="0" y="0"/>
          <a:chExt cx="0" cy="0"/>
        </a:xfrm>
      </p:grpSpPr>
      <p:grpSp>
        <p:nvGrpSpPr>
          <p:cNvPr id="57" name="Group 56"/>
          <p:cNvGrpSpPr/>
          <p:nvPr/>
        </p:nvGrpSpPr>
        <p:grpSpPr>
          <a:xfrm>
            <a:off x="1591962" y="1167714"/>
            <a:ext cx="9008076" cy="4769709"/>
            <a:chOff x="338016" y="361594"/>
            <a:chExt cx="11522006" cy="6078469"/>
          </a:xfrm>
        </p:grpSpPr>
        <p:grpSp>
          <p:nvGrpSpPr>
            <p:cNvPr id="24" name="Group 23"/>
            <p:cNvGrpSpPr/>
            <p:nvPr/>
          </p:nvGrpSpPr>
          <p:grpSpPr>
            <a:xfrm>
              <a:off x="2971801" y="719665"/>
              <a:ext cx="6088802" cy="4866748"/>
              <a:chOff x="4019653" y="719665"/>
              <a:chExt cx="5045843" cy="4001456"/>
            </a:xfrm>
          </p:grpSpPr>
          <p:sp>
            <p:nvSpPr>
              <p:cNvPr id="15" name="Freeform: Shape 14"/>
              <p:cNvSpPr/>
              <p:nvPr/>
            </p:nvSpPr>
            <p:spPr>
              <a:xfrm>
                <a:off x="4019653" y="2553655"/>
                <a:ext cx="2167466" cy="2167466"/>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noFill/>
              <a:ln w="190500" cmpd="thickThi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306" tIns="589604" rIns="586306" bIns="589604" numCol="1" spcCol="1270" anchor="ctr" anchorCtr="0">
                <a:noAutofit/>
              </a:bodyPr>
              <a:lstStyle/>
              <a:p>
                <a:pPr marL="0" lvl="0" indent="0" algn="ctr" defTabSz="1422400">
                  <a:lnSpc>
                    <a:spcPct val="90000"/>
                  </a:lnSpc>
                  <a:spcBef>
                    <a:spcPct val="0"/>
                  </a:spcBef>
                  <a:spcAft>
                    <a:spcPct val="35000"/>
                  </a:spcAft>
                  <a:buNone/>
                </a:pPr>
                <a:endParaRPr lang="en-US" sz="2800" kern="1200"/>
              </a:p>
            </p:txBody>
          </p:sp>
          <p:sp>
            <p:nvSpPr>
              <p:cNvPr id="16" name="Freeform: Shape 15"/>
              <p:cNvSpPr/>
              <p:nvPr/>
            </p:nvSpPr>
            <p:spPr>
              <a:xfrm>
                <a:off x="5066452" y="719665"/>
                <a:ext cx="2600961" cy="2600961"/>
              </a:xfrm>
              <a:custGeom>
                <a:avLst/>
                <a:gdLst>
                  <a:gd name="connsiteX0" fmla="*/ 1589033 w 2123675"/>
                  <a:gd name="connsiteY0" fmla="*/ 537873 h 2123675"/>
                  <a:gd name="connsiteX1" fmla="*/ 1902347 w 2123675"/>
                  <a:gd name="connsiteY1" fmla="*/ 443446 h 2123675"/>
                  <a:gd name="connsiteX2" fmla="*/ 2017635 w 2123675"/>
                  <a:gd name="connsiteY2" fmla="*/ 643130 h 2123675"/>
                  <a:gd name="connsiteX3" fmla="*/ 1779202 w 2123675"/>
                  <a:gd name="connsiteY3" fmla="*/ 867255 h 2123675"/>
                  <a:gd name="connsiteX4" fmla="*/ 1779202 w 2123675"/>
                  <a:gd name="connsiteY4" fmla="*/ 1256420 h 2123675"/>
                  <a:gd name="connsiteX5" fmla="*/ 2017635 w 2123675"/>
                  <a:gd name="connsiteY5" fmla="*/ 1480545 h 2123675"/>
                  <a:gd name="connsiteX6" fmla="*/ 1902347 w 2123675"/>
                  <a:gd name="connsiteY6" fmla="*/ 1680229 h 2123675"/>
                  <a:gd name="connsiteX7" fmla="*/ 1589033 w 2123675"/>
                  <a:gd name="connsiteY7" fmla="*/ 1585802 h 2123675"/>
                  <a:gd name="connsiteX8" fmla="*/ 1252006 w 2123675"/>
                  <a:gd name="connsiteY8" fmla="*/ 1780385 h 2123675"/>
                  <a:gd name="connsiteX9" fmla="*/ 1177125 w 2123675"/>
                  <a:gd name="connsiteY9" fmla="*/ 2098936 h 2123675"/>
                  <a:gd name="connsiteX10" fmla="*/ 946550 w 2123675"/>
                  <a:gd name="connsiteY10" fmla="*/ 2098936 h 2123675"/>
                  <a:gd name="connsiteX11" fmla="*/ 871669 w 2123675"/>
                  <a:gd name="connsiteY11" fmla="*/ 1780385 h 2123675"/>
                  <a:gd name="connsiteX12" fmla="*/ 534642 w 2123675"/>
                  <a:gd name="connsiteY12" fmla="*/ 1585802 h 2123675"/>
                  <a:gd name="connsiteX13" fmla="*/ 221328 w 2123675"/>
                  <a:gd name="connsiteY13" fmla="*/ 1680229 h 2123675"/>
                  <a:gd name="connsiteX14" fmla="*/ 106040 w 2123675"/>
                  <a:gd name="connsiteY14" fmla="*/ 1480545 h 2123675"/>
                  <a:gd name="connsiteX15" fmla="*/ 344473 w 2123675"/>
                  <a:gd name="connsiteY15" fmla="*/ 1256420 h 2123675"/>
                  <a:gd name="connsiteX16" fmla="*/ 344473 w 2123675"/>
                  <a:gd name="connsiteY16" fmla="*/ 867255 h 2123675"/>
                  <a:gd name="connsiteX17" fmla="*/ 106040 w 2123675"/>
                  <a:gd name="connsiteY17" fmla="*/ 643130 h 2123675"/>
                  <a:gd name="connsiteX18" fmla="*/ 221328 w 2123675"/>
                  <a:gd name="connsiteY18" fmla="*/ 443446 h 2123675"/>
                  <a:gd name="connsiteX19" fmla="*/ 534642 w 2123675"/>
                  <a:gd name="connsiteY19" fmla="*/ 537873 h 2123675"/>
                  <a:gd name="connsiteX20" fmla="*/ 871669 w 2123675"/>
                  <a:gd name="connsiteY20" fmla="*/ 343290 h 2123675"/>
                  <a:gd name="connsiteX21" fmla="*/ 946550 w 2123675"/>
                  <a:gd name="connsiteY21" fmla="*/ 24739 h 2123675"/>
                  <a:gd name="connsiteX22" fmla="*/ 1177125 w 2123675"/>
                  <a:gd name="connsiteY22" fmla="*/ 24739 h 2123675"/>
                  <a:gd name="connsiteX23" fmla="*/ 1252006 w 2123675"/>
                  <a:gd name="connsiteY23" fmla="*/ 343290 h 2123675"/>
                  <a:gd name="connsiteX24" fmla="*/ 1589033 w 2123675"/>
                  <a:gd name="connsiteY24" fmla="*/ 537873 h 212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23675" h="2123675">
                    <a:moveTo>
                      <a:pt x="1366897" y="537190"/>
                    </a:moveTo>
                    <a:lnTo>
                      <a:pt x="1594045" y="396507"/>
                    </a:lnTo>
                    <a:lnTo>
                      <a:pt x="1727168" y="529630"/>
                    </a:lnTo>
                    <a:lnTo>
                      <a:pt x="1586485" y="756778"/>
                    </a:lnTo>
                    <a:cubicBezTo>
                      <a:pt x="1640670" y="849967"/>
                      <a:pt x="1669056" y="955907"/>
                      <a:pt x="1668725" y="1063703"/>
                    </a:cubicBezTo>
                    <a:lnTo>
                      <a:pt x="1904134" y="1190078"/>
                    </a:lnTo>
                    <a:lnTo>
                      <a:pt x="1855408" y="1371927"/>
                    </a:lnTo>
                    <a:lnTo>
                      <a:pt x="1588350" y="1363666"/>
                    </a:lnTo>
                    <a:cubicBezTo>
                      <a:pt x="1534739" y="1457186"/>
                      <a:pt x="1457186" y="1534739"/>
                      <a:pt x="1363666" y="1588351"/>
                    </a:cubicBezTo>
                    <a:lnTo>
                      <a:pt x="1371926" y="1855408"/>
                    </a:lnTo>
                    <a:lnTo>
                      <a:pt x="1190078" y="1904134"/>
                    </a:lnTo>
                    <a:lnTo>
                      <a:pt x="1063703" y="1668725"/>
                    </a:lnTo>
                    <a:cubicBezTo>
                      <a:pt x="955907" y="1669057"/>
                      <a:pt x="849967" y="1640670"/>
                      <a:pt x="756778" y="1586485"/>
                    </a:cubicBezTo>
                    <a:lnTo>
                      <a:pt x="529630" y="1727168"/>
                    </a:lnTo>
                    <a:lnTo>
                      <a:pt x="396507" y="1594045"/>
                    </a:lnTo>
                    <a:lnTo>
                      <a:pt x="537190" y="1366897"/>
                    </a:lnTo>
                    <a:cubicBezTo>
                      <a:pt x="483005" y="1273708"/>
                      <a:pt x="454619" y="1167768"/>
                      <a:pt x="454950" y="1059972"/>
                    </a:cubicBezTo>
                    <a:lnTo>
                      <a:pt x="219541" y="933597"/>
                    </a:lnTo>
                    <a:lnTo>
                      <a:pt x="268267" y="751748"/>
                    </a:lnTo>
                    <a:lnTo>
                      <a:pt x="535325" y="760009"/>
                    </a:lnTo>
                    <a:cubicBezTo>
                      <a:pt x="588936" y="666489"/>
                      <a:pt x="666489" y="588936"/>
                      <a:pt x="760009" y="535324"/>
                    </a:cubicBezTo>
                    <a:lnTo>
                      <a:pt x="751749" y="268267"/>
                    </a:lnTo>
                    <a:lnTo>
                      <a:pt x="933597" y="219541"/>
                    </a:lnTo>
                    <a:lnTo>
                      <a:pt x="1059972" y="454950"/>
                    </a:lnTo>
                    <a:cubicBezTo>
                      <a:pt x="1167768" y="454618"/>
                      <a:pt x="1273708" y="483005"/>
                      <a:pt x="1366897" y="537190"/>
                    </a:cubicBezTo>
                    <a:close/>
                  </a:path>
                </a:pathLst>
              </a:custGeom>
              <a:noFill/>
              <a:ln w="190500" cmpd="thickThi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0147" tIns="750147" rIns="750148" bIns="750148" numCol="1" spcCol="1270" anchor="ctr" anchorCtr="0">
                <a:noAutofit/>
              </a:bodyPr>
              <a:lstStyle/>
              <a:p>
                <a:pPr marL="0" lvl="0" indent="0" algn="ctr" defTabSz="1600200">
                  <a:lnSpc>
                    <a:spcPct val="90000"/>
                  </a:lnSpc>
                  <a:spcBef>
                    <a:spcPct val="0"/>
                  </a:spcBef>
                  <a:spcAft>
                    <a:spcPct val="35000"/>
                  </a:spcAft>
                  <a:buNone/>
                </a:pPr>
                <a:endParaRPr lang="en-US" sz="3200" kern="1200"/>
              </a:p>
            </p:txBody>
          </p:sp>
          <p:sp>
            <p:nvSpPr>
              <p:cNvPr id="20" name="Freeform: Shape 19"/>
              <p:cNvSpPr/>
              <p:nvPr/>
            </p:nvSpPr>
            <p:spPr>
              <a:xfrm>
                <a:off x="6898030" y="2356912"/>
                <a:ext cx="2167466" cy="2167466"/>
              </a:xfrm>
              <a:custGeom>
                <a:avLst/>
                <a:gdLst>
                  <a:gd name="connsiteX0" fmla="*/ 1621800 w 2167466"/>
                  <a:gd name="connsiteY0" fmla="*/ 548964 h 2167466"/>
                  <a:gd name="connsiteX1" fmla="*/ 1941574 w 2167466"/>
                  <a:gd name="connsiteY1" fmla="*/ 452590 h 2167466"/>
                  <a:gd name="connsiteX2" fmla="*/ 2059240 w 2167466"/>
                  <a:gd name="connsiteY2" fmla="*/ 656392 h 2167466"/>
                  <a:gd name="connsiteX3" fmla="*/ 1815890 w 2167466"/>
                  <a:gd name="connsiteY3" fmla="*/ 885138 h 2167466"/>
                  <a:gd name="connsiteX4" fmla="*/ 1815890 w 2167466"/>
                  <a:gd name="connsiteY4" fmla="*/ 1282328 h 2167466"/>
                  <a:gd name="connsiteX5" fmla="*/ 2059240 w 2167466"/>
                  <a:gd name="connsiteY5" fmla="*/ 1511074 h 2167466"/>
                  <a:gd name="connsiteX6" fmla="*/ 1941574 w 2167466"/>
                  <a:gd name="connsiteY6" fmla="*/ 1714876 h 2167466"/>
                  <a:gd name="connsiteX7" fmla="*/ 1621800 w 2167466"/>
                  <a:gd name="connsiteY7" fmla="*/ 1618502 h 2167466"/>
                  <a:gd name="connsiteX8" fmla="*/ 1277823 w 2167466"/>
                  <a:gd name="connsiteY8" fmla="*/ 1817097 h 2167466"/>
                  <a:gd name="connsiteX9" fmla="*/ 1201398 w 2167466"/>
                  <a:gd name="connsiteY9" fmla="*/ 2142217 h 2167466"/>
                  <a:gd name="connsiteX10" fmla="*/ 966068 w 2167466"/>
                  <a:gd name="connsiteY10" fmla="*/ 2142217 h 2167466"/>
                  <a:gd name="connsiteX11" fmla="*/ 889643 w 2167466"/>
                  <a:gd name="connsiteY11" fmla="*/ 1817097 h 2167466"/>
                  <a:gd name="connsiteX12" fmla="*/ 545666 w 2167466"/>
                  <a:gd name="connsiteY12" fmla="*/ 1618502 h 2167466"/>
                  <a:gd name="connsiteX13" fmla="*/ 225892 w 2167466"/>
                  <a:gd name="connsiteY13" fmla="*/ 1714876 h 2167466"/>
                  <a:gd name="connsiteX14" fmla="*/ 108226 w 2167466"/>
                  <a:gd name="connsiteY14" fmla="*/ 1511074 h 2167466"/>
                  <a:gd name="connsiteX15" fmla="*/ 351576 w 2167466"/>
                  <a:gd name="connsiteY15" fmla="*/ 1282328 h 2167466"/>
                  <a:gd name="connsiteX16" fmla="*/ 351576 w 2167466"/>
                  <a:gd name="connsiteY16" fmla="*/ 885138 h 2167466"/>
                  <a:gd name="connsiteX17" fmla="*/ 108226 w 2167466"/>
                  <a:gd name="connsiteY17" fmla="*/ 656392 h 2167466"/>
                  <a:gd name="connsiteX18" fmla="*/ 225892 w 2167466"/>
                  <a:gd name="connsiteY18" fmla="*/ 452590 h 2167466"/>
                  <a:gd name="connsiteX19" fmla="*/ 545666 w 2167466"/>
                  <a:gd name="connsiteY19" fmla="*/ 548964 h 2167466"/>
                  <a:gd name="connsiteX20" fmla="*/ 889643 w 2167466"/>
                  <a:gd name="connsiteY20" fmla="*/ 350369 h 2167466"/>
                  <a:gd name="connsiteX21" fmla="*/ 966068 w 2167466"/>
                  <a:gd name="connsiteY21" fmla="*/ 25249 h 2167466"/>
                  <a:gd name="connsiteX22" fmla="*/ 1201398 w 2167466"/>
                  <a:gd name="connsiteY22" fmla="*/ 25249 h 2167466"/>
                  <a:gd name="connsiteX23" fmla="*/ 1277823 w 2167466"/>
                  <a:gd name="connsiteY23" fmla="*/ 350369 h 2167466"/>
                  <a:gd name="connsiteX24" fmla="*/ 1621800 w 2167466"/>
                  <a:gd name="connsiteY24" fmla="*/ 548964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67466" h="2167466">
                    <a:moveTo>
                      <a:pt x="1621800" y="548964"/>
                    </a:moveTo>
                    <a:lnTo>
                      <a:pt x="1941574" y="452590"/>
                    </a:lnTo>
                    <a:lnTo>
                      <a:pt x="2059240" y="656392"/>
                    </a:lnTo>
                    <a:lnTo>
                      <a:pt x="1815890" y="885138"/>
                    </a:lnTo>
                    <a:cubicBezTo>
                      <a:pt x="1851165" y="1015185"/>
                      <a:pt x="1851165" y="1152281"/>
                      <a:pt x="1815890" y="1282328"/>
                    </a:cubicBezTo>
                    <a:lnTo>
                      <a:pt x="2059240" y="1511074"/>
                    </a:lnTo>
                    <a:lnTo>
                      <a:pt x="1941574" y="1714876"/>
                    </a:lnTo>
                    <a:lnTo>
                      <a:pt x="1621800" y="1618502"/>
                    </a:lnTo>
                    <a:cubicBezTo>
                      <a:pt x="1526813" y="1714075"/>
                      <a:pt x="1408085" y="1782623"/>
                      <a:pt x="1277823" y="1817097"/>
                    </a:cubicBezTo>
                    <a:lnTo>
                      <a:pt x="1201398" y="2142217"/>
                    </a:lnTo>
                    <a:lnTo>
                      <a:pt x="966068" y="2142217"/>
                    </a:lnTo>
                    <a:lnTo>
                      <a:pt x="889643" y="1817097"/>
                    </a:lnTo>
                    <a:cubicBezTo>
                      <a:pt x="759381" y="1782622"/>
                      <a:pt x="640653" y="1714074"/>
                      <a:pt x="545666" y="1618502"/>
                    </a:cubicBezTo>
                    <a:lnTo>
                      <a:pt x="225892" y="1714876"/>
                    </a:lnTo>
                    <a:lnTo>
                      <a:pt x="108226" y="1511074"/>
                    </a:lnTo>
                    <a:lnTo>
                      <a:pt x="351576" y="1282328"/>
                    </a:lnTo>
                    <a:cubicBezTo>
                      <a:pt x="316301" y="1152281"/>
                      <a:pt x="316301" y="1015185"/>
                      <a:pt x="351576" y="885138"/>
                    </a:cubicBezTo>
                    <a:lnTo>
                      <a:pt x="108226" y="656392"/>
                    </a:lnTo>
                    <a:lnTo>
                      <a:pt x="225892" y="452590"/>
                    </a:lnTo>
                    <a:lnTo>
                      <a:pt x="545666" y="548964"/>
                    </a:lnTo>
                    <a:cubicBezTo>
                      <a:pt x="640653" y="453391"/>
                      <a:pt x="759381" y="384843"/>
                      <a:pt x="889643" y="350369"/>
                    </a:cubicBezTo>
                    <a:lnTo>
                      <a:pt x="966068" y="25249"/>
                    </a:lnTo>
                    <a:lnTo>
                      <a:pt x="1201398" y="25249"/>
                    </a:lnTo>
                    <a:lnTo>
                      <a:pt x="1277823" y="350369"/>
                    </a:lnTo>
                    <a:cubicBezTo>
                      <a:pt x="1408085" y="384844"/>
                      <a:pt x="1526813" y="453392"/>
                      <a:pt x="1621800" y="548964"/>
                    </a:cubicBezTo>
                    <a:close/>
                  </a:path>
                </a:pathLst>
              </a:custGeom>
              <a:noFill/>
              <a:ln w="190500" cmpd="thickThi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6306" tIns="589604" rIns="586306" bIns="589604" numCol="1" spcCol="1270" anchor="ctr" anchorCtr="0">
                <a:noAutofit/>
              </a:bodyPr>
              <a:lstStyle/>
              <a:p>
                <a:pPr marL="0" lvl="0" indent="0" algn="ctr" defTabSz="1422400">
                  <a:lnSpc>
                    <a:spcPct val="90000"/>
                  </a:lnSpc>
                  <a:spcBef>
                    <a:spcPct val="0"/>
                  </a:spcBef>
                  <a:spcAft>
                    <a:spcPct val="35000"/>
                  </a:spcAft>
                  <a:buNone/>
                </a:pPr>
                <a:endParaRPr lang="en-US" sz="2800" kern="1200"/>
              </a:p>
            </p:txBody>
          </p:sp>
        </p:grpSp>
        <p:sp>
          <p:nvSpPr>
            <p:cNvPr id="25" name="TextBox 24"/>
            <p:cNvSpPr txBox="1"/>
            <p:nvPr/>
          </p:nvSpPr>
          <p:spPr>
            <a:xfrm>
              <a:off x="5157788" y="1985963"/>
              <a:ext cx="1287341" cy="724994"/>
            </a:xfrm>
            <a:prstGeom prst="rect">
              <a:avLst/>
            </a:prstGeom>
          </p:spPr>
          <p:txBody>
            <a:bodyPr vert="horz" wrap="square" lIns="0" tIns="0" rIns="0" bIns="0" rtlCol="0">
              <a:noAutofit/>
            </a:bodyPr>
            <a:lstStyle/>
            <a:p>
              <a:pPr algn="ctr"/>
              <a:r>
                <a:rPr lang="en-US" sz="1600" b="1" dirty="0"/>
                <a:t>Observant</a:t>
              </a:r>
            </a:p>
            <a:p>
              <a:pPr algn="ctr"/>
              <a:r>
                <a:rPr lang="en-US" sz="1600" b="1" dirty="0"/>
                <a:t>Gear</a:t>
              </a:r>
            </a:p>
          </p:txBody>
        </p:sp>
        <p:sp>
          <p:nvSpPr>
            <p:cNvPr id="26" name="TextBox 25"/>
            <p:cNvSpPr txBox="1"/>
            <p:nvPr/>
          </p:nvSpPr>
          <p:spPr>
            <a:xfrm>
              <a:off x="7109195" y="3666544"/>
              <a:ext cx="1287341" cy="724994"/>
            </a:xfrm>
            <a:prstGeom prst="rect">
              <a:avLst/>
            </a:prstGeom>
          </p:spPr>
          <p:txBody>
            <a:bodyPr vert="horz" wrap="square" lIns="0" tIns="0" rIns="0" bIns="0" rtlCol="0">
              <a:noAutofit/>
            </a:bodyPr>
            <a:lstStyle/>
            <a:p>
              <a:pPr algn="ctr"/>
              <a:r>
                <a:rPr lang="en-US" sz="1600" b="1" dirty="0"/>
                <a:t>Active</a:t>
              </a:r>
            </a:p>
            <a:p>
              <a:pPr algn="ctr"/>
              <a:r>
                <a:rPr lang="en-US" sz="1600" b="1" dirty="0"/>
                <a:t>Gear</a:t>
              </a:r>
            </a:p>
          </p:txBody>
        </p:sp>
        <p:sp>
          <p:nvSpPr>
            <p:cNvPr id="27" name="TextBox 26"/>
            <p:cNvSpPr txBox="1"/>
            <p:nvPr/>
          </p:nvSpPr>
          <p:spPr>
            <a:xfrm>
              <a:off x="3635867" y="3905832"/>
              <a:ext cx="1287341" cy="724994"/>
            </a:xfrm>
            <a:prstGeom prst="rect">
              <a:avLst/>
            </a:prstGeom>
          </p:spPr>
          <p:txBody>
            <a:bodyPr vert="horz" wrap="square" lIns="0" tIns="0" rIns="0" bIns="0" rtlCol="0">
              <a:noAutofit/>
            </a:bodyPr>
            <a:lstStyle/>
            <a:p>
              <a:pPr algn="ctr"/>
              <a:r>
                <a:rPr lang="en-US" sz="1600" b="1" dirty="0"/>
                <a:t>Receptive</a:t>
              </a:r>
            </a:p>
            <a:p>
              <a:pPr algn="ctr"/>
              <a:r>
                <a:rPr lang="en-US" sz="1600" b="1" dirty="0"/>
                <a:t>Gear</a:t>
              </a:r>
            </a:p>
          </p:txBody>
        </p:sp>
        <p:cxnSp>
          <p:nvCxnSpPr>
            <p:cNvPr id="29" name="Connector: Elbow 28"/>
            <p:cNvCxnSpPr>
              <a:stCxn id="47" idx="3"/>
              <a:endCxn id="56" idx="0"/>
            </p:cNvCxnSpPr>
            <p:nvPr/>
          </p:nvCxnSpPr>
          <p:spPr>
            <a:xfrm>
              <a:off x="6882903" y="668775"/>
              <a:ext cx="3711086" cy="184833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3" name="Connector: Elbow 32"/>
            <p:cNvCxnSpPr>
              <a:stCxn id="54" idx="0"/>
              <a:endCxn id="47" idx="1"/>
            </p:cNvCxnSpPr>
            <p:nvPr/>
          </p:nvCxnSpPr>
          <p:spPr>
            <a:xfrm rot="5400000" flipH="1" flipV="1">
              <a:off x="1653551" y="619273"/>
              <a:ext cx="2647785" cy="274678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nector: Elbow 38"/>
            <p:cNvCxnSpPr>
              <a:stCxn id="48" idx="1"/>
              <a:endCxn id="54" idx="2"/>
            </p:cNvCxnSpPr>
            <p:nvPr/>
          </p:nvCxnSpPr>
          <p:spPr>
            <a:xfrm rot="10800000">
              <a:off x="1604049" y="3930923"/>
              <a:ext cx="2696782" cy="220196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2" name="Connector: Elbow 41"/>
            <p:cNvCxnSpPr>
              <a:stCxn id="55" idx="2"/>
              <a:endCxn id="48" idx="3"/>
            </p:cNvCxnSpPr>
            <p:nvPr/>
          </p:nvCxnSpPr>
          <p:spPr>
            <a:xfrm rot="5400000">
              <a:off x="8801420" y="4352669"/>
              <a:ext cx="1146099" cy="241432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a:stCxn id="56" idx="2"/>
              <a:endCxn id="55" idx="0"/>
            </p:cNvCxnSpPr>
            <p:nvPr/>
          </p:nvCxnSpPr>
          <p:spPr>
            <a:xfrm flipH="1">
              <a:off x="10581633" y="3131474"/>
              <a:ext cx="12356" cy="1240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4350838" y="361594"/>
              <a:ext cx="2532065" cy="614362"/>
            </a:xfrm>
            <a:prstGeom prst="rect">
              <a:avLst/>
            </a:prstGeom>
          </p:spPr>
          <p:txBody>
            <a:bodyPr vert="horz" wrap="square" lIns="0" tIns="0" rIns="0" bIns="0" rtlCol="0" anchor="ctr">
              <a:noAutofit/>
            </a:bodyPr>
            <a:lstStyle>
              <a:defPPr>
                <a:defRPr lang="en-US"/>
              </a:defPPr>
              <a:lvl1pPr algn="ctr">
                <a:defRPr b="1"/>
              </a:lvl1pPr>
            </a:lstStyle>
            <a:p>
              <a:r>
                <a:rPr lang="en-US" sz="1600" dirty="0"/>
                <a:t>Non-Verbal Emotion</a:t>
              </a:r>
            </a:p>
          </p:txBody>
        </p:sp>
        <p:sp>
          <p:nvSpPr>
            <p:cNvPr id="48" name="TextBox 47"/>
            <p:cNvSpPr txBox="1"/>
            <p:nvPr/>
          </p:nvSpPr>
          <p:spPr>
            <a:xfrm>
              <a:off x="4300831" y="5825701"/>
              <a:ext cx="3866474" cy="614362"/>
            </a:xfrm>
            <a:prstGeom prst="rect">
              <a:avLst/>
            </a:prstGeom>
          </p:spPr>
          <p:txBody>
            <a:bodyPr vert="horz" wrap="square" lIns="0" tIns="0" rIns="0" bIns="0" rtlCol="0" anchor="ctr">
              <a:noAutofit/>
            </a:bodyPr>
            <a:lstStyle>
              <a:defPPr>
                <a:defRPr lang="en-US"/>
              </a:defPPr>
              <a:lvl1pPr algn="ctr">
                <a:defRPr b="1"/>
              </a:lvl1pPr>
            </a:lstStyle>
            <a:p>
              <a:r>
                <a:rPr lang="en-US" sz="1600" dirty="0"/>
                <a:t>Ask Open-ended Questions</a:t>
              </a:r>
            </a:p>
          </p:txBody>
        </p:sp>
        <p:sp>
          <p:nvSpPr>
            <p:cNvPr id="54" name="TextBox 53"/>
            <p:cNvSpPr txBox="1"/>
            <p:nvPr/>
          </p:nvSpPr>
          <p:spPr>
            <a:xfrm>
              <a:off x="338016" y="3316560"/>
              <a:ext cx="2532065" cy="614362"/>
            </a:xfrm>
            <a:prstGeom prst="rect">
              <a:avLst/>
            </a:prstGeom>
          </p:spPr>
          <p:txBody>
            <a:bodyPr vert="horz" wrap="square" lIns="0" tIns="0" rIns="0" bIns="0" rtlCol="0" anchor="ctr">
              <a:noAutofit/>
            </a:bodyPr>
            <a:lstStyle>
              <a:defPPr>
                <a:defRPr lang="en-US"/>
              </a:defPPr>
              <a:lvl1pPr algn="ctr">
                <a:defRPr b="1"/>
              </a:lvl1pPr>
            </a:lstStyle>
            <a:p>
              <a:r>
                <a:rPr lang="en-US" sz="1600" dirty="0"/>
                <a:t>Listen/</a:t>
              </a:r>
            </a:p>
            <a:p>
              <a:r>
                <a:rPr lang="en-US" sz="1600" dirty="0"/>
                <a:t>Content</a:t>
              </a:r>
            </a:p>
          </p:txBody>
        </p:sp>
        <p:sp>
          <p:nvSpPr>
            <p:cNvPr id="55" name="TextBox 54"/>
            <p:cNvSpPr txBox="1"/>
            <p:nvPr/>
          </p:nvSpPr>
          <p:spPr>
            <a:xfrm>
              <a:off x="9315600" y="4372421"/>
              <a:ext cx="2532065" cy="614362"/>
            </a:xfrm>
            <a:prstGeom prst="rect">
              <a:avLst/>
            </a:prstGeom>
          </p:spPr>
          <p:txBody>
            <a:bodyPr vert="horz" wrap="square" lIns="0" tIns="0" rIns="0" bIns="0" rtlCol="0" anchor="ctr">
              <a:noAutofit/>
            </a:bodyPr>
            <a:lstStyle>
              <a:defPPr>
                <a:defRPr lang="en-US"/>
              </a:defPPr>
              <a:lvl1pPr algn="ctr">
                <a:defRPr b="1"/>
              </a:lvl1pPr>
            </a:lstStyle>
            <a:p>
              <a:r>
                <a:rPr lang="en-US" sz="1600" dirty="0"/>
                <a:t>Tell/</a:t>
              </a:r>
              <a:br>
                <a:rPr lang="en-US" sz="1600" dirty="0"/>
              </a:br>
              <a:r>
                <a:rPr lang="en-US" sz="1600" dirty="0"/>
                <a:t>Relate</a:t>
              </a:r>
            </a:p>
          </p:txBody>
        </p:sp>
        <p:sp>
          <p:nvSpPr>
            <p:cNvPr id="56" name="TextBox 55"/>
            <p:cNvSpPr txBox="1"/>
            <p:nvPr/>
          </p:nvSpPr>
          <p:spPr>
            <a:xfrm>
              <a:off x="9327957" y="2517113"/>
              <a:ext cx="2532065" cy="614362"/>
            </a:xfrm>
            <a:prstGeom prst="rect">
              <a:avLst/>
            </a:prstGeom>
          </p:spPr>
          <p:txBody>
            <a:bodyPr vert="horz" wrap="square" lIns="0" tIns="0" rIns="0" bIns="0" rtlCol="0" anchor="ctr">
              <a:noAutofit/>
            </a:bodyPr>
            <a:lstStyle>
              <a:defPPr>
                <a:defRPr lang="en-US"/>
              </a:defPPr>
              <a:lvl1pPr algn="ctr">
                <a:defRPr b="1"/>
              </a:lvl1pPr>
            </a:lstStyle>
            <a:p>
              <a:r>
                <a:rPr lang="en-US" sz="1600" dirty="0"/>
                <a:t>Confirm</a:t>
              </a:r>
            </a:p>
          </p:txBody>
        </p:sp>
      </p:grpSp>
      <p:sp>
        <p:nvSpPr>
          <p:cNvPr id="74"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r>
              <a:rPr lang="en-US" dirty="0"/>
              <a:t>Recap: the three gears of listening</a:t>
            </a:r>
          </a:p>
        </p:txBody>
      </p:sp>
      <p:sp>
        <p:nvSpPr>
          <p:cNvPr id="75"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stStyle>
          <a:p>
            <a:fld id="{0D558541-60C9-42A2-8392-FF12533A6B7A}" type="slidenum">
              <a:rPr lang="en-US">
                <a:solidFill>
                  <a:schemeClr val="tx1"/>
                </a:solidFill>
              </a:rPr>
              <a:pPr/>
              <a:t>44</a:t>
            </a:fld>
            <a:endParaRPr lang="en-US" dirty="0">
              <a:solidFill>
                <a:schemeClr val="tx1"/>
              </a:solidFill>
            </a:endParaRPr>
          </a:p>
        </p:txBody>
      </p:sp>
      <p:sp>
        <p:nvSpPr>
          <p:cNvPr id="22"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FF00"/>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1" name="Rectangle 30"/>
          <p:cNvSpPr/>
          <p:nvPr/>
        </p:nvSpPr>
        <p:spPr>
          <a:xfrm>
            <a:off x="6289524" y="6465438"/>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chemeClr val="tx1"/>
                </a:solidFill>
                <a:effectLst/>
                <a:uLnTx/>
                <a:uFillTx/>
                <a:latin typeface="Arial" panose="020B0604020202020204" pitchFamily="34" charset="0"/>
                <a:ea typeface="+mn-ea"/>
                <a:cs typeface="Arial" pitchFamily="34" charset="0"/>
              </a:rPr>
              <a:t>Copyright © 2017 Accenture. All rights reserved. For Accenture Internal Use Only.</a:t>
            </a:r>
          </a:p>
        </p:txBody>
      </p:sp>
    </p:spTree>
    <p:extLst>
      <p:ext uri="{BB962C8B-B14F-4D97-AF65-F5344CB8AC3E}">
        <p14:creationId xmlns:p14="http://schemas.microsoft.com/office/powerpoint/2010/main" val="35482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4547308"/>
            <a:ext cx="5053913" cy="1556929"/>
          </a:xfrm>
        </p:spPr>
        <p:txBody>
          <a:bodyPr>
            <a:noAutofit/>
          </a:bodyPr>
          <a:lstStyle/>
          <a:p>
            <a:pPr>
              <a:lnSpc>
                <a:spcPct val="100000"/>
              </a:lnSpc>
            </a:pPr>
            <a:r>
              <a:rPr lang="en-US" sz="4400" b="1" dirty="0" err="1">
                <a:latin typeface="Arial Black" panose="020B0A04020102020204" pitchFamily="34" charset="0"/>
              </a:rPr>
              <a:t>Shhhh</a:t>
            </a:r>
            <a:r>
              <a:rPr lang="en-US" sz="4400" b="1" dirty="0">
                <a:latin typeface="Arial Black" panose="020B0A04020102020204" pitchFamily="34" charset="0"/>
              </a:rPr>
              <a:t>…</a:t>
            </a:r>
            <a:br>
              <a:rPr lang="en-US" sz="4400" b="1" dirty="0">
                <a:latin typeface="Arial Black" panose="020B0A04020102020204" pitchFamily="34" charset="0"/>
              </a:rPr>
            </a:br>
            <a:r>
              <a:rPr lang="en-US" sz="4400" b="1" dirty="0">
                <a:latin typeface="Arial Black" panose="020B0A04020102020204" pitchFamily="34" charset="0"/>
              </a:rPr>
              <a:t>just listen…</a:t>
            </a:r>
          </a:p>
        </p:txBody>
      </p:sp>
      <p:sp>
        <p:nvSpPr>
          <p:cNvPr id="2" name="Slide Number Placeholder 1"/>
          <p:cNvSpPr>
            <a:spLocks noGrp="1"/>
          </p:cNvSpPr>
          <p:nvPr>
            <p:ph type="sldNum" sz="quarter" idx="10"/>
          </p:nvPr>
        </p:nvSpPr>
        <p:spPr/>
        <p:txBody>
          <a:bodyPr/>
          <a:lstStyle/>
          <a:p>
            <a:fld id="{0D558541-60C9-42A2-8392-FF12533A6B7A}" type="slidenum">
              <a:rPr lang="en-US" smtClean="0"/>
              <a:pPr/>
              <a:t>45</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38" b="6962"/>
          <a:stretch/>
        </p:blipFill>
        <p:spPr>
          <a:xfrm>
            <a:off x="0" y="0"/>
            <a:ext cx="12191980" cy="4571990"/>
          </a:xfrm>
          <a:prstGeom prst="rect">
            <a:avLst/>
          </a:prstGeom>
        </p:spPr>
      </p:pic>
      <p:grpSp>
        <p:nvGrpSpPr>
          <p:cNvPr id="11" name="Group 10"/>
          <p:cNvGrpSpPr/>
          <p:nvPr/>
        </p:nvGrpSpPr>
        <p:grpSpPr>
          <a:xfrm>
            <a:off x="5894173" y="-383059"/>
            <a:ext cx="8736227" cy="7611174"/>
            <a:chOff x="5894173" y="-383059"/>
            <a:chExt cx="8736227" cy="7611174"/>
          </a:xfrm>
        </p:grpSpPr>
        <p:sp>
          <p:nvSpPr>
            <p:cNvPr id="9" name="Oval 8"/>
            <p:cNvSpPr/>
            <p:nvPr/>
          </p:nvSpPr>
          <p:spPr>
            <a:xfrm>
              <a:off x="5894173" y="-383059"/>
              <a:ext cx="8736227" cy="7611174"/>
            </a:xfrm>
            <a:prstGeom prst="ellipse">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4"/>
            <p:cNvSpPr txBox="1">
              <a:spLocks/>
            </p:cNvSpPr>
            <p:nvPr/>
          </p:nvSpPr>
          <p:spPr>
            <a:xfrm>
              <a:off x="6932532" y="816724"/>
              <a:ext cx="5123543" cy="5089806"/>
            </a:xfrm>
            <a:prstGeom prst="rect">
              <a:avLst/>
            </a:prstGeom>
            <a:noFill/>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50000"/>
                </a:lnSpc>
                <a:buFont typeface="Arial" panose="020B0604020202020204" pitchFamily="34" charset="0"/>
                <a:buChar char="•"/>
              </a:pPr>
              <a:r>
                <a:rPr lang="en-US" sz="2000" b="1" dirty="0">
                  <a:solidFill>
                    <a:srgbClr val="272727"/>
                  </a:solidFill>
                  <a:latin typeface="Arial" panose="020B0604020202020204" pitchFamily="34" charset="0"/>
                  <a:cs typeface="Arial" panose="020B0604020202020204" pitchFamily="34" charset="0"/>
                </a:rPr>
                <a:t>How did the speaker feel when the person just listened and did not exchange information?</a:t>
              </a:r>
            </a:p>
            <a:p>
              <a:pPr marL="571500" indent="-571500" algn="l">
                <a:lnSpc>
                  <a:spcPct val="150000"/>
                </a:lnSpc>
                <a:buFont typeface="Arial" panose="020B0604020202020204" pitchFamily="34" charset="0"/>
                <a:buChar char="•"/>
              </a:pPr>
              <a:r>
                <a:rPr lang="en-US" sz="2000" b="1" dirty="0">
                  <a:solidFill>
                    <a:srgbClr val="272727"/>
                  </a:solidFill>
                  <a:latin typeface="Arial" panose="020B0604020202020204" pitchFamily="34" charset="0"/>
                  <a:cs typeface="Arial" panose="020B0604020202020204" pitchFamily="34" charset="0"/>
                </a:rPr>
                <a:t>How did the non-verbal signals encouraged the speaker?</a:t>
              </a:r>
            </a:p>
            <a:p>
              <a:pPr marL="571500" indent="-571500" algn="l">
                <a:lnSpc>
                  <a:spcPct val="150000"/>
                </a:lnSpc>
                <a:buFont typeface="Arial" panose="020B0604020202020204" pitchFamily="34" charset="0"/>
                <a:buChar char="•"/>
              </a:pPr>
              <a:r>
                <a:rPr lang="en-US" sz="2000" b="1" dirty="0">
                  <a:solidFill>
                    <a:srgbClr val="272727"/>
                  </a:solidFill>
                  <a:latin typeface="Arial" panose="020B0604020202020204" pitchFamily="34" charset="0"/>
                  <a:cs typeface="Arial" panose="020B0604020202020204" pitchFamily="34" charset="0"/>
                </a:rPr>
                <a:t>How uncomfortable was the silence?</a:t>
              </a:r>
            </a:p>
            <a:p>
              <a:pPr marL="571500" indent="-571500" algn="l">
                <a:lnSpc>
                  <a:spcPct val="150000"/>
                </a:lnSpc>
                <a:buFont typeface="Arial" panose="020B0604020202020204" pitchFamily="34" charset="0"/>
                <a:buChar char="•"/>
              </a:pPr>
              <a:r>
                <a:rPr lang="en-US" sz="2000" b="1" dirty="0">
                  <a:solidFill>
                    <a:srgbClr val="272727"/>
                  </a:solidFill>
                  <a:latin typeface="Arial" panose="020B0604020202020204" pitchFamily="34" charset="0"/>
                  <a:cs typeface="Arial" panose="020B0604020202020204" pitchFamily="34" charset="0"/>
                </a:rPr>
                <a:t>How did it feel to just listen without having the pressure to contribute?</a:t>
              </a:r>
            </a:p>
            <a:p>
              <a:pPr marL="571500" indent="-571500" algn="l">
                <a:lnSpc>
                  <a:spcPct val="150000"/>
                </a:lnSpc>
                <a:buFont typeface="Arial" panose="020B0604020202020204" pitchFamily="34" charset="0"/>
                <a:buChar char="•"/>
              </a:pPr>
              <a:r>
                <a:rPr lang="en-US" sz="2000" b="1" dirty="0">
                  <a:solidFill>
                    <a:srgbClr val="272727"/>
                  </a:solidFill>
                  <a:latin typeface="Arial" panose="020B0604020202020204" pitchFamily="34" charset="0"/>
                  <a:cs typeface="Arial" panose="020B0604020202020204" pitchFamily="34" charset="0"/>
                </a:rPr>
                <a:t>How did the speaker feel having the freedom to say whatever he/she felt?</a:t>
              </a:r>
              <a:r>
                <a:rPr lang="en-US" sz="2000" b="1" dirty="0">
                  <a:solidFill>
                    <a:schemeClr val="tx1">
                      <a:lumMod val="65000"/>
                      <a:lumOff val="35000"/>
                    </a:schemeClr>
                  </a:solidFill>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79387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4547308"/>
            <a:ext cx="5053913" cy="1556929"/>
          </a:xfrm>
        </p:spPr>
        <p:txBody>
          <a:bodyPr>
            <a:noAutofit/>
          </a:bodyPr>
          <a:lstStyle/>
          <a:p>
            <a:pPr>
              <a:lnSpc>
                <a:spcPct val="100000"/>
              </a:lnSpc>
            </a:pPr>
            <a:r>
              <a:rPr lang="en-US" sz="4400" b="1" dirty="0" err="1">
                <a:latin typeface="Arial Black" panose="020B0A04020102020204" pitchFamily="34" charset="0"/>
              </a:rPr>
              <a:t>Shhhh</a:t>
            </a:r>
            <a:r>
              <a:rPr lang="en-US" sz="4400" b="1" dirty="0">
                <a:latin typeface="Arial Black" panose="020B0A04020102020204" pitchFamily="34" charset="0"/>
              </a:rPr>
              <a:t>…</a:t>
            </a:r>
            <a:br>
              <a:rPr lang="en-US" sz="4400" b="1" dirty="0">
                <a:latin typeface="Arial Black" panose="020B0A04020102020204" pitchFamily="34" charset="0"/>
              </a:rPr>
            </a:br>
            <a:r>
              <a:rPr lang="en-US" sz="4400" b="1" dirty="0">
                <a:latin typeface="Arial Black" panose="020B0A04020102020204" pitchFamily="34" charset="0"/>
              </a:rPr>
              <a:t>just listen…</a:t>
            </a:r>
          </a:p>
        </p:txBody>
      </p:sp>
      <p:sp>
        <p:nvSpPr>
          <p:cNvPr id="2" name="Slide Number Placeholder 1"/>
          <p:cNvSpPr>
            <a:spLocks noGrp="1"/>
          </p:cNvSpPr>
          <p:nvPr>
            <p:ph type="sldNum" sz="quarter" idx="10"/>
          </p:nvPr>
        </p:nvSpPr>
        <p:spPr/>
        <p:txBody>
          <a:bodyPr/>
          <a:lstStyle/>
          <a:p>
            <a:fld id="{0D558541-60C9-42A2-8392-FF12533A6B7A}" type="slidenum">
              <a:rPr lang="en-US" smtClean="0"/>
              <a:pPr/>
              <a:t>46</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8038" b="6962"/>
          <a:stretch/>
        </p:blipFill>
        <p:spPr>
          <a:xfrm>
            <a:off x="0" y="0"/>
            <a:ext cx="12191980" cy="4571990"/>
          </a:xfrm>
          <a:prstGeom prst="rect">
            <a:avLst/>
          </a:prstGeom>
        </p:spPr>
      </p:pic>
      <p:grpSp>
        <p:nvGrpSpPr>
          <p:cNvPr id="11" name="Group 10"/>
          <p:cNvGrpSpPr/>
          <p:nvPr/>
        </p:nvGrpSpPr>
        <p:grpSpPr>
          <a:xfrm>
            <a:off x="5894173" y="-383059"/>
            <a:ext cx="8736227" cy="7611174"/>
            <a:chOff x="5894173" y="-383059"/>
            <a:chExt cx="8736227" cy="7611174"/>
          </a:xfrm>
        </p:grpSpPr>
        <p:sp>
          <p:nvSpPr>
            <p:cNvPr id="9" name="Oval 8"/>
            <p:cNvSpPr/>
            <p:nvPr/>
          </p:nvSpPr>
          <p:spPr>
            <a:xfrm>
              <a:off x="5894173" y="-383059"/>
              <a:ext cx="8736227" cy="7611174"/>
            </a:xfrm>
            <a:prstGeom prst="ellipse">
              <a:avLst/>
            </a:prstGeom>
            <a:solidFill>
              <a:srgbClr val="FFFFFF">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4"/>
            <p:cNvSpPr txBox="1">
              <a:spLocks/>
            </p:cNvSpPr>
            <p:nvPr/>
          </p:nvSpPr>
          <p:spPr>
            <a:xfrm>
              <a:off x="6932532" y="816724"/>
              <a:ext cx="5123543" cy="5089806"/>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50000"/>
                </a:lnSpc>
                <a:buFont typeface="Arial" panose="020B0604020202020204" pitchFamily="34" charset="0"/>
                <a:buChar char="•"/>
              </a:pPr>
              <a:r>
                <a:rPr lang="en-US" sz="2000" b="1" dirty="0">
                  <a:solidFill>
                    <a:srgbClr val="272727"/>
                  </a:solidFill>
                  <a:latin typeface="Arial" panose="020B0604020202020204" pitchFamily="34" charset="0"/>
                  <a:cs typeface="Arial" panose="020B0604020202020204" pitchFamily="34" charset="0"/>
                </a:rPr>
                <a:t>How did the speaker feel this time?</a:t>
              </a:r>
            </a:p>
            <a:p>
              <a:pPr marL="571500" indent="-571500" algn="l">
                <a:lnSpc>
                  <a:spcPct val="150000"/>
                </a:lnSpc>
                <a:buFont typeface="Arial" panose="020B0604020202020204" pitchFamily="34" charset="0"/>
                <a:buChar char="•"/>
              </a:pPr>
              <a:r>
                <a:rPr lang="en-US" sz="2000" b="1" dirty="0">
                  <a:solidFill>
                    <a:srgbClr val="272727"/>
                  </a:solidFill>
                  <a:latin typeface="Arial" panose="020B0604020202020204" pitchFamily="34" charset="0"/>
                  <a:cs typeface="Arial" panose="020B0604020202020204" pitchFamily="34" charset="0"/>
                </a:rPr>
                <a:t>What was the highlight of this interaction? </a:t>
              </a:r>
            </a:p>
            <a:p>
              <a:pPr marL="571500" indent="-571500" algn="l">
                <a:lnSpc>
                  <a:spcPct val="150000"/>
                </a:lnSpc>
                <a:buFont typeface="Arial" panose="020B0604020202020204" pitchFamily="34" charset="0"/>
                <a:buChar char="•"/>
              </a:pPr>
              <a:r>
                <a:rPr lang="en-US" sz="2000" b="1" dirty="0">
                  <a:solidFill>
                    <a:srgbClr val="272727"/>
                  </a:solidFill>
                  <a:latin typeface="Arial" panose="020B0604020202020204" pitchFamily="34" charset="0"/>
                  <a:cs typeface="Arial" panose="020B0604020202020204" pitchFamily="34" charset="0"/>
                </a:rPr>
                <a:t>How did the listener feel?</a:t>
              </a:r>
            </a:p>
          </p:txBody>
        </p:sp>
      </p:grpSp>
    </p:spTree>
    <p:extLst>
      <p:ext uri="{BB962C8B-B14F-4D97-AF65-F5344CB8AC3E}">
        <p14:creationId xmlns:p14="http://schemas.microsoft.com/office/powerpoint/2010/main" val="3496960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205487" cy="6858000"/>
          </a:xfrm>
          <a:prstGeom prst="rect">
            <a:avLst/>
          </a:prstGeom>
        </p:spPr>
      </p:pic>
      <p:sp>
        <p:nvSpPr>
          <p:cNvPr id="6"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FFFF"/>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7"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effectLst/>
              <a:uLnTx/>
              <a:uFillTx/>
              <a:latin typeface="Arial"/>
            </a:endParaRPr>
          </a:p>
        </p:txBody>
      </p:sp>
      <p:sp>
        <p:nvSpPr>
          <p:cNvPr id="8" name="Rectangle 7"/>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9"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47</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2509846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48</a:t>
            </a:fld>
            <a:endParaRPr lang="en-US" dirty="0">
              <a:solidFill>
                <a:schemeClr val="tx1"/>
              </a:solidFill>
              <a:latin typeface="Calibri" panose="020F0502020204030204"/>
            </a:endParaRPr>
          </a:p>
        </p:txBody>
      </p:sp>
      <p:grpSp>
        <p:nvGrpSpPr>
          <p:cNvPr id="13" name="Group 12"/>
          <p:cNvGrpSpPr/>
          <p:nvPr/>
        </p:nvGrpSpPr>
        <p:grpSpPr>
          <a:xfrm>
            <a:off x="0" y="265969"/>
            <a:ext cx="12192000" cy="1181831"/>
            <a:chOff x="0" y="354442"/>
            <a:chExt cx="12192000" cy="1181831"/>
          </a:xfrm>
        </p:grpSpPr>
        <p:sp>
          <p:nvSpPr>
            <p:cNvPr id="14" name="Rectangle 13"/>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200" cap="all" spc="-133" dirty="0">
                  <a:solidFill>
                    <a:schemeClr val="bg1"/>
                  </a:solidFill>
                  <a:latin typeface="Arial Black" panose="020B0A04020102020204" pitchFamily="34" charset="0"/>
                </a:rPr>
                <a:t>How does paraphrasing support effective communication?</a:t>
              </a:r>
            </a:p>
            <a:p>
              <a:pPr lvl="0">
                <a:lnSpc>
                  <a:spcPct val="90000"/>
                </a:lnSpc>
                <a:spcAft>
                  <a:spcPts val="600"/>
                </a:spcAft>
                <a:defRPr/>
              </a:pPr>
              <a:r>
                <a:rPr lang="en-US" sz="2200" cap="all" spc="-133" dirty="0">
                  <a:solidFill>
                    <a:schemeClr val="bg1"/>
                  </a:solidFill>
                  <a:latin typeface="Arial Black" panose="020B0A04020102020204" pitchFamily="34" charset="0"/>
                </a:rPr>
                <a:t>What are the key things you will need to keep in mind when paraphrasing?</a:t>
              </a:r>
            </a:p>
          </p:txBody>
        </p:sp>
        <p:sp>
          <p:nvSpPr>
            <p:cNvPr id="15"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pic>
        <p:nvPicPr>
          <p:cNvPr id="16" name="Picture 2" descr="Image result for paraphrasing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560" y="2159159"/>
            <a:ext cx="8006881" cy="2539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0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2" name="Teardrop 21"/>
          <p:cNvSpPr/>
          <p:nvPr/>
        </p:nvSpPr>
        <p:spPr>
          <a:xfrm>
            <a:off x="3771900" y="0"/>
            <a:ext cx="8432800" cy="6946900"/>
          </a:xfrm>
          <a:prstGeom prst="teardrop">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1734634">
              <a:lnSpc>
                <a:spcPct val="150000"/>
              </a:lnSpc>
              <a:spcBef>
                <a:spcPts val="800"/>
              </a:spcBef>
            </a:pPr>
            <a:endParaRPr lang="en-US" sz="2400" b="1" dirty="0">
              <a:solidFill>
                <a:srgbClr val="000000"/>
              </a:solidFill>
              <a:latin typeface="Arial Bold" charset="0"/>
            </a:endParaRPr>
          </a:p>
        </p:txBody>
      </p:sp>
      <p:sp>
        <p:nvSpPr>
          <p:cNvPr id="3" name="Teardrop 2"/>
          <p:cNvSpPr/>
          <p:nvPr/>
        </p:nvSpPr>
        <p:spPr>
          <a:xfrm>
            <a:off x="4267200" y="0"/>
            <a:ext cx="7924800" cy="6858000"/>
          </a:xfrm>
          <a:prstGeom prst="teardrop">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1734634">
              <a:lnSpc>
                <a:spcPct val="150000"/>
              </a:lnSpc>
              <a:spcBef>
                <a:spcPts val="800"/>
              </a:spcBef>
            </a:pPr>
            <a:endParaRPr lang="en-US" sz="2400" b="1" dirty="0">
              <a:solidFill>
                <a:srgbClr val="000000"/>
              </a:solidFill>
              <a:latin typeface="Arial Bold" charset="0"/>
            </a:endParaRPr>
          </a:p>
        </p:txBody>
      </p:sp>
      <p:sp>
        <p:nvSpPr>
          <p:cNvPr id="30"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49</a:t>
            </a:fld>
            <a:endParaRPr lang="en-US" dirty="0">
              <a:solidFill>
                <a:schemeClr val="tx1"/>
              </a:solidFill>
              <a:latin typeface="Calibri" panose="020F0502020204030204"/>
            </a:endParaRPr>
          </a:p>
        </p:txBody>
      </p:sp>
      <p:sp>
        <p:nvSpPr>
          <p:cNvPr id="20" name="Title 3"/>
          <p:cNvSpPr>
            <a:spLocks noGrp="1"/>
          </p:cNvSpPr>
          <p:nvPr>
            <p:ph type="title"/>
          </p:nvPr>
        </p:nvSpPr>
        <p:spPr>
          <a:xfrm>
            <a:off x="330026" y="207419"/>
            <a:ext cx="6715351" cy="901617"/>
          </a:xfrm>
        </p:spPr>
        <p:txBody>
          <a:bodyPr vert="horz" lIns="0" tIns="0" rIns="130101" bIns="0" rtlCol="0" anchor="t" anchorCtr="0">
            <a:noAutofit/>
          </a:bodyPr>
          <a:lstStyle/>
          <a:p>
            <a:r>
              <a:rPr lang="en-US" sz="3200" dirty="0"/>
              <a:t>paraphrasing</a:t>
            </a:r>
          </a:p>
        </p:txBody>
      </p:sp>
      <p:sp>
        <p:nvSpPr>
          <p:cNvPr id="21" name="Content Placeholder 2"/>
          <p:cNvSpPr txBox="1">
            <a:spLocks/>
          </p:cNvSpPr>
          <p:nvPr/>
        </p:nvSpPr>
        <p:spPr>
          <a:xfrm>
            <a:off x="5606320" y="809470"/>
            <a:ext cx="6237250" cy="5291528"/>
          </a:xfrm>
          <a:prstGeom prst="rect">
            <a:avLst/>
          </a:prstGeom>
        </p:spPr>
        <p:txBody>
          <a:bodyPr/>
          <a:lstStyle>
            <a:lvl1pPr marL="17621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800" dirty="0">
                <a:solidFill>
                  <a:schemeClr val="bg1"/>
                </a:solidFill>
              </a:rPr>
              <a:t>Put the focus of the paraphrase on what the other person implied, not on what you wanted him/her to imply</a:t>
            </a:r>
          </a:p>
          <a:p>
            <a:pPr>
              <a:lnSpc>
                <a:spcPct val="150000"/>
              </a:lnSpc>
            </a:pPr>
            <a:r>
              <a:rPr lang="en-US" sz="1800" dirty="0">
                <a:solidFill>
                  <a:schemeClr val="bg1"/>
                </a:solidFill>
              </a:rPr>
              <a:t>Ask questions while paraphrasing, so that the other person has the responsibility and opportunity to refine his/her original comments in response to your question </a:t>
            </a:r>
          </a:p>
          <a:p>
            <a:pPr>
              <a:lnSpc>
                <a:spcPct val="150000"/>
              </a:lnSpc>
            </a:pPr>
            <a:r>
              <a:rPr lang="en-US" sz="1800" dirty="0">
                <a:solidFill>
                  <a:schemeClr val="bg1"/>
                </a:solidFill>
              </a:rPr>
              <a:t>Keep your assumptions and prejudices at bay</a:t>
            </a:r>
          </a:p>
          <a:p>
            <a:pPr>
              <a:lnSpc>
                <a:spcPct val="150000"/>
              </a:lnSpc>
            </a:pPr>
            <a:r>
              <a:rPr lang="en-US" sz="1800" dirty="0">
                <a:solidFill>
                  <a:schemeClr val="bg1"/>
                </a:solidFill>
              </a:rPr>
              <a:t>When paraphrasing, look for non-verbal as well as verbal cues that confirm or deny the accuracy of your understanding. </a:t>
            </a:r>
          </a:p>
          <a:p>
            <a:pPr>
              <a:lnSpc>
                <a:spcPct val="150000"/>
              </a:lnSpc>
            </a:pPr>
            <a:r>
              <a:rPr lang="en-US" sz="1800" dirty="0">
                <a:solidFill>
                  <a:schemeClr val="bg1"/>
                </a:solidFill>
              </a:rPr>
              <a:t>Empathize to demonstrate that you care for the client’s requirements and acknowledge their challenges and concerns</a:t>
            </a:r>
          </a:p>
        </p:txBody>
      </p:sp>
      <p:sp>
        <p:nvSpPr>
          <p:cNvPr id="6" name="Rectangle 5"/>
          <p:cNvSpPr/>
          <p:nvPr/>
        </p:nvSpPr>
        <p:spPr>
          <a:xfrm>
            <a:off x="330026" y="1065500"/>
            <a:ext cx="3683174" cy="4727000"/>
          </a:xfrm>
          <a:prstGeom prst="rect">
            <a:avLst/>
          </a:prstGeom>
        </p:spPr>
        <p:txBody>
          <a:bodyPr wrap="square" anchor="ctr">
            <a:spAutoFit/>
          </a:bodyPr>
          <a:lstStyle/>
          <a:p>
            <a:pPr>
              <a:lnSpc>
                <a:spcPct val="200000"/>
              </a:lnSpc>
            </a:pPr>
            <a:r>
              <a:rPr lang="en-US" sz="2200" b="1" dirty="0"/>
              <a:t>Paraphrasing is a powerful technique to further deepen your and others’ understanding of the ideas shared by restating the idea to validate.</a:t>
            </a:r>
          </a:p>
        </p:txBody>
      </p:sp>
    </p:spTree>
    <p:extLst>
      <p:ext uri="{BB962C8B-B14F-4D97-AF65-F5344CB8AC3E}">
        <p14:creationId xmlns:p14="http://schemas.microsoft.com/office/powerpoint/2010/main" val="104536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animBg="1"/>
      <p:bldP spid="2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5</a:t>
            </a:fld>
            <a:endParaRPr lang="en-US" dirty="0"/>
          </a:p>
        </p:txBody>
      </p:sp>
      <p:sp>
        <p:nvSpPr>
          <p:cNvPr id="6" name="TextBox 5"/>
          <p:cNvSpPr txBox="1"/>
          <p:nvPr/>
        </p:nvSpPr>
        <p:spPr>
          <a:xfrm>
            <a:off x="558800" y="2477987"/>
            <a:ext cx="10985500" cy="1446550"/>
          </a:xfrm>
          <a:prstGeom prst="rect">
            <a:avLst/>
          </a:prstGeom>
          <a:noFill/>
        </p:spPr>
        <p:txBody>
          <a:bodyPr wrap="square" rtlCol="0" anchor="ctr">
            <a:spAutoFit/>
          </a:bodyPr>
          <a:lstStyle/>
          <a:p>
            <a:r>
              <a:rPr lang="en-US" sz="4400" b="1" dirty="0"/>
              <a:t>The single biggest problem in communication</a:t>
            </a:r>
          </a:p>
          <a:p>
            <a:r>
              <a:rPr lang="en-US" sz="2400" b="1" dirty="0"/>
              <a:t>				</a:t>
            </a:r>
            <a:r>
              <a:rPr lang="en-US" sz="2000" b="1" dirty="0"/>
              <a:t>		</a:t>
            </a:r>
            <a:r>
              <a:rPr lang="en-US" sz="2400" b="1" dirty="0">
                <a:solidFill>
                  <a:srgbClr val="FFC000"/>
                </a:solidFill>
              </a:rPr>
              <a:t>is the </a:t>
            </a:r>
            <a:r>
              <a:rPr lang="en-US" sz="2400" b="1" i="1" u="sng" dirty="0">
                <a:solidFill>
                  <a:srgbClr val="FF0000"/>
                </a:solidFill>
              </a:rPr>
              <a:t>illusion</a:t>
            </a:r>
            <a:r>
              <a:rPr lang="en-US" sz="2400" b="1" dirty="0">
                <a:solidFill>
                  <a:srgbClr val="FFC000"/>
                </a:solidFill>
              </a:rPr>
              <a:t> that it has taken place.</a:t>
            </a:r>
          </a:p>
          <a:p>
            <a:r>
              <a:rPr lang="en-US" sz="2000" b="1" dirty="0">
                <a:solidFill>
                  <a:srgbClr val="FFC000"/>
                </a:solidFill>
              </a:rPr>
              <a:t>									</a:t>
            </a:r>
            <a:r>
              <a:rPr lang="en-US" sz="2000" b="1" dirty="0"/>
              <a:t>-</a:t>
            </a:r>
            <a:r>
              <a:rPr lang="en-US" sz="1600" b="1" dirty="0"/>
              <a:t> George Bernard Shaw</a:t>
            </a:r>
            <a:endParaRPr lang="en-US" sz="4400" b="1" dirty="0">
              <a:solidFill>
                <a:srgbClr val="FFC000"/>
              </a:solidFill>
            </a:endParaRPr>
          </a:p>
        </p:txBody>
      </p:sp>
      <p:sp>
        <p:nvSpPr>
          <p:cNvPr id="2" name="Rectangle 1"/>
          <p:cNvSpPr/>
          <p:nvPr/>
        </p:nvSpPr>
        <p:spPr>
          <a:xfrm>
            <a:off x="5092700" y="6159500"/>
            <a:ext cx="5979919"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Rectangle 4"/>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1505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t="17084"/>
          <a:stretch/>
        </p:blipFill>
        <p:spPr>
          <a:xfrm>
            <a:off x="6671733" y="0"/>
            <a:ext cx="5520267" cy="3561292"/>
          </a:xfrm>
          <a:prstGeom prst="rect">
            <a:avLst/>
          </a:prstGeom>
        </p:spPr>
      </p:pic>
      <p:sp>
        <p:nvSpPr>
          <p:cNvPr id="22" name="Freeform: Shap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79392" y="519592"/>
            <a:ext cx="4917084" cy="3493609"/>
          </a:xfrm>
        </p:spPr>
        <p:txBody>
          <a:bodyPr vert="horz" lIns="91440" tIns="45720" rIns="91440" bIns="45720" rtlCol="0" anchor="ctr">
            <a:noAutofit/>
          </a:bodyPr>
          <a:lstStyle/>
          <a:p>
            <a:pPr>
              <a:lnSpc>
                <a:spcPct val="150000"/>
              </a:lnSpc>
            </a:pPr>
            <a:r>
              <a:rPr lang="en-US" kern="1200" dirty="0">
                <a:solidFill>
                  <a:schemeClr val="bg1"/>
                </a:solidFill>
                <a:latin typeface="Arial Black" panose="020B0A04020102020204" pitchFamily="34" charset="0"/>
              </a:rPr>
              <a:t>A summary is a brief rundown covering the main points that you have covered in your conversation.</a:t>
            </a:r>
          </a:p>
        </p:txBody>
      </p:sp>
      <p:sp>
        <p:nvSpPr>
          <p:cNvPr id="3" name="Subtitle 2"/>
          <p:cNvSpPr>
            <a:spLocks noGrp="1"/>
          </p:cNvSpPr>
          <p:nvPr>
            <p:ph type="body" sz="half" idx="2"/>
          </p:nvPr>
        </p:nvSpPr>
        <p:spPr>
          <a:xfrm>
            <a:off x="6112933" y="3561291"/>
            <a:ext cx="5842000" cy="1857375"/>
          </a:xfrm>
        </p:spPr>
        <p:txBody>
          <a:bodyPr vert="horz" lIns="91440" tIns="45720" rIns="91440" bIns="45720" rtlCol="0">
            <a:noAutofit/>
          </a:bodyPr>
          <a:lstStyle/>
          <a:p>
            <a:pPr>
              <a:lnSpc>
                <a:spcPct val="150000"/>
              </a:lnSpc>
            </a:pPr>
            <a:r>
              <a:rPr lang="en-US" sz="2400" b="1" dirty="0">
                <a:latin typeface="Arial" panose="020B0604020202020204" pitchFamily="34" charset="0"/>
                <a:cs typeface="Arial" panose="020B0604020202020204" pitchFamily="34" charset="0"/>
              </a:rPr>
              <a:t>It is vital when summarizing that you are concise; you don't want to repeat the entire conversation all over again.</a:t>
            </a:r>
          </a:p>
        </p:txBody>
      </p:sp>
      <p:sp>
        <p:nvSpPr>
          <p:cNvPr id="29"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FFEA0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30"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
        <p:nvSpPr>
          <p:cNvPr id="31" name="Rectangle 30"/>
          <p:cNvSpPr/>
          <p:nvPr/>
        </p:nvSpPr>
        <p:spPr>
          <a:xfrm>
            <a:off x="6333067" y="6372161"/>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itchFamily="34" charset="0"/>
                <a:cs typeface="Arial" pitchFamily="34" charset="0"/>
              </a:rPr>
              <a:t>Copyright © 2017 Accenture. All rights reserved. </a:t>
            </a:r>
            <a:r>
              <a:rPr lang="en-US" sz="933" dirty="0">
                <a:solidFill>
                  <a:schemeClr val="tx1"/>
                </a:solidFill>
              </a:rPr>
              <a:t>For Accenture Internal Use Only.</a:t>
            </a:r>
          </a:p>
        </p:txBody>
      </p:sp>
      <p:sp>
        <p:nvSpPr>
          <p:cNvPr id="32"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50</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04386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6606" t="14844" r="8512"/>
          <a:stretch/>
        </p:blipFill>
        <p:spPr>
          <a:xfrm>
            <a:off x="6011333" y="1698622"/>
            <a:ext cx="6180667" cy="4244974"/>
          </a:xfrm>
          <a:prstGeom prst="rect">
            <a:avLst/>
          </a:prstGeom>
        </p:spPr>
      </p:pic>
      <p:sp>
        <p:nvSpPr>
          <p:cNvPr id="13"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51</a:t>
            </a:fld>
            <a:endParaRPr lang="en-US" dirty="0">
              <a:solidFill>
                <a:schemeClr val="tx1"/>
              </a:solidFill>
              <a:latin typeface="Calibri" panose="020F0502020204030204"/>
            </a:endParaRPr>
          </a:p>
        </p:txBody>
      </p:sp>
      <p:sp>
        <p:nvSpPr>
          <p:cNvPr id="16"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17"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19" name="Group 18"/>
          <p:cNvGrpSpPr/>
          <p:nvPr/>
        </p:nvGrpSpPr>
        <p:grpSpPr>
          <a:xfrm>
            <a:off x="0" y="265969"/>
            <a:ext cx="12192000" cy="1181831"/>
            <a:chOff x="0" y="354442"/>
            <a:chExt cx="12192000" cy="1181831"/>
          </a:xfrm>
        </p:grpSpPr>
        <p:sp>
          <p:nvSpPr>
            <p:cNvPr id="20" name="Rectangle 19"/>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400" cap="all" spc="-133" dirty="0">
                  <a:solidFill>
                    <a:schemeClr val="bg1"/>
                  </a:solidFill>
                  <a:latin typeface="Arial Black" panose="020B0A04020102020204" pitchFamily="34" charset="0"/>
                </a:rPr>
                <a:t>What are they key things to remember when summarizing?</a:t>
              </a:r>
            </a:p>
          </p:txBody>
        </p:sp>
        <p:sp>
          <p:nvSpPr>
            <p:cNvPr id="21" name="Freeform 9"/>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33" name="Content Placeholder 2"/>
          <p:cNvSpPr txBox="1">
            <a:spLocks/>
          </p:cNvSpPr>
          <p:nvPr/>
        </p:nvSpPr>
        <p:spPr>
          <a:xfrm>
            <a:off x="455614" y="1698623"/>
            <a:ext cx="5577838" cy="4562028"/>
          </a:xfrm>
          <a:prstGeom prst="rect">
            <a:avLst/>
          </a:prstGeom>
        </p:spPr>
        <p:txBody>
          <a:bodyPr/>
          <a:lstStyle>
            <a:lvl1pPr marL="17621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800" dirty="0"/>
              <a:t>Introduce the summary; let the person you are communicating with know you are going to summarize the discussion</a:t>
            </a:r>
          </a:p>
          <a:p>
            <a:pPr>
              <a:lnSpc>
                <a:spcPct val="150000"/>
              </a:lnSpc>
            </a:pPr>
            <a:r>
              <a:rPr lang="en-US" sz="1800" dirty="0"/>
              <a:t>Keep your summary to the point and don't cloud it with unnecessary information</a:t>
            </a:r>
          </a:p>
          <a:p>
            <a:pPr>
              <a:lnSpc>
                <a:spcPct val="150000"/>
              </a:lnSpc>
            </a:pPr>
            <a:r>
              <a:rPr lang="en-US" sz="1800" dirty="0"/>
              <a:t>Ensure you include three key elements that must be infused in a summary—Facts, Information, Agreements and Responsibilities</a:t>
            </a:r>
          </a:p>
          <a:p>
            <a:pPr>
              <a:lnSpc>
                <a:spcPct val="150000"/>
              </a:lnSpc>
            </a:pPr>
            <a:r>
              <a:rPr lang="en-US" sz="1800" dirty="0"/>
              <a:t>Check the other person’s understanding in order to be sure you have summarized correctly</a:t>
            </a:r>
          </a:p>
        </p:txBody>
      </p:sp>
    </p:spTree>
    <p:extLst>
      <p:ext uri="{BB962C8B-B14F-4D97-AF65-F5344CB8AC3E}">
        <p14:creationId xmlns:p14="http://schemas.microsoft.com/office/powerpoint/2010/main" val="323513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28417" r="20953" b="1"/>
          <a:stretch/>
        </p:blipFill>
        <p:spPr>
          <a:xfrm flipH="1">
            <a:off x="-1" y="13"/>
            <a:ext cx="6313149"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9" name="Title 3"/>
          <p:cNvSpPr>
            <a:spLocks noGrp="1"/>
          </p:cNvSpPr>
          <p:nvPr>
            <p:ph type="title"/>
          </p:nvPr>
        </p:nvSpPr>
        <p:spPr>
          <a:xfrm>
            <a:off x="6578600" y="207419"/>
            <a:ext cx="4213277" cy="901617"/>
          </a:xfrm>
        </p:spPr>
        <p:txBody>
          <a:bodyPr vert="horz" lIns="0" tIns="0" rIns="130101" bIns="0" rtlCol="0" anchor="t" anchorCtr="0">
            <a:noAutofit/>
          </a:bodyPr>
          <a:lstStyle/>
          <a:p>
            <a:r>
              <a:rPr lang="en-US" sz="3200" dirty="0"/>
              <a:t>storytelling</a:t>
            </a:r>
          </a:p>
        </p:txBody>
      </p:sp>
      <p:sp>
        <p:nvSpPr>
          <p:cNvPr id="10" name="Rectangle 9"/>
          <p:cNvSpPr/>
          <p:nvPr/>
        </p:nvSpPr>
        <p:spPr>
          <a:xfrm>
            <a:off x="6578600" y="765314"/>
            <a:ext cx="5359400" cy="2343655"/>
          </a:xfrm>
          <a:prstGeom prst="rect">
            <a:avLst/>
          </a:prstGeom>
        </p:spPr>
        <p:txBody>
          <a:bodyPr wrap="square">
            <a:spAutoFit/>
          </a:bodyPr>
          <a:lstStyle/>
          <a:p>
            <a:pPr>
              <a:lnSpc>
                <a:spcPct val="150000"/>
              </a:lnSpc>
            </a:pPr>
            <a:r>
              <a:rPr lang="en-US" sz="2000" b="1" dirty="0">
                <a:solidFill>
                  <a:srgbClr val="FFC000"/>
                </a:solidFill>
                <a:latin typeface="Arial" panose="020B0604020202020204" pitchFamily="34" charset="0"/>
              </a:rPr>
              <a:t>The storytelling framework helps you overcome gaps in your audience's background knowledge, and the story you tell can be tailored to suit the business challenge you or your client faces.</a:t>
            </a:r>
            <a:endParaRPr lang="en-US" sz="2000" b="1" dirty="0">
              <a:solidFill>
                <a:srgbClr val="FFC000"/>
              </a:solidFill>
            </a:endParaRPr>
          </a:p>
        </p:txBody>
      </p:sp>
      <p:sp>
        <p:nvSpPr>
          <p:cNvPr id="11" name="Rectangle 10"/>
          <p:cNvSpPr/>
          <p:nvPr/>
        </p:nvSpPr>
        <p:spPr>
          <a:xfrm>
            <a:off x="6578600" y="3238506"/>
            <a:ext cx="5118100" cy="3000821"/>
          </a:xfrm>
          <a:prstGeom prst="rect">
            <a:avLst/>
          </a:prstGeom>
        </p:spPr>
        <p:txBody>
          <a:bodyPr wrap="square">
            <a:spAutoFit/>
          </a:bodyPr>
          <a:lstStyle/>
          <a:p>
            <a:pPr>
              <a:lnSpc>
                <a:spcPct val="150000"/>
              </a:lnSpc>
            </a:pPr>
            <a:r>
              <a:rPr lang="en-US" b="1" dirty="0">
                <a:latin typeface="Arial" panose="020B0604020202020204" pitchFamily="34" charset="0"/>
              </a:rPr>
              <a:t>Effective Stories</a:t>
            </a:r>
            <a:r>
              <a:rPr lang="en-US" dirty="0">
                <a:latin typeface="Arial" panose="020B0604020202020204" pitchFamily="34" charset="0"/>
              </a:rPr>
              <a:t> are:</a:t>
            </a:r>
          </a:p>
          <a:p>
            <a:pPr marL="285750" indent="-285750">
              <a:lnSpc>
                <a:spcPct val="150000"/>
              </a:lnSpc>
              <a:buFont typeface="Arial" panose="020B0604020202020204" pitchFamily="34" charset="0"/>
              <a:buChar char="•"/>
            </a:pPr>
            <a:r>
              <a:rPr lang="en-US" dirty="0">
                <a:latin typeface="Arial" panose="020B0604020202020204" pitchFamily="34" charset="0"/>
              </a:rPr>
              <a:t>Simple</a:t>
            </a:r>
          </a:p>
          <a:p>
            <a:pPr marL="285750" indent="-285750">
              <a:lnSpc>
                <a:spcPct val="150000"/>
              </a:lnSpc>
              <a:buFont typeface="Arial" panose="020B0604020202020204" pitchFamily="34" charset="0"/>
              <a:buChar char="•"/>
            </a:pPr>
            <a:r>
              <a:rPr lang="en-US" dirty="0">
                <a:latin typeface="Arial" panose="020B0604020202020204" pitchFamily="34" charset="0"/>
              </a:rPr>
              <a:t>Relevant</a:t>
            </a:r>
          </a:p>
          <a:p>
            <a:pPr marL="285750" indent="-285750">
              <a:lnSpc>
                <a:spcPct val="150000"/>
              </a:lnSpc>
              <a:buFont typeface="Arial" panose="020B0604020202020204" pitchFamily="34" charset="0"/>
              <a:buChar char="•"/>
            </a:pPr>
            <a:r>
              <a:rPr lang="en-US" dirty="0">
                <a:latin typeface="Arial" panose="020B0604020202020204" pitchFamily="34" charset="0"/>
              </a:rPr>
              <a:t>Inclusive</a:t>
            </a:r>
          </a:p>
          <a:p>
            <a:pPr marL="285750" indent="-285750">
              <a:lnSpc>
                <a:spcPct val="150000"/>
              </a:lnSpc>
              <a:buFont typeface="Arial" panose="020B0604020202020204" pitchFamily="34" charset="0"/>
              <a:buChar char="•"/>
            </a:pPr>
            <a:r>
              <a:rPr lang="en-US" dirty="0">
                <a:latin typeface="Arial" panose="020B0604020202020204" pitchFamily="34" charset="0"/>
              </a:rPr>
              <a:t>Emotional</a:t>
            </a:r>
          </a:p>
          <a:p>
            <a:pPr marL="285750" indent="-285750">
              <a:lnSpc>
                <a:spcPct val="150000"/>
              </a:lnSpc>
              <a:buFont typeface="Arial" panose="020B0604020202020204" pitchFamily="34" charset="0"/>
              <a:buChar char="•"/>
            </a:pPr>
            <a:r>
              <a:rPr lang="en-US" dirty="0">
                <a:latin typeface="Arial" panose="020B0604020202020204" pitchFamily="34" charset="0"/>
              </a:rPr>
              <a:t>Friendly, not cynical</a:t>
            </a:r>
          </a:p>
          <a:p>
            <a:pPr marL="285750" indent="-285750">
              <a:lnSpc>
                <a:spcPct val="150000"/>
              </a:lnSpc>
              <a:buFont typeface="Arial" panose="020B0604020202020204" pitchFamily="34" charset="0"/>
              <a:buChar char="•"/>
            </a:pPr>
            <a:r>
              <a:rPr lang="en-US" dirty="0"/>
              <a:t>Shared by many people</a:t>
            </a:r>
          </a:p>
        </p:txBody>
      </p:sp>
      <p:sp>
        <p:nvSpPr>
          <p:cNvPr id="14"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ndParaRPr>
          </a:p>
        </p:txBody>
      </p:sp>
      <p:sp>
        <p:nvSpPr>
          <p:cNvPr id="15"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endParaRPr>
          </a:p>
        </p:txBody>
      </p:sp>
      <p:sp>
        <p:nvSpPr>
          <p:cNvPr id="16"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52</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65601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89" y="4505753"/>
            <a:ext cx="4267200" cy="1695465"/>
          </a:xfrm>
          <a:prstGeom prst="rect">
            <a:avLst/>
          </a:prstGeom>
        </p:spPr>
      </p:pic>
      <p:sp>
        <p:nvSpPr>
          <p:cNvPr id="2" name="Title 1"/>
          <p:cNvSpPr>
            <a:spLocks noGrp="1"/>
          </p:cNvSpPr>
          <p:nvPr>
            <p:ph type="title"/>
          </p:nvPr>
        </p:nvSpPr>
        <p:spPr>
          <a:xfrm>
            <a:off x="345018" y="332076"/>
            <a:ext cx="5928782" cy="776139"/>
          </a:xfrm>
        </p:spPr>
        <p:txBody>
          <a:bodyPr/>
          <a:lstStyle/>
          <a:p>
            <a:r>
              <a:rPr lang="en-US" dirty="0"/>
              <a:t>Structure your story</a:t>
            </a:r>
          </a:p>
        </p:txBody>
      </p:sp>
      <p:sp>
        <p:nvSpPr>
          <p:cNvPr id="3" name="Rectangle 2"/>
          <p:cNvSpPr/>
          <p:nvPr/>
        </p:nvSpPr>
        <p:spPr>
          <a:xfrm>
            <a:off x="345018" y="880528"/>
            <a:ext cx="11491382" cy="600164"/>
          </a:xfrm>
          <a:prstGeom prst="rect">
            <a:avLst/>
          </a:prstGeom>
        </p:spPr>
        <p:txBody>
          <a:bodyPr wrap="square">
            <a:spAutoFit/>
          </a:bodyPr>
          <a:lstStyle/>
          <a:p>
            <a:pPr>
              <a:lnSpc>
                <a:spcPct val="150000"/>
              </a:lnSpc>
            </a:pPr>
            <a:r>
              <a:rPr lang="en-US" sz="2200" dirty="0">
                <a:solidFill>
                  <a:srgbClr val="000000"/>
                </a:solidFill>
                <a:latin typeface="Arial" panose="020B0604020202020204" pitchFamily="34" charset="0"/>
              </a:rPr>
              <a:t>Crafting a story in which to present your data is a powerful way to connect with audiences. </a:t>
            </a:r>
            <a:endParaRPr lang="en-US" sz="2200" dirty="0"/>
          </a:p>
        </p:txBody>
      </p:sp>
      <p:pic>
        <p:nvPicPr>
          <p:cNvPr id="4" name="Picture 3"/>
          <p:cNvPicPr>
            <a:picLocks noChangeAspect="1"/>
          </p:cNvPicPr>
          <p:nvPr/>
        </p:nvPicPr>
        <p:blipFill rotWithShape="1">
          <a:blip r:embed="rId4"/>
          <a:srcRect r="85190"/>
          <a:stretch/>
        </p:blipFill>
        <p:spPr>
          <a:xfrm>
            <a:off x="480337" y="1566559"/>
            <a:ext cx="1851329" cy="1364310"/>
          </a:xfrm>
          <a:prstGeom prst="rect">
            <a:avLst/>
          </a:prstGeom>
          <a:ln w="57150">
            <a:solidFill>
              <a:srgbClr val="0EA997"/>
            </a:solidFill>
          </a:ln>
        </p:spPr>
      </p:pic>
      <p:grpSp>
        <p:nvGrpSpPr>
          <p:cNvPr id="16" name="Group 15"/>
          <p:cNvGrpSpPr/>
          <p:nvPr/>
        </p:nvGrpSpPr>
        <p:grpSpPr>
          <a:xfrm>
            <a:off x="398458" y="2981638"/>
            <a:ext cx="2015086" cy="1463363"/>
            <a:chOff x="398458" y="4036597"/>
            <a:chExt cx="2174875" cy="1873968"/>
          </a:xfrm>
          <a:solidFill>
            <a:srgbClr val="BBF7E4"/>
          </a:solidFill>
        </p:grpSpPr>
        <p:sp>
          <p:nvSpPr>
            <p:cNvPr id="15" name="Rectangle: Rounded Corners 14"/>
            <p:cNvSpPr/>
            <p:nvPr/>
          </p:nvSpPr>
          <p:spPr>
            <a:xfrm>
              <a:off x="398458" y="4036597"/>
              <a:ext cx="2174875" cy="1873968"/>
            </a:xfrm>
            <a:prstGeom prst="roundRect">
              <a:avLst>
                <a:gd name="adj" fmla="val 7857"/>
              </a:avLst>
            </a:prstGeom>
            <a:grpFill/>
            <a:ln w="57150">
              <a:solidFill>
                <a:srgbClr val="0EA9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486830" y="4061702"/>
              <a:ext cx="1998132" cy="1338828"/>
            </a:xfrm>
            <a:prstGeom prst="rect">
              <a:avLst/>
            </a:prstGeom>
            <a:grpFill/>
          </p:spPr>
          <p:txBody>
            <a:bodyPr wrap="square" anchor="ctr">
              <a:spAutoFit/>
            </a:bodyPr>
            <a:lstStyle/>
            <a:p>
              <a:pPr algn="ctr">
                <a:lnSpc>
                  <a:spcPct val="150000"/>
                </a:lnSpc>
              </a:pPr>
              <a:r>
                <a:rPr lang="en-US" dirty="0">
                  <a:solidFill>
                    <a:srgbClr val="000000"/>
                  </a:solidFill>
                  <a:latin typeface="Arial" panose="020B0604020202020204" pitchFamily="34" charset="0"/>
                </a:rPr>
                <a:t>Structure the story around a </a:t>
              </a:r>
              <a:r>
                <a:rPr lang="en-US" b="1" dirty="0">
                  <a:solidFill>
                    <a:srgbClr val="000000"/>
                  </a:solidFill>
                  <a:latin typeface="Arial" panose="020B0604020202020204" pitchFamily="34" charset="0"/>
                </a:rPr>
                <a:t>Process</a:t>
              </a:r>
              <a:endParaRPr lang="en-US" dirty="0"/>
            </a:p>
          </p:txBody>
        </p:sp>
      </p:grpSp>
      <p:pic>
        <p:nvPicPr>
          <p:cNvPr id="7" name="Picture 6"/>
          <p:cNvPicPr>
            <a:picLocks noChangeAspect="1"/>
          </p:cNvPicPr>
          <p:nvPr/>
        </p:nvPicPr>
        <p:blipFill rotWithShape="1">
          <a:blip r:embed="rId4"/>
          <a:srcRect l="24810" t="3910" r="60380" b="-3910"/>
          <a:stretch/>
        </p:blipFill>
        <p:spPr>
          <a:xfrm>
            <a:off x="2784403" y="1566559"/>
            <a:ext cx="1851329" cy="1364310"/>
          </a:xfrm>
          <a:prstGeom prst="rect">
            <a:avLst/>
          </a:prstGeom>
          <a:ln w="57150">
            <a:solidFill>
              <a:srgbClr val="0EA997"/>
            </a:solidFill>
          </a:ln>
        </p:spPr>
      </p:pic>
      <p:pic>
        <p:nvPicPr>
          <p:cNvPr id="8" name="Picture 7"/>
          <p:cNvPicPr>
            <a:picLocks noChangeAspect="1"/>
          </p:cNvPicPr>
          <p:nvPr/>
        </p:nvPicPr>
        <p:blipFill rotWithShape="1">
          <a:blip r:embed="rId4"/>
          <a:srcRect l="49367" t="2372" r="35823" b="-2372"/>
          <a:stretch/>
        </p:blipFill>
        <p:spPr>
          <a:xfrm>
            <a:off x="5115724" y="1566559"/>
            <a:ext cx="1851329" cy="1364310"/>
          </a:xfrm>
          <a:prstGeom prst="rect">
            <a:avLst/>
          </a:prstGeom>
          <a:ln w="57150">
            <a:solidFill>
              <a:srgbClr val="0EA997"/>
            </a:solidFill>
          </a:ln>
        </p:spPr>
      </p:pic>
      <p:pic>
        <p:nvPicPr>
          <p:cNvPr id="9" name="Picture 8"/>
          <p:cNvPicPr>
            <a:picLocks noChangeAspect="1"/>
          </p:cNvPicPr>
          <p:nvPr/>
        </p:nvPicPr>
        <p:blipFill rotWithShape="1">
          <a:blip r:embed="rId4"/>
          <a:srcRect l="70928" t="4127" r="14262" b="-4127"/>
          <a:stretch/>
        </p:blipFill>
        <p:spPr>
          <a:xfrm>
            <a:off x="7571872" y="1566559"/>
            <a:ext cx="1851329" cy="1364310"/>
          </a:xfrm>
          <a:prstGeom prst="rect">
            <a:avLst/>
          </a:prstGeom>
          <a:ln w="57150">
            <a:solidFill>
              <a:srgbClr val="0EA997"/>
            </a:solidFill>
          </a:ln>
        </p:spPr>
      </p:pic>
      <p:pic>
        <p:nvPicPr>
          <p:cNvPr id="10" name="Picture 9"/>
          <p:cNvPicPr>
            <a:picLocks noChangeAspect="1"/>
          </p:cNvPicPr>
          <p:nvPr/>
        </p:nvPicPr>
        <p:blipFill rotWithShape="1">
          <a:blip r:embed="rId4"/>
          <a:srcRect l="86603" t="177" r="-1413" b="-177"/>
          <a:stretch/>
        </p:blipFill>
        <p:spPr>
          <a:xfrm>
            <a:off x="9903193" y="1566559"/>
            <a:ext cx="1851329" cy="1364310"/>
          </a:xfrm>
          <a:prstGeom prst="rect">
            <a:avLst/>
          </a:prstGeom>
          <a:ln w="57150">
            <a:solidFill>
              <a:srgbClr val="0EA997"/>
            </a:solidFill>
          </a:ln>
        </p:spPr>
      </p:pic>
      <p:grpSp>
        <p:nvGrpSpPr>
          <p:cNvPr id="46" name="Group 45"/>
          <p:cNvGrpSpPr/>
          <p:nvPr/>
        </p:nvGrpSpPr>
        <p:grpSpPr>
          <a:xfrm>
            <a:off x="2702524" y="2981638"/>
            <a:ext cx="2015086" cy="1463363"/>
            <a:chOff x="2702524" y="2981638"/>
            <a:chExt cx="2015086" cy="1463363"/>
          </a:xfrm>
          <a:solidFill>
            <a:srgbClr val="BBF7E4"/>
          </a:solidFill>
        </p:grpSpPr>
        <p:sp>
          <p:nvSpPr>
            <p:cNvPr id="17" name="Rectangle: Rounded Corners 16"/>
            <p:cNvSpPr/>
            <p:nvPr/>
          </p:nvSpPr>
          <p:spPr>
            <a:xfrm>
              <a:off x="2702524" y="2981638"/>
              <a:ext cx="2015086" cy="1463363"/>
            </a:xfrm>
            <a:prstGeom prst="roundRect">
              <a:avLst>
                <a:gd name="adj" fmla="val 7857"/>
              </a:avLst>
            </a:prstGeom>
            <a:grpFill/>
            <a:ln w="57150">
              <a:solidFill>
                <a:srgbClr val="0EA9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784403" y="3016736"/>
              <a:ext cx="1851329" cy="721019"/>
            </a:xfrm>
            <a:prstGeom prst="rect">
              <a:avLst/>
            </a:prstGeom>
            <a:grpFill/>
          </p:spPr>
          <p:txBody>
            <a:bodyPr wrap="square" anchor="ctr">
              <a:spAutoFit/>
            </a:bodyPr>
            <a:lstStyle/>
            <a:p>
              <a:pPr algn="ctr">
                <a:lnSpc>
                  <a:spcPct val="150000"/>
                </a:lnSpc>
              </a:pPr>
              <a:r>
                <a:rPr lang="en-US" dirty="0">
                  <a:solidFill>
                    <a:srgbClr val="000000"/>
                  </a:solidFill>
                  <a:latin typeface="Arial" panose="020B0604020202020204" pitchFamily="34" charset="0"/>
                </a:rPr>
                <a:t>Begin with an </a:t>
              </a:r>
              <a:r>
                <a:rPr lang="en-US" b="1" dirty="0">
                  <a:solidFill>
                    <a:srgbClr val="000000"/>
                  </a:solidFill>
                  <a:latin typeface="Arial" panose="020B0604020202020204" pitchFamily="34" charset="0"/>
                </a:rPr>
                <a:t>Anecdote</a:t>
              </a:r>
            </a:p>
          </p:txBody>
        </p:sp>
      </p:grpSp>
      <p:grpSp>
        <p:nvGrpSpPr>
          <p:cNvPr id="35" name="Group 34"/>
          <p:cNvGrpSpPr/>
          <p:nvPr/>
        </p:nvGrpSpPr>
        <p:grpSpPr>
          <a:xfrm>
            <a:off x="7489993" y="2981638"/>
            <a:ext cx="2015086" cy="1463363"/>
            <a:chOff x="7053260" y="3993432"/>
            <a:chExt cx="2174875" cy="1873968"/>
          </a:xfrm>
          <a:solidFill>
            <a:srgbClr val="BBF7E4"/>
          </a:solidFill>
        </p:grpSpPr>
        <p:sp>
          <p:nvSpPr>
            <p:cNvPr id="32" name="Rectangle: Rounded Corners 31"/>
            <p:cNvSpPr/>
            <p:nvPr/>
          </p:nvSpPr>
          <p:spPr>
            <a:xfrm>
              <a:off x="7053260" y="3993432"/>
              <a:ext cx="2174875" cy="1873968"/>
            </a:xfrm>
            <a:prstGeom prst="roundRect">
              <a:avLst>
                <a:gd name="adj" fmla="val 7857"/>
              </a:avLst>
            </a:prstGeom>
            <a:grpFill/>
            <a:ln w="57150">
              <a:solidFill>
                <a:srgbClr val="0EA9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141632" y="4061702"/>
              <a:ext cx="1998132" cy="1338828"/>
            </a:xfrm>
            <a:prstGeom prst="rect">
              <a:avLst/>
            </a:prstGeom>
            <a:grpFill/>
          </p:spPr>
          <p:txBody>
            <a:bodyPr wrap="square" anchor="ctr">
              <a:spAutoFit/>
            </a:bodyPr>
            <a:lstStyle/>
            <a:p>
              <a:pPr algn="ctr">
                <a:lnSpc>
                  <a:spcPct val="150000"/>
                </a:lnSpc>
              </a:pPr>
              <a:r>
                <a:rPr lang="en-US" dirty="0">
                  <a:solidFill>
                    <a:srgbClr val="000000"/>
                  </a:solidFill>
                  <a:latin typeface="Arial" panose="020B0604020202020204" pitchFamily="34" charset="0"/>
                </a:rPr>
                <a:t>Set the Stage for Future </a:t>
              </a:r>
              <a:r>
                <a:rPr lang="en-US" b="1" dirty="0">
                  <a:solidFill>
                    <a:srgbClr val="000000"/>
                  </a:solidFill>
                  <a:latin typeface="Arial" panose="020B0604020202020204" pitchFamily="34" charset="0"/>
                </a:rPr>
                <a:t>Exploration</a:t>
              </a:r>
              <a:endParaRPr lang="en-US" dirty="0"/>
            </a:p>
          </p:txBody>
        </p:sp>
      </p:grpSp>
      <p:grpSp>
        <p:nvGrpSpPr>
          <p:cNvPr id="34" name="Group 33"/>
          <p:cNvGrpSpPr/>
          <p:nvPr/>
        </p:nvGrpSpPr>
        <p:grpSpPr>
          <a:xfrm>
            <a:off x="5033845" y="2981638"/>
            <a:ext cx="2015086" cy="1463363"/>
            <a:chOff x="4878385" y="3993432"/>
            <a:chExt cx="2174875" cy="1873968"/>
          </a:xfrm>
          <a:solidFill>
            <a:srgbClr val="BBF7E4"/>
          </a:solidFill>
        </p:grpSpPr>
        <p:sp>
          <p:nvSpPr>
            <p:cNvPr id="31" name="Rectangle: Rounded Corners 30"/>
            <p:cNvSpPr/>
            <p:nvPr/>
          </p:nvSpPr>
          <p:spPr>
            <a:xfrm>
              <a:off x="4878385" y="3993432"/>
              <a:ext cx="2174875" cy="1873968"/>
            </a:xfrm>
            <a:prstGeom prst="roundRect">
              <a:avLst>
                <a:gd name="adj" fmla="val 7857"/>
              </a:avLst>
            </a:prstGeom>
            <a:grpFill/>
            <a:ln w="57150">
              <a:solidFill>
                <a:srgbClr val="0EA9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966757" y="4061702"/>
              <a:ext cx="1998132" cy="1338828"/>
            </a:xfrm>
            <a:prstGeom prst="rect">
              <a:avLst/>
            </a:prstGeom>
            <a:grpFill/>
          </p:spPr>
          <p:txBody>
            <a:bodyPr wrap="square" anchor="ctr">
              <a:spAutoFit/>
            </a:bodyPr>
            <a:lstStyle/>
            <a:p>
              <a:pPr algn="ctr">
                <a:lnSpc>
                  <a:spcPct val="150000"/>
                </a:lnSpc>
              </a:pPr>
              <a:r>
                <a:rPr lang="en-US" dirty="0">
                  <a:solidFill>
                    <a:srgbClr val="000000"/>
                  </a:solidFill>
                  <a:latin typeface="Arial" panose="020B0604020202020204" pitchFamily="34" charset="0"/>
                </a:rPr>
                <a:t>Begin with Global Findings, then </a:t>
              </a:r>
              <a:r>
                <a:rPr lang="en-US" b="1" dirty="0">
                  <a:solidFill>
                    <a:srgbClr val="000000"/>
                  </a:solidFill>
                  <a:latin typeface="Arial" panose="020B0604020202020204" pitchFamily="34" charset="0"/>
                </a:rPr>
                <a:t>Zoom In</a:t>
              </a:r>
            </a:p>
          </p:txBody>
        </p:sp>
      </p:grpSp>
      <p:grpSp>
        <p:nvGrpSpPr>
          <p:cNvPr id="36" name="Group 35"/>
          <p:cNvGrpSpPr/>
          <p:nvPr/>
        </p:nvGrpSpPr>
        <p:grpSpPr>
          <a:xfrm>
            <a:off x="9821314" y="2981638"/>
            <a:ext cx="2015086" cy="1463363"/>
            <a:chOff x="9293753" y="4001623"/>
            <a:chExt cx="2174875" cy="1873968"/>
          </a:xfrm>
          <a:solidFill>
            <a:srgbClr val="BBF7E4"/>
          </a:solidFill>
        </p:grpSpPr>
        <p:sp>
          <p:nvSpPr>
            <p:cNvPr id="33" name="Rectangle: Rounded Corners 32"/>
            <p:cNvSpPr/>
            <p:nvPr/>
          </p:nvSpPr>
          <p:spPr>
            <a:xfrm>
              <a:off x="9293753" y="4001623"/>
              <a:ext cx="2174875" cy="1873968"/>
            </a:xfrm>
            <a:prstGeom prst="roundRect">
              <a:avLst>
                <a:gd name="adj" fmla="val 7857"/>
              </a:avLst>
            </a:prstGeom>
            <a:grpFill/>
            <a:ln w="57150">
              <a:solidFill>
                <a:srgbClr val="0EA9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9382125" y="4061702"/>
              <a:ext cx="1998132" cy="1338828"/>
            </a:xfrm>
            <a:prstGeom prst="rect">
              <a:avLst/>
            </a:prstGeom>
            <a:grpFill/>
          </p:spPr>
          <p:txBody>
            <a:bodyPr wrap="square" anchor="ctr">
              <a:spAutoFit/>
            </a:bodyPr>
            <a:lstStyle/>
            <a:p>
              <a:pPr algn="ctr">
                <a:lnSpc>
                  <a:spcPct val="150000"/>
                </a:lnSpc>
              </a:pPr>
              <a:r>
                <a:rPr lang="en-US" dirty="0">
                  <a:solidFill>
                    <a:srgbClr val="000000"/>
                  </a:solidFill>
                  <a:latin typeface="Arial" panose="020B0604020202020204" pitchFamily="34" charset="0"/>
                </a:rPr>
                <a:t>Establish a </a:t>
              </a:r>
              <a:r>
                <a:rPr lang="en-US" b="1" dirty="0">
                  <a:solidFill>
                    <a:srgbClr val="000000"/>
                  </a:solidFill>
                  <a:latin typeface="Arial" panose="020B0604020202020204" pitchFamily="34" charset="0"/>
                </a:rPr>
                <a:t>Vision</a:t>
              </a:r>
              <a:r>
                <a:rPr lang="en-US" dirty="0">
                  <a:solidFill>
                    <a:srgbClr val="000000"/>
                  </a:solidFill>
                  <a:latin typeface="Arial" panose="020B0604020202020204" pitchFamily="34" charset="0"/>
                </a:rPr>
                <a:t> for the future</a:t>
              </a:r>
              <a:endParaRPr lang="en-US" b="1" dirty="0"/>
            </a:p>
          </p:txBody>
        </p:sp>
      </p:grpSp>
      <p:sp>
        <p:nvSpPr>
          <p:cNvPr id="45" name="Rectangle 44"/>
          <p:cNvSpPr/>
          <p:nvPr/>
        </p:nvSpPr>
        <p:spPr>
          <a:xfrm>
            <a:off x="4447889" y="4619455"/>
            <a:ext cx="7538121" cy="1569660"/>
          </a:xfrm>
          <a:prstGeom prst="rect">
            <a:avLst/>
          </a:prstGeom>
        </p:spPr>
        <p:txBody>
          <a:bodyPr wrap="square">
            <a:spAutoFit/>
          </a:bodyPr>
          <a:lstStyle/>
          <a:p>
            <a:pPr>
              <a:lnSpc>
                <a:spcPct val="200000"/>
              </a:lnSpc>
            </a:pPr>
            <a:r>
              <a:rPr lang="en-US" sz="2400" b="1" dirty="0">
                <a:solidFill>
                  <a:schemeClr val="bg2">
                    <a:lumMod val="75000"/>
                  </a:schemeClr>
                </a:solidFill>
                <a:latin typeface="Viner Hand ITC" panose="03070502030502020203" pitchFamily="66" charset="0"/>
              </a:rPr>
              <a:t>“Stories constitute the single most powerful weapon in a leader’s arsenal.”</a:t>
            </a:r>
            <a:r>
              <a:rPr lang="en-US" dirty="0">
                <a:solidFill>
                  <a:schemeClr val="bg2">
                    <a:lumMod val="75000"/>
                  </a:schemeClr>
                </a:solidFill>
                <a:latin typeface="Lucida Bright" panose="02040602050505020304" pitchFamily="18" charset="0"/>
              </a:rPr>
              <a:t> </a:t>
            </a:r>
            <a:r>
              <a:rPr lang="en-US" sz="1400" dirty="0"/>
              <a:t>— Dr. Howard Gardner, Professor Harvard University</a:t>
            </a:r>
            <a:endParaRPr lang="en-US" sz="1600" i="0" dirty="0">
              <a:effectLst/>
            </a:endParaRPr>
          </a:p>
        </p:txBody>
      </p:sp>
      <p:sp>
        <p:nvSpPr>
          <p:cNvPr id="47" name="Slide Number Placeholder 2"/>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53</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5452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5" name="Rectangle 14">
            <a:extLst>
              <a:ext uri="{FF2B5EF4-FFF2-40B4-BE49-F238E27FC236}">
                <a16:creationId xmlns:a16="http://schemas.microsoft.com/office/drawing/2014/main" id="{86C7B4A1-154A-4DF0-AC46-F88D75A2E0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5">
            <a:extLst>
              <a:ext uri="{FF2B5EF4-FFF2-40B4-BE49-F238E27FC236}">
                <a16:creationId xmlns:a16="http://schemas.microsoft.com/office/drawing/2014/main" id="{B0908A2B-2297-4CD7-9863-49D4E28A90F3}"/>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14" name="Freeform 6">
            <a:extLst>
              <a:ext uri="{FF2B5EF4-FFF2-40B4-BE49-F238E27FC236}">
                <a16:creationId xmlns:a16="http://schemas.microsoft.com/office/drawing/2014/main" id="{73BDE722-49F8-49CC-BF5C-F430AE1382F4}"/>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grpSp>
        <p:nvGrpSpPr>
          <p:cNvPr id="19" name="Group 18">
            <a:extLst>
              <a:ext uri="{FF2B5EF4-FFF2-40B4-BE49-F238E27FC236}">
                <a16:creationId xmlns:a16="http://schemas.microsoft.com/office/drawing/2014/main" id="{38E2F5A5-73FB-4164-BE2D-6814968A82C8}"/>
              </a:ext>
            </a:extLst>
          </p:cNvPr>
          <p:cNvGrpSpPr/>
          <p:nvPr/>
        </p:nvGrpSpPr>
        <p:grpSpPr>
          <a:xfrm>
            <a:off x="7556406" y="0"/>
            <a:ext cx="4635593" cy="6858000"/>
            <a:chOff x="7556407" y="0"/>
            <a:chExt cx="4635592" cy="6858000"/>
          </a:xfrm>
        </p:grpSpPr>
        <p:pic>
          <p:nvPicPr>
            <p:cNvPr id="17" name="Content Placeholder 7">
              <a:extLst>
                <a:ext uri="{FF2B5EF4-FFF2-40B4-BE49-F238E27FC236}">
                  <a16:creationId xmlns:a16="http://schemas.microsoft.com/office/drawing/2014/main" id="{12190024-DAC8-4363-B8C8-7AB9068E21C1}"/>
                </a:ext>
              </a:extLst>
            </p:cNvPr>
            <p:cNvPicPr>
              <a:picLocks noChangeAspect="1"/>
            </p:cNvPicPr>
            <p:nvPr/>
          </p:nvPicPr>
          <p:blipFill rotWithShape="1">
            <a:blip r:embed="rId3">
              <a:extLst>
                <a:ext uri="{28A0092B-C50C-407E-A947-70E740481C1C}">
                  <a14:useLocalDpi xmlns:a14="http://schemas.microsoft.com/office/drawing/2010/main" val="0"/>
                </a:ext>
              </a:extLst>
            </a:blip>
            <a:srcRect l="818" r="29855"/>
            <a:stretch/>
          </p:blipFill>
          <p:spPr>
            <a:xfrm>
              <a:off x="7556408" y="10"/>
              <a:ext cx="4635591" cy="6857990"/>
            </a:xfrm>
            <a:prstGeom prst="rect">
              <a:avLst/>
            </a:prstGeom>
            <a:effectLst/>
          </p:spPr>
        </p:pic>
        <p:sp>
          <p:nvSpPr>
            <p:cNvPr id="18" name="Rectangle 17">
              <a:extLst>
                <a:ext uri="{FF2B5EF4-FFF2-40B4-BE49-F238E27FC236}">
                  <a16:creationId xmlns:a16="http://schemas.microsoft.com/office/drawing/2014/main" id="{B150AF52-56B5-47BC-A533-BD835D26AE5E}"/>
                </a:ext>
              </a:extLst>
            </p:cNvPr>
            <p:cNvSpPr/>
            <p:nvPr/>
          </p:nvSpPr>
          <p:spPr>
            <a:xfrm>
              <a:off x="7556407" y="0"/>
              <a:ext cx="4635592" cy="6858000"/>
            </a:xfrm>
            <a:prstGeom prst="rect">
              <a:avLst/>
            </a:prstGeom>
            <a:solidFill>
              <a:srgbClr val="E7E6E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Slide Number Placeholder 2">
            <a:extLst>
              <a:ext uri="{FF2B5EF4-FFF2-40B4-BE49-F238E27FC236}">
                <a16:creationId xmlns:a16="http://schemas.microsoft.com/office/drawing/2014/main" id="{E3DD60FF-A659-4B00-A866-FBBB40C31585}"/>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54</a:t>
            </a:fld>
            <a:endParaRPr lang="en-US" dirty="0"/>
          </a:p>
        </p:txBody>
      </p:sp>
      <p:sp>
        <p:nvSpPr>
          <p:cNvPr id="22" name="Rectangle 21">
            <a:extLst>
              <a:ext uri="{FF2B5EF4-FFF2-40B4-BE49-F238E27FC236}">
                <a16:creationId xmlns:a16="http://schemas.microsoft.com/office/drawing/2014/main" id="{8F9B0420-2F55-45CF-BFED-3572E275BEF8}"/>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p>
        </p:txBody>
      </p:sp>
      <p:sp>
        <p:nvSpPr>
          <p:cNvPr id="27" name="Freeform: Shape 26">
            <a:extLst>
              <a:ext uri="{FF2B5EF4-FFF2-40B4-BE49-F238E27FC236}">
                <a16:creationId xmlns:a16="http://schemas.microsoft.com/office/drawing/2014/main" id="{B75DEDEE-287E-41BC-9C77-7FED4BF62EAC}"/>
              </a:ext>
            </a:extLst>
          </p:cNvPr>
          <p:cNvSpPr/>
          <p:nvPr/>
        </p:nvSpPr>
        <p:spPr>
          <a:xfrm>
            <a:off x="790592" y="1676153"/>
            <a:ext cx="1023344" cy="1183002"/>
          </a:xfrm>
          <a:custGeom>
            <a:avLst/>
            <a:gdLst>
              <a:gd name="connsiteX0" fmla="*/ 0 w 1244080"/>
              <a:gd name="connsiteY0" fmla="*/ 0 h 870856"/>
              <a:gd name="connsiteX1" fmla="*/ 808652 w 1244080"/>
              <a:gd name="connsiteY1" fmla="*/ 0 h 870856"/>
              <a:gd name="connsiteX2" fmla="*/ 1244080 w 1244080"/>
              <a:gd name="connsiteY2" fmla="*/ 435428 h 870856"/>
              <a:gd name="connsiteX3" fmla="*/ 808652 w 1244080"/>
              <a:gd name="connsiteY3" fmla="*/ 870856 h 870856"/>
              <a:gd name="connsiteX4" fmla="*/ 0 w 1244080"/>
              <a:gd name="connsiteY4" fmla="*/ 870856 h 870856"/>
              <a:gd name="connsiteX5" fmla="*/ 0 w 1244080"/>
              <a:gd name="connsiteY5" fmla="*/ 0 h 8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080" h="870856">
                <a:moveTo>
                  <a:pt x="1244080" y="0"/>
                </a:moveTo>
                <a:lnTo>
                  <a:pt x="1244080" y="566056"/>
                </a:lnTo>
                <a:lnTo>
                  <a:pt x="622040" y="870856"/>
                </a:lnTo>
                <a:lnTo>
                  <a:pt x="0" y="566056"/>
                </a:lnTo>
                <a:lnTo>
                  <a:pt x="0" y="0"/>
                </a:lnTo>
                <a:lnTo>
                  <a:pt x="124408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230414" numCol="1" spcCol="1270" anchor="ctr" anchorCtr="0">
            <a:noAutofit/>
          </a:bodyPr>
          <a:lstStyle/>
          <a:p>
            <a:pPr marL="0" lvl="0" indent="0" algn="ctr" defTabSz="889000">
              <a:lnSpc>
                <a:spcPct val="90000"/>
              </a:lnSpc>
              <a:spcBef>
                <a:spcPct val="0"/>
              </a:spcBef>
              <a:spcAft>
                <a:spcPct val="35000"/>
              </a:spcAft>
              <a:buNone/>
            </a:pPr>
            <a:r>
              <a:rPr lang="en-US" sz="4000" b="1" kern="1200" dirty="0">
                <a:latin typeface="Arial" panose="020B0604020202020204" pitchFamily="34" charset="0"/>
                <a:cs typeface="Arial" panose="020B0604020202020204" pitchFamily="34" charset="0"/>
              </a:rPr>
              <a:t>T</a:t>
            </a:r>
          </a:p>
        </p:txBody>
      </p:sp>
      <p:sp>
        <p:nvSpPr>
          <p:cNvPr id="28" name="Freeform: Shape 27">
            <a:extLst>
              <a:ext uri="{FF2B5EF4-FFF2-40B4-BE49-F238E27FC236}">
                <a16:creationId xmlns:a16="http://schemas.microsoft.com/office/drawing/2014/main" id="{CDBC50D7-6E71-40C1-B62B-D797FF629847}"/>
              </a:ext>
            </a:extLst>
          </p:cNvPr>
          <p:cNvSpPr/>
          <p:nvPr/>
        </p:nvSpPr>
        <p:spPr>
          <a:xfrm>
            <a:off x="1795157" y="1676154"/>
            <a:ext cx="3276255" cy="768951"/>
          </a:xfrm>
          <a:custGeom>
            <a:avLst/>
            <a:gdLst>
              <a:gd name="connsiteX0" fmla="*/ 134778 w 808652"/>
              <a:gd name="connsiteY0" fmla="*/ 0 h 4753436"/>
              <a:gd name="connsiteX1" fmla="*/ 673874 w 808652"/>
              <a:gd name="connsiteY1" fmla="*/ 0 h 4753436"/>
              <a:gd name="connsiteX2" fmla="*/ 808652 w 808652"/>
              <a:gd name="connsiteY2" fmla="*/ 134778 h 4753436"/>
              <a:gd name="connsiteX3" fmla="*/ 808652 w 808652"/>
              <a:gd name="connsiteY3" fmla="*/ 4753436 h 4753436"/>
              <a:gd name="connsiteX4" fmla="*/ 808652 w 808652"/>
              <a:gd name="connsiteY4" fmla="*/ 4753436 h 4753436"/>
              <a:gd name="connsiteX5" fmla="*/ 0 w 808652"/>
              <a:gd name="connsiteY5" fmla="*/ 4753436 h 4753436"/>
              <a:gd name="connsiteX6" fmla="*/ 0 w 808652"/>
              <a:gd name="connsiteY6" fmla="*/ 4753436 h 4753436"/>
              <a:gd name="connsiteX7" fmla="*/ 0 w 808652"/>
              <a:gd name="connsiteY7" fmla="*/ 134778 h 4753436"/>
              <a:gd name="connsiteX8" fmla="*/ 134778 w 808652"/>
              <a:gd name="connsiteY8" fmla="*/ 0 h 475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652" h="4753436">
                <a:moveTo>
                  <a:pt x="808652" y="792257"/>
                </a:moveTo>
                <a:lnTo>
                  <a:pt x="808652" y="3961179"/>
                </a:lnTo>
                <a:cubicBezTo>
                  <a:pt x="808652" y="4398730"/>
                  <a:pt x="798387" y="4753433"/>
                  <a:pt x="785724" y="4753433"/>
                </a:cubicBezTo>
                <a:lnTo>
                  <a:pt x="0" y="4753433"/>
                </a:lnTo>
                <a:lnTo>
                  <a:pt x="0" y="4753433"/>
                </a:lnTo>
                <a:lnTo>
                  <a:pt x="0" y="3"/>
                </a:lnTo>
                <a:lnTo>
                  <a:pt x="0" y="3"/>
                </a:lnTo>
                <a:lnTo>
                  <a:pt x="785724" y="3"/>
                </a:lnTo>
                <a:cubicBezTo>
                  <a:pt x="798387" y="3"/>
                  <a:pt x="808652" y="354706"/>
                  <a:pt x="808652" y="792257"/>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52174" rIns="52174" bIns="52176" numCol="1" spcCol="1270" anchor="ctr" anchorCtr="0">
            <a:noAutofit/>
          </a:bodyPr>
          <a:lstStyle/>
          <a:p>
            <a:pPr marL="228600" lvl="1" indent="-228600" algn="l" defTabSz="889000">
              <a:lnSpc>
                <a:spcPct val="90000"/>
              </a:lnSpc>
              <a:spcBef>
                <a:spcPct val="0"/>
              </a:spcBef>
              <a:spcAft>
                <a:spcPct val="15000"/>
              </a:spcAft>
              <a:buNone/>
            </a:pPr>
            <a:r>
              <a:rPr lang="en-US" sz="2000" b="1" kern="1200" dirty="0">
                <a:latin typeface="Arial" panose="020B0604020202020204" pitchFamily="34" charset="0"/>
                <a:cs typeface="Arial" panose="020B0604020202020204" pitchFamily="34" charset="0"/>
              </a:rPr>
              <a:t>Take inputs</a:t>
            </a:r>
          </a:p>
        </p:txBody>
      </p:sp>
      <p:sp>
        <p:nvSpPr>
          <p:cNvPr id="29" name="Freeform: Shape 28">
            <a:extLst>
              <a:ext uri="{FF2B5EF4-FFF2-40B4-BE49-F238E27FC236}">
                <a16:creationId xmlns:a16="http://schemas.microsoft.com/office/drawing/2014/main" id="{77D9697C-EFF9-46FF-B32B-517EE978686E}"/>
              </a:ext>
            </a:extLst>
          </p:cNvPr>
          <p:cNvSpPr/>
          <p:nvPr/>
        </p:nvSpPr>
        <p:spPr>
          <a:xfrm>
            <a:off x="790592" y="2719624"/>
            <a:ext cx="1023344" cy="1183002"/>
          </a:xfrm>
          <a:custGeom>
            <a:avLst/>
            <a:gdLst>
              <a:gd name="connsiteX0" fmla="*/ 0 w 1244080"/>
              <a:gd name="connsiteY0" fmla="*/ 0 h 870856"/>
              <a:gd name="connsiteX1" fmla="*/ 808652 w 1244080"/>
              <a:gd name="connsiteY1" fmla="*/ 0 h 870856"/>
              <a:gd name="connsiteX2" fmla="*/ 1244080 w 1244080"/>
              <a:gd name="connsiteY2" fmla="*/ 435428 h 870856"/>
              <a:gd name="connsiteX3" fmla="*/ 808652 w 1244080"/>
              <a:gd name="connsiteY3" fmla="*/ 870856 h 870856"/>
              <a:gd name="connsiteX4" fmla="*/ 0 w 1244080"/>
              <a:gd name="connsiteY4" fmla="*/ 870856 h 870856"/>
              <a:gd name="connsiteX5" fmla="*/ 0 w 1244080"/>
              <a:gd name="connsiteY5" fmla="*/ 0 h 8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080" h="870856">
                <a:moveTo>
                  <a:pt x="1244080" y="0"/>
                </a:moveTo>
                <a:lnTo>
                  <a:pt x="1244080" y="566056"/>
                </a:lnTo>
                <a:lnTo>
                  <a:pt x="622040" y="870856"/>
                </a:lnTo>
                <a:lnTo>
                  <a:pt x="0" y="566056"/>
                </a:lnTo>
                <a:lnTo>
                  <a:pt x="0" y="0"/>
                </a:lnTo>
                <a:lnTo>
                  <a:pt x="124408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230414" numCol="1" spcCol="1270" anchor="ctr" anchorCtr="0">
            <a:noAutofit/>
          </a:bodyPr>
          <a:lstStyle/>
          <a:p>
            <a:pPr marL="0" lvl="0" indent="0" algn="ctr" defTabSz="889000">
              <a:lnSpc>
                <a:spcPct val="90000"/>
              </a:lnSpc>
              <a:spcBef>
                <a:spcPct val="0"/>
              </a:spcBef>
              <a:spcAft>
                <a:spcPct val="35000"/>
              </a:spcAft>
              <a:buNone/>
            </a:pPr>
            <a:r>
              <a:rPr lang="en-US" sz="4000" b="1" kern="1200" dirty="0">
                <a:latin typeface="Arial" panose="020B0604020202020204" pitchFamily="34" charset="0"/>
                <a:cs typeface="Arial" panose="020B0604020202020204" pitchFamily="34" charset="0"/>
              </a:rPr>
              <a:t>E</a:t>
            </a:r>
          </a:p>
        </p:txBody>
      </p:sp>
      <p:sp>
        <p:nvSpPr>
          <p:cNvPr id="30" name="Freeform: Shape 29">
            <a:extLst>
              <a:ext uri="{FF2B5EF4-FFF2-40B4-BE49-F238E27FC236}">
                <a16:creationId xmlns:a16="http://schemas.microsoft.com/office/drawing/2014/main" id="{2365CC77-7B33-42E5-9C79-2B0B6521D8D2}"/>
              </a:ext>
            </a:extLst>
          </p:cNvPr>
          <p:cNvSpPr/>
          <p:nvPr/>
        </p:nvSpPr>
        <p:spPr>
          <a:xfrm>
            <a:off x="1795157" y="2719624"/>
            <a:ext cx="3276255" cy="768952"/>
          </a:xfrm>
          <a:custGeom>
            <a:avLst/>
            <a:gdLst>
              <a:gd name="connsiteX0" fmla="*/ 134778 w 808652"/>
              <a:gd name="connsiteY0" fmla="*/ 0 h 4753436"/>
              <a:gd name="connsiteX1" fmla="*/ 673874 w 808652"/>
              <a:gd name="connsiteY1" fmla="*/ 0 h 4753436"/>
              <a:gd name="connsiteX2" fmla="*/ 808652 w 808652"/>
              <a:gd name="connsiteY2" fmla="*/ 134778 h 4753436"/>
              <a:gd name="connsiteX3" fmla="*/ 808652 w 808652"/>
              <a:gd name="connsiteY3" fmla="*/ 4753436 h 4753436"/>
              <a:gd name="connsiteX4" fmla="*/ 808652 w 808652"/>
              <a:gd name="connsiteY4" fmla="*/ 4753436 h 4753436"/>
              <a:gd name="connsiteX5" fmla="*/ 0 w 808652"/>
              <a:gd name="connsiteY5" fmla="*/ 4753436 h 4753436"/>
              <a:gd name="connsiteX6" fmla="*/ 0 w 808652"/>
              <a:gd name="connsiteY6" fmla="*/ 4753436 h 4753436"/>
              <a:gd name="connsiteX7" fmla="*/ 0 w 808652"/>
              <a:gd name="connsiteY7" fmla="*/ 134778 h 4753436"/>
              <a:gd name="connsiteX8" fmla="*/ 134778 w 808652"/>
              <a:gd name="connsiteY8" fmla="*/ 0 h 475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652" h="4753436">
                <a:moveTo>
                  <a:pt x="808652" y="792257"/>
                </a:moveTo>
                <a:lnTo>
                  <a:pt x="808652" y="3961179"/>
                </a:lnTo>
                <a:cubicBezTo>
                  <a:pt x="808652" y="4398730"/>
                  <a:pt x="798387" y="4753433"/>
                  <a:pt x="785724" y="4753433"/>
                </a:cubicBezTo>
                <a:lnTo>
                  <a:pt x="0" y="4753433"/>
                </a:lnTo>
                <a:lnTo>
                  <a:pt x="0" y="4753433"/>
                </a:lnTo>
                <a:lnTo>
                  <a:pt x="0" y="3"/>
                </a:lnTo>
                <a:lnTo>
                  <a:pt x="0" y="3"/>
                </a:lnTo>
                <a:lnTo>
                  <a:pt x="785724" y="3"/>
                </a:lnTo>
                <a:cubicBezTo>
                  <a:pt x="798387" y="3"/>
                  <a:pt x="808652" y="354706"/>
                  <a:pt x="808652" y="792257"/>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52174" rIns="52174" bIns="52177" numCol="1" spcCol="1270" anchor="ctr" anchorCtr="0">
            <a:noAutofit/>
          </a:bodyPr>
          <a:lstStyle/>
          <a:p>
            <a:pPr marL="228600" lvl="1" indent="-228600" algn="l" defTabSz="889000">
              <a:lnSpc>
                <a:spcPct val="90000"/>
              </a:lnSpc>
              <a:spcBef>
                <a:spcPct val="0"/>
              </a:spcBef>
              <a:spcAft>
                <a:spcPct val="15000"/>
              </a:spcAft>
              <a:buNone/>
            </a:pPr>
            <a:r>
              <a:rPr lang="en-US" sz="2000" b="1" kern="1200" dirty="0">
                <a:latin typeface="Arial" panose="020B0604020202020204" pitchFamily="34" charset="0"/>
                <a:cs typeface="Arial" panose="020B0604020202020204" pitchFamily="34" charset="0"/>
              </a:rPr>
              <a:t>Empathize</a:t>
            </a:r>
          </a:p>
        </p:txBody>
      </p:sp>
      <p:sp>
        <p:nvSpPr>
          <p:cNvPr id="31" name="Freeform: Shape 30">
            <a:extLst>
              <a:ext uri="{FF2B5EF4-FFF2-40B4-BE49-F238E27FC236}">
                <a16:creationId xmlns:a16="http://schemas.microsoft.com/office/drawing/2014/main" id="{35AE05B4-98E6-47FC-96EA-8B985260EE1D}"/>
              </a:ext>
            </a:extLst>
          </p:cNvPr>
          <p:cNvSpPr/>
          <p:nvPr/>
        </p:nvSpPr>
        <p:spPr>
          <a:xfrm>
            <a:off x="790592" y="3763093"/>
            <a:ext cx="1023344" cy="1183002"/>
          </a:xfrm>
          <a:custGeom>
            <a:avLst/>
            <a:gdLst>
              <a:gd name="connsiteX0" fmla="*/ 0 w 1244080"/>
              <a:gd name="connsiteY0" fmla="*/ 0 h 870856"/>
              <a:gd name="connsiteX1" fmla="*/ 808652 w 1244080"/>
              <a:gd name="connsiteY1" fmla="*/ 0 h 870856"/>
              <a:gd name="connsiteX2" fmla="*/ 1244080 w 1244080"/>
              <a:gd name="connsiteY2" fmla="*/ 435428 h 870856"/>
              <a:gd name="connsiteX3" fmla="*/ 808652 w 1244080"/>
              <a:gd name="connsiteY3" fmla="*/ 870856 h 870856"/>
              <a:gd name="connsiteX4" fmla="*/ 0 w 1244080"/>
              <a:gd name="connsiteY4" fmla="*/ 870856 h 870856"/>
              <a:gd name="connsiteX5" fmla="*/ 0 w 1244080"/>
              <a:gd name="connsiteY5" fmla="*/ 0 h 8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080" h="870856">
                <a:moveTo>
                  <a:pt x="1244080" y="0"/>
                </a:moveTo>
                <a:lnTo>
                  <a:pt x="1244080" y="566056"/>
                </a:lnTo>
                <a:lnTo>
                  <a:pt x="622040" y="870856"/>
                </a:lnTo>
                <a:lnTo>
                  <a:pt x="0" y="566056"/>
                </a:lnTo>
                <a:lnTo>
                  <a:pt x="0" y="0"/>
                </a:lnTo>
                <a:lnTo>
                  <a:pt x="124408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230414" numCol="1" spcCol="1270" anchor="ctr" anchorCtr="0">
            <a:noAutofit/>
          </a:bodyPr>
          <a:lstStyle/>
          <a:p>
            <a:pPr marL="0" lvl="0" indent="0" algn="ctr" defTabSz="889000">
              <a:lnSpc>
                <a:spcPct val="90000"/>
              </a:lnSpc>
              <a:spcBef>
                <a:spcPct val="0"/>
              </a:spcBef>
              <a:spcAft>
                <a:spcPct val="35000"/>
              </a:spcAft>
              <a:buNone/>
            </a:pPr>
            <a:r>
              <a:rPr lang="en-US" sz="4000" b="1" kern="1200" dirty="0">
                <a:latin typeface="Arial" panose="020B0604020202020204" pitchFamily="34" charset="0"/>
                <a:cs typeface="Arial" panose="020B0604020202020204" pitchFamily="34" charset="0"/>
              </a:rPr>
              <a:t>A</a:t>
            </a:r>
          </a:p>
        </p:txBody>
      </p:sp>
      <p:sp>
        <p:nvSpPr>
          <p:cNvPr id="32" name="Freeform: Shape 31">
            <a:extLst>
              <a:ext uri="{FF2B5EF4-FFF2-40B4-BE49-F238E27FC236}">
                <a16:creationId xmlns:a16="http://schemas.microsoft.com/office/drawing/2014/main" id="{3FE7D9F1-7EFD-48A6-B775-26FFE38C00CE}"/>
              </a:ext>
            </a:extLst>
          </p:cNvPr>
          <p:cNvSpPr/>
          <p:nvPr/>
        </p:nvSpPr>
        <p:spPr>
          <a:xfrm>
            <a:off x="1795157" y="3763093"/>
            <a:ext cx="3276255" cy="768952"/>
          </a:xfrm>
          <a:custGeom>
            <a:avLst/>
            <a:gdLst>
              <a:gd name="connsiteX0" fmla="*/ 134778 w 808652"/>
              <a:gd name="connsiteY0" fmla="*/ 0 h 4753436"/>
              <a:gd name="connsiteX1" fmla="*/ 673874 w 808652"/>
              <a:gd name="connsiteY1" fmla="*/ 0 h 4753436"/>
              <a:gd name="connsiteX2" fmla="*/ 808652 w 808652"/>
              <a:gd name="connsiteY2" fmla="*/ 134778 h 4753436"/>
              <a:gd name="connsiteX3" fmla="*/ 808652 w 808652"/>
              <a:gd name="connsiteY3" fmla="*/ 4753436 h 4753436"/>
              <a:gd name="connsiteX4" fmla="*/ 808652 w 808652"/>
              <a:gd name="connsiteY4" fmla="*/ 4753436 h 4753436"/>
              <a:gd name="connsiteX5" fmla="*/ 0 w 808652"/>
              <a:gd name="connsiteY5" fmla="*/ 4753436 h 4753436"/>
              <a:gd name="connsiteX6" fmla="*/ 0 w 808652"/>
              <a:gd name="connsiteY6" fmla="*/ 4753436 h 4753436"/>
              <a:gd name="connsiteX7" fmla="*/ 0 w 808652"/>
              <a:gd name="connsiteY7" fmla="*/ 134778 h 4753436"/>
              <a:gd name="connsiteX8" fmla="*/ 134778 w 808652"/>
              <a:gd name="connsiteY8" fmla="*/ 0 h 475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652" h="4753436">
                <a:moveTo>
                  <a:pt x="808652" y="792257"/>
                </a:moveTo>
                <a:lnTo>
                  <a:pt x="808652" y="3961179"/>
                </a:lnTo>
                <a:cubicBezTo>
                  <a:pt x="808652" y="4398730"/>
                  <a:pt x="798387" y="4753433"/>
                  <a:pt x="785724" y="4753433"/>
                </a:cubicBezTo>
                <a:lnTo>
                  <a:pt x="0" y="4753433"/>
                </a:lnTo>
                <a:lnTo>
                  <a:pt x="0" y="4753433"/>
                </a:lnTo>
                <a:lnTo>
                  <a:pt x="0" y="3"/>
                </a:lnTo>
                <a:lnTo>
                  <a:pt x="0" y="3"/>
                </a:lnTo>
                <a:lnTo>
                  <a:pt x="785724" y="3"/>
                </a:lnTo>
                <a:cubicBezTo>
                  <a:pt x="798387" y="3"/>
                  <a:pt x="808652" y="354706"/>
                  <a:pt x="808652" y="792257"/>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52175" rIns="52174" bIns="52176" numCol="1" spcCol="1270" anchor="ctr" anchorCtr="0">
            <a:noAutofit/>
          </a:bodyPr>
          <a:lstStyle/>
          <a:p>
            <a:pPr marL="228600" lvl="1" indent="-228600" algn="l" defTabSz="889000">
              <a:lnSpc>
                <a:spcPct val="90000"/>
              </a:lnSpc>
              <a:spcBef>
                <a:spcPct val="0"/>
              </a:spcBef>
              <a:spcAft>
                <a:spcPct val="15000"/>
              </a:spcAft>
              <a:buNone/>
            </a:pPr>
            <a:r>
              <a:rPr lang="en-US" sz="2000" b="1" kern="1200" dirty="0">
                <a:latin typeface="Arial" panose="020B0604020202020204" pitchFamily="34" charset="0"/>
                <a:cs typeface="Arial" panose="020B0604020202020204" pitchFamily="34" charset="0"/>
              </a:rPr>
              <a:t>Actively listen</a:t>
            </a:r>
          </a:p>
        </p:txBody>
      </p:sp>
      <p:sp>
        <p:nvSpPr>
          <p:cNvPr id="33" name="Freeform: Shape 32">
            <a:extLst>
              <a:ext uri="{FF2B5EF4-FFF2-40B4-BE49-F238E27FC236}">
                <a16:creationId xmlns:a16="http://schemas.microsoft.com/office/drawing/2014/main" id="{7D862A10-FC85-4A1D-B544-289FD458A50B}"/>
              </a:ext>
            </a:extLst>
          </p:cNvPr>
          <p:cNvSpPr/>
          <p:nvPr/>
        </p:nvSpPr>
        <p:spPr>
          <a:xfrm>
            <a:off x="790592" y="4806563"/>
            <a:ext cx="1023344" cy="1183002"/>
          </a:xfrm>
          <a:custGeom>
            <a:avLst/>
            <a:gdLst>
              <a:gd name="connsiteX0" fmla="*/ 0 w 1244080"/>
              <a:gd name="connsiteY0" fmla="*/ 0 h 870856"/>
              <a:gd name="connsiteX1" fmla="*/ 808652 w 1244080"/>
              <a:gd name="connsiteY1" fmla="*/ 0 h 870856"/>
              <a:gd name="connsiteX2" fmla="*/ 1244080 w 1244080"/>
              <a:gd name="connsiteY2" fmla="*/ 435428 h 870856"/>
              <a:gd name="connsiteX3" fmla="*/ 808652 w 1244080"/>
              <a:gd name="connsiteY3" fmla="*/ 870856 h 870856"/>
              <a:gd name="connsiteX4" fmla="*/ 0 w 1244080"/>
              <a:gd name="connsiteY4" fmla="*/ 870856 h 870856"/>
              <a:gd name="connsiteX5" fmla="*/ 0 w 1244080"/>
              <a:gd name="connsiteY5" fmla="*/ 0 h 87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080" h="870856">
                <a:moveTo>
                  <a:pt x="1244080" y="0"/>
                </a:moveTo>
                <a:lnTo>
                  <a:pt x="1244080" y="566056"/>
                </a:lnTo>
                <a:lnTo>
                  <a:pt x="622040" y="870856"/>
                </a:lnTo>
                <a:lnTo>
                  <a:pt x="0" y="566056"/>
                </a:lnTo>
                <a:lnTo>
                  <a:pt x="0" y="0"/>
                </a:lnTo>
                <a:lnTo>
                  <a:pt x="124408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230414" numCol="1" spcCol="1270" anchor="ctr" anchorCtr="0">
            <a:noAutofit/>
          </a:bodyPr>
          <a:lstStyle/>
          <a:p>
            <a:pPr marL="0" lvl="0" indent="0" algn="ctr" defTabSz="889000">
              <a:lnSpc>
                <a:spcPct val="90000"/>
              </a:lnSpc>
              <a:spcBef>
                <a:spcPct val="0"/>
              </a:spcBef>
              <a:spcAft>
                <a:spcPct val="35000"/>
              </a:spcAft>
              <a:buNone/>
            </a:pPr>
            <a:r>
              <a:rPr lang="en-US" sz="4000" b="1" kern="1200" dirty="0">
                <a:latin typeface="Arial" panose="020B0604020202020204" pitchFamily="34" charset="0"/>
                <a:cs typeface="Arial" panose="020B0604020202020204" pitchFamily="34" charset="0"/>
              </a:rPr>
              <a:t>M</a:t>
            </a:r>
          </a:p>
        </p:txBody>
      </p:sp>
      <p:sp>
        <p:nvSpPr>
          <p:cNvPr id="34" name="Freeform: Shape 33">
            <a:extLst>
              <a:ext uri="{FF2B5EF4-FFF2-40B4-BE49-F238E27FC236}">
                <a16:creationId xmlns:a16="http://schemas.microsoft.com/office/drawing/2014/main" id="{E083D098-6EAA-4D39-9A31-E21B2E2234DE}"/>
              </a:ext>
            </a:extLst>
          </p:cNvPr>
          <p:cNvSpPr/>
          <p:nvPr/>
        </p:nvSpPr>
        <p:spPr>
          <a:xfrm>
            <a:off x="1795157" y="4806563"/>
            <a:ext cx="3276255" cy="768952"/>
          </a:xfrm>
          <a:custGeom>
            <a:avLst/>
            <a:gdLst>
              <a:gd name="connsiteX0" fmla="*/ 134778 w 808652"/>
              <a:gd name="connsiteY0" fmla="*/ 0 h 4753436"/>
              <a:gd name="connsiteX1" fmla="*/ 673874 w 808652"/>
              <a:gd name="connsiteY1" fmla="*/ 0 h 4753436"/>
              <a:gd name="connsiteX2" fmla="*/ 808652 w 808652"/>
              <a:gd name="connsiteY2" fmla="*/ 134778 h 4753436"/>
              <a:gd name="connsiteX3" fmla="*/ 808652 w 808652"/>
              <a:gd name="connsiteY3" fmla="*/ 4753436 h 4753436"/>
              <a:gd name="connsiteX4" fmla="*/ 808652 w 808652"/>
              <a:gd name="connsiteY4" fmla="*/ 4753436 h 4753436"/>
              <a:gd name="connsiteX5" fmla="*/ 0 w 808652"/>
              <a:gd name="connsiteY5" fmla="*/ 4753436 h 4753436"/>
              <a:gd name="connsiteX6" fmla="*/ 0 w 808652"/>
              <a:gd name="connsiteY6" fmla="*/ 4753436 h 4753436"/>
              <a:gd name="connsiteX7" fmla="*/ 0 w 808652"/>
              <a:gd name="connsiteY7" fmla="*/ 134778 h 4753436"/>
              <a:gd name="connsiteX8" fmla="*/ 134778 w 808652"/>
              <a:gd name="connsiteY8" fmla="*/ 0 h 475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652" h="4753436">
                <a:moveTo>
                  <a:pt x="808652" y="792257"/>
                </a:moveTo>
                <a:lnTo>
                  <a:pt x="808652" y="3961179"/>
                </a:lnTo>
                <a:cubicBezTo>
                  <a:pt x="808652" y="4398730"/>
                  <a:pt x="798387" y="4753433"/>
                  <a:pt x="785724" y="4753433"/>
                </a:cubicBezTo>
                <a:lnTo>
                  <a:pt x="0" y="4753433"/>
                </a:lnTo>
                <a:lnTo>
                  <a:pt x="0" y="4753433"/>
                </a:lnTo>
                <a:lnTo>
                  <a:pt x="0" y="3"/>
                </a:lnTo>
                <a:lnTo>
                  <a:pt x="0" y="3"/>
                </a:lnTo>
                <a:lnTo>
                  <a:pt x="785724" y="3"/>
                </a:lnTo>
                <a:cubicBezTo>
                  <a:pt x="798387" y="3"/>
                  <a:pt x="808652" y="354706"/>
                  <a:pt x="808652" y="792257"/>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52175" rIns="52174" bIns="52176" numCol="1" spcCol="1270" anchor="ctr" anchorCtr="0">
            <a:noAutofit/>
          </a:bodyPr>
          <a:lstStyle/>
          <a:p>
            <a:pPr marL="228600" lvl="1" indent="-228600" algn="l" defTabSz="889000">
              <a:lnSpc>
                <a:spcPct val="90000"/>
              </a:lnSpc>
              <a:spcBef>
                <a:spcPct val="0"/>
              </a:spcBef>
              <a:spcAft>
                <a:spcPct val="15000"/>
              </a:spcAft>
              <a:buNone/>
            </a:pPr>
            <a:r>
              <a:rPr lang="en-US" sz="2000" b="1" kern="1200" dirty="0">
                <a:latin typeface="Arial" panose="020B0604020202020204" pitchFamily="34" charset="0"/>
                <a:cs typeface="Arial" panose="020B0604020202020204" pitchFamily="34" charset="0"/>
              </a:rPr>
              <a:t>Moderate approach</a:t>
            </a:r>
          </a:p>
        </p:txBody>
      </p:sp>
      <p:grpSp>
        <p:nvGrpSpPr>
          <p:cNvPr id="35" name="Group 34">
            <a:extLst>
              <a:ext uri="{FF2B5EF4-FFF2-40B4-BE49-F238E27FC236}">
                <a16:creationId xmlns:a16="http://schemas.microsoft.com/office/drawing/2014/main" id="{50675C7F-B54C-4730-9140-B1E329D4EE35}"/>
              </a:ext>
            </a:extLst>
          </p:cNvPr>
          <p:cNvGrpSpPr/>
          <p:nvPr/>
        </p:nvGrpSpPr>
        <p:grpSpPr>
          <a:xfrm>
            <a:off x="0" y="265969"/>
            <a:ext cx="12192000" cy="1181831"/>
            <a:chOff x="0" y="354442"/>
            <a:chExt cx="12192000" cy="1181831"/>
          </a:xfrm>
        </p:grpSpPr>
        <p:sp>
          <p:nvSpPr>
            <p:cNvPr id="36" name="Rectangle 35">
              <a:extLst>
                <a:ext uri="{FF2B5EF4-FFF2-40B4-BE49-F238E27FC236}">
                  <a16:creationId xmlns:a16="http://schemas.microsoft.com/office/drawing/2014/main" id="{1982BC1D-83DB-4C32-B16E-8947DC0AE6C6}"/>
                </a:ext>
              </a:extLst>
            </p:cNvPr>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400" cap="all" spc="-133" dirty="0">
                  <a:solidFill>
                    <a:schemeClr val="bg1"/>
                  </a:solidFill>
                  <a:latin typeface="Arial Black" panose="020B0A04020102020204" pitchFamily="34" charset="0"/>
                </a:rPr>
                <a:t>What approach do you take when communicating with your team?</a:t>
              </a:r>
            </a:p>
          </p:txBody>
        </p:sp>
        <p:sp>
          <p:nvSpPr>
            <p:cNvPr id="37" name="Freeform 9">
              <a:extLst>
                <a:ext uri="{FF2B5EF4-FFF2-40B4-BE49-F238E27FC236}">
                  <a16:creationId xmlns:a16="http://schemas.microsoft.com/office/drawing/2014/main" id="{C3457279-720E-427F-A935-ED56D01034D8}"/>
                </a:ext>
              </a:extLst>
            </p:cNvPr>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2000" dirty="0"/>
            </a:p>
          </p:txBody>
        </p:sp>
      </p:grpSp>
    </p:spTree>
    <p:extLst>
      <p:ext uri="{BB962C8B-B14F-4D97-AF65-F5344CB8AC3E}">
        <p14:creationId xmlns:p14="http://schemas.microsoft.com/office/powerpoint/2010/main" val="394346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847771" y="950263"/>
            <a:ext cx="6610323" cy="3054017"/>
          </a:xfrm>
        </p:spPr>
        <p:txBody>
          <a:bodyPr/>
          <a:lstStyle/>
          <a:p>
            <a:pPr marL="58737" indent="0">
              <a:lnSpc>
                <a:spcPct val="150000"/>
              </a:lnSpc>
              <a:spcBef>
                <a:spcPts val="0"/>
              </a:spcBef>
              <a:buNone/>
            </a:pPr>
            <a:r>
              <a:rPr lang="en-US" sz="1600" b="0" dirty="0">
                <a:solidFill>
                  <a:srgbClr val="000000"/>
                </a:solidFill>
                <a:latin typeface="Arial" panose="020B0604020202020204" pitchFamily="34" charset="0"/>
                <a:ea typeface="+mn-ea"/>
                <a:cs typeface="Arial" panose="020B0604020202020204" pitchFamily="34" charset="0"/>
              </a:rPr>
              <a:t>Susan and Marshal are working on a new project requirement. The client has shared high level information on the requirement as part of their initial discussion, but the scope still needs to be fleshed out in detail. </a:t>
            </a:r>
          </a:p>
          <a:p>
            <a:pPr marL="58737" indent="0" fontAlgn="base">
              <a:lnSpc>
                <a:spcPct val="150000"/>
              </a:lnSpc>
              <a:spcBef>
                <a:spcPts val="0"/>
              </a:spcBef>
              <a:buNone/>
            </a:pPr>
            <a:r>
              <a:rPr lang="en-US" sz="1600" b="0" dirty="0">
                <a:solidFill>
                  <a:srgbClr val="000000"/>
                </a:solidFill>
                <a:latin typeface="Arial" panose="020B0604020202020204" pitchFamily="34" charset="0"/>
                <a:ea typeface="+mn-ea"/>
                <a:cs typeface="Arial" panose="020B0604020202020204" pitchFamily="34" charset="0"/>
              </a:rPr>
              <a:t>Together, Susan and Marshal decide to create a requirement specifications document template and populate it with the information that they have managed to gather so far. They then set up a follow-up meeting with the client to enquire more about the requirement and validate their understanding. </a:t>
            </a:r>
            <a:endParaRPr lang="en-US" sz="1600" b="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2855"/>
          <a:stretch/>
        </p:blipFill>
        <p:spPr>
          <a:xfrm>
            <a:off x="345017" y="950264"/>
            <a:ext cx="4323965" cy="3054017"/>
          </a:xfrm>
          <a:prstGeom prst="rect">
            <a:avLst/>
          </a:prstGeom>
        </p:spPr>
      </p:pic>
      <p:sp>
        <p:nvSpPr>
          <p:cNvPr id="11"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pPr marL="0" marR="0" lvl="0" indent="0" defTabSz="1734634" eaLnBrk="1" fontAlgn="auto" latinLnBrk="0" hangingPunct="1">
              <a:lnSpc>
                <a:spcPct val="80000"/>
              </a:lnSpc>
              <a:spcBef>
                <a:spcPct val="0"/>
              </a:spcBef>
              <a:spcAft>
                <a:spcPts val="0"/>
              </a:spcAft>
              <a:buClrTx/>
              <a:buSzTx/>
              <a:buFontTx/>
              <a:buNone/>
              <a:tabLst/>
              <a:defRPr/>
            </a:pPr>
            <a:r>
              <a:rPr kumimoji="0" lang="en-US" sz="3200" b="0" i="0" u="none" strike="noStrike" kern="0" cap="all" spc="-133" normalizeH="0" baseline="0" noProof="0" dirty="0">
                <a:ln>
                  <a:noFill/>
                </a:ln>
                <a:solidFill>
                  <a:prstClr val="black"/>
                </a:solidFill>
                <a:effectLst/>
                <a:uLnTx/>
                <a:uFillTx/>
                <a:latin typeface="Arial Black" charset="0"/>
              </a:rPr>
              <a:t>Let’s discuss…</a:t>
            </a:r>
          </a:p>
        </p:txBody>
      </p:sp>
      <p:grpSp>
        <p:nvGrpSpPr>
          <p:cNvPr id="14" name="Group 13"/>
          <p:cNvGrpSpPr/>
          <p:nvPr/>
        </p:nvGrpSpPr>
        <p:grpSpPr>
          <a:xfrm>
            <a:off x="345017" y="4074315"/>
            <a:ext cx="11512858" cy="2293799"/>
            <a:chOff x="345017" y="4074315"/>
            <a:chExt cx="11512858" cy="2293799"/>
          </a:xfrm>
        </p:grpSpPr>
        <p:sp>
          <p:nvSpPr>
            <p:cNvPr id="12" name="Flowchart: Terminator 11"/>
            <p:cNvSpPr/>
            <p:nvPr/>
          </p:nvSpPr>
          <p:spPr>
            <a:xfrm>
              <a:off x="1662545" y="4074315"/>
              <a:ext cx="10195330" cy="2293799"/>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914400" indent="-285750">
                <a:spcBef>
                  <a:spcPts val="1200"/>
                </a:spcBef>
                <a:buFont typeface="Arial" panose="020B0604020202020204" pitchFamily="34" charset="0"/>
                <a:buChar char="•"/>
              </a:pPr>
              <a:r>
                <a:rPr lang="en-US" sz="1600" dirty="0">
                  <a:latin typeface="Arial" panose="020B0604020202020204" pitchFamily="34" charset="0"/>
                  <a:cs typeface="Arial" panose="020B0604020202020204" pitchFamily="34" charset="0"/>
                </a:rPr>
                <a:t>How should Susan and Marshal go about preparing for this meeting?</a:t>
              </a:r>
            </a:p>
            <a:p>
              <a:pPr marL="914400" indent="-285750">
                <a:spcBef>
                  <a:spcPts val="1200"/>
                </a:spcBef>
                <a:buFont typeface="Arial" panose="020B0604020202020204" pitchFamily="34" charset="0"/>
                <a:buChar char="•"/>
              </a:pPr>
              <a:r>
                <a:rPr lang="en-US" sz="1600" dirty="0">
                  <a:latin typeface="Arial" panose="020B0604020202020204" pitchFamily="34" charset="0"/>
                  <a:cs typeface="Arial" panose="020B0604020202020204" pitchFamily="34" charset="0"/>
                </a:rPr>
                <a:t>From what you have learned so far, which communication techniques can they leverage to better capture the requirements and validate their understanding?</a:t>
              </a:r>
            </a:p>
            <a:p>
              <a:pPr marL="914400" indent="-285750">
                <a:spcBef>
                  <a:spcPts val="1200"/>
                </a:spcBef>
                <a:buFont typeface="Arial" panose="020B0604020202020204" pitchFamily="34" charset="0"/>
                <a:buChar char="•"/>
              </a:pPr>
              <a:r>
                <a:rPr lang="en-US" sz="1600" dirty="0">
                  <a:latin typeface="Arial" panose="020B0604020202020204" pitchFamily="34" charset="0"/>
                  <a:cs typeface="Arial" panose="020B0604020202020204" pitchFamily="34" charset="0"/>
                </a:rPr>
                <a:t>If you were in a similar situation, what questions would you ask the client when initiating a new project in your team?  </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17" y="4364182"/>
              <a:ext cx="2465559" cy="1681779"/>
            </a:xfrm>
            <a:prstGeom prst="rect">
              <a:avLst/>
            </a:prstGeom>
          </p:spPr>
        </p:pic>
      </p:grpSp>
      <p:sp>
        <p:nvSpPr>
          <p:cNvPr id="8" name="Slide Number Placeholder 2">
            <a:extLst>
              <a:ext uri="{FF2B5EF4-FFF2-40B4-BE49-F238E27FC236}">
                <a16:creationId xmlns:a16="http://schemas.microsoft.com/office/drawing/2014/main" id="{40F2F396-EB3E-4D8C-BF41-0951E13412B5}"/>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55</a:t>
            </a:fld>
            <a:endParaRPr lang="en-US" dirty="0">
              <a:solidFill>
                <a:schemeClr val="tx1"/>
              </a:solidFill>
              <a:latin typeface="Calibri" panose="020F0502020204030204"/>
            </a:endParaRPr>
          </a:p>
        </p:txBody>
      </p:sp>
      <p:sp>
        <p:nvSpPr>
          <p:cNvPr id="16" name="Rectangle 15">
            <a:extLst>
              <a:ext uri="{FF2B5EF4-FFF2-40B4-BE49-F238E27FC236}">
                <a16:creationId xmlns:a16="http://schemas.microsoft.com/office/drawing/2014/main" id="{86ED6CD3-F17F-416C-B1D5-35C9BA0FCED5}"/>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p>
        </p:txBody>
      </p:sp>
      <p:sp>
        <p:nvSpPr>
          <p:cNvPr id="17" name="Freeform 5">
            <a:extLst>
              <a:ext uri="{FF2B5EF4-FFF2-40B4-BE49-F238E27FC236}">
                <a16:creationId xmlns:a16="http://schemas.microsoft.com/office/drawing/2014/main" id="{97C7509C-84D7-4DFA-B3B2-26F460999F6B}"/>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effectLst/>
              <a:uLnTx/>
              <a:uFillTx/>
              <a:latin typeface="Arial"/>
            </a:endParaRPr>
          </a:p>
        </p:txBody>
      </p:sp>
      <p:sp>
        <p:nvSpPr>
          <p:cNvPr id="18" name="Freeform 6">
            <a:extLst>
              <a:ext uri="{FF2B5EF4-FFF2-40B4-BE49-F238E27FC236}">
                <a16:creationId xmlns:a16="http://schemas.microsoft.com/office/drawing/2014/main" id="{589A8C29-ACBB-4A91-8408-4CD95ED31EE9}"/>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effectLst/>
              <a:uLnTx/>
              <a:uFillTx/>
              <a:latin typeface="Arial"/>
            </a:endParaRPr>
          </a:p>
        </p:txBody>
      </p:sp>
    </p:spTree>
    <p:extLst>
      <p:ext uri="{BB962C8B-B14F-4D97-AF65-F5344CB8AC3E}">
        <p14:creationId xmlns:p14="http://schemas.microsoft.com/office/powerpoint/2010/main" val="46981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5" name="Rectangle 14">
            <a:extLst>
              <a:ext uri="{FF2B5EF4-FFF2-40B4-BE49-F238E27FC236}">
                <a16:creationId xmlns:a16="http://schemas.microsoft.com/office/drawing/2014/main" id="{86C7B4A1-154A-4DF0-AC46-F88D75A2E0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Slide Number Placeholder 2">
            <a:extLst>
              <a:ext uri="{FF2B5EF4-FFF2-40B4-BE49-F238E27FC236}">
                <a16:creationId xmlns:a16="http://schemas.microsoft.com/office/drawing/2014/main" id="{E3DD60FF-A659-4B00-A866-FBBB40C31585}"/>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56</a:t>
            </a:fld>
            <a:endParaRPr lang="en-US" dirty="0"/>
          </a:p>
        </p:txBody>
      </p:sp>
      <p:sp>
        <p:nvSpPr>
          <p:cNvPr id="22" name="Rectangle 21">
            <a:extLst>
              <a:ext uri="{FF2B5EF4-FFF2-40B4-BE49-F238E27FC236}">
                <a16:creationId xmlns:a16="http://schemas.microsoft.com/office/drawing/2014/main" id="{8F9B0420-2F55-45CF-BFED-3572E275BEF8}"/>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p>
        </p:txBody>
      </p:sp>
      <p:grpSp>
        <p:nvGrpSpPr>
          <p:cNvPr id="35" name="Group 34">
            <a:extLst>
              <a:ext uri="{FF2B5EF4-FFF2-40B4-BE49-F238E27FC236}">
                <a16:creationId xmlns:a16="http://schemas.microsoft.com/office/drawing/2014/main" id="{50675C7F-B54C-4730-9140-B1E329D4EE35}"/>
              </a:ext>
            </a:extLst>
          </p:cNvPr>
          <p:cNvGrpSpPr/>
          <p:nvPr/>
        </p:nvGrpSpPr>
        <p:grpSpPr>
          <a:xfrm>
            <a:off x="0" y="265969"/>
            <a:ext cx="12192000" cy="1181831"/>
            <a:chOff x="0" y="354442"/>
            <a:chExt cx="12192000" cy="1181831"/>
          </a:xfrm>
        </p:grpSpPr>
        <p:sp>
          <p:nvSpPr>
            <p:cNvPr id="36" name="Rectangle 35">
              <a:extLst>
                <a:ext uri="{FF2B5EF4-FFF2-40B4-BE49-F238E27FC236}">
                  <a16:creationId xmlns:a16="http://schemas.microsoft.com/office/drawing/2014/main" id="{1982BC1D-83DB-4C32-B16E-8947DC0AE6C6}"/>
                </a:ext>
              </a:extLst>
            </p:cNvPr>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400" cap="all" spc="-133" dirty="0">
                  <a:solidFill>
                    <a:schemeClr val="bg1"/>
                  </a:solidFill>
                  <a:latin typeface="Arial Black" panose="020B0A04020102020204" pitchFamily="34" charset="0"/>
                </a:rPr>
                <a:t>What are the various types of client conversations that you may have at the workplace?</a:t>
              </a:r>
            </a:p>
          </p:txBody>
        </p:sp>
        <p:sp>
          <p:nvSpPr>
            <p:cNvPr id="37" name="Freeform 9">
              <a:extLst>
                <a:ext uri="{FF2B5EF4-FFF2-40B4-BE49-F238E27FC236}">
                  <a16:creationId xmlns:a16="http://schemas.microsoft.com/office/drawing/2014/main" id="{C3457279-720E-427F-A935-ED56D01034D8}"/>
                </a:ext>
              </a:extLst>
            </p:cNvPr>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43" name="Freeform 11">
            <a:extLst>
              <a:ext uri="{FF2B5EF4-FFF2-40B4-BE49-F238E27FC236}">
                <a16:creationId xmlns:a16="http://schemas.microsoft.com/office/drawing/2014/main" id="{03661FDB-872D-4099-A557-61D4B77EBDF1}"/>
              </a:ext>
            </a:extLst>
          </p:cNvPr>
          <p:cNvSpPr/>
          <p:nvPr/>
        </p:nvSpPr>
        <p:spPr>
          <a:xfrm>
            <a:off x="790592" y="1689454"/>
            <a:ext cx="10639408" cy="1371600"/>
          </a:xfrm>
          <a:custGeom>
            <a:avLst/>
            <a:gdLst>
              <a:gd name="connsiteX0" fmla="*/ 0 w 8270875"/>
              <a:gd name="connsiteY0" fmla="*/ 127000 h 1269999"/>
              <a:gd name="connsiteX1" fmla="*/ 127000 w 8270875"/>
              <a:gd name="connsiteY1" fmla="*/ 0 h 1269999"/>
              <a:gd name="connsiteX2" fmla="*/ 8143875 w 8270875"/>
              <a:gd name="connsiteY2" fmla="*/ 0 h 1269999"/>
              <a:gd name="connsiteX3" fmla="*/ 8270875 w 8270875"/>
              <a:gd name="connsiteY3" fmla="*/ 127000 h 1269999"/>
              <a:gd name="connsiteX4" fmla="*/ 8270875 w 8270875"/>
              <a:gd name="connsiteY4" fmla="*/ 1142999 h 1269999"/>
              <a:gd name="connsiteX5" fmla="*/ 8143875 w 8270875"/>
              <a:gd name="connsiteY5" fmla="*/ 1269999 h 1269999"/>
              <a:gd name="connsiteX6" fmla="*/ 127000 w 8270875"/>
              <a:gd name="connsiteY6" fmla="*/ 1269999 h 1269999"/>
              <a:gd name="connsiteX7" fmla="*/ 0 w 8270875"/>
              <a:gd name="connsiteY7" fmla="*/ 1142999 h 1269999"/>
              <a:gd name="connsiteX8" fmla="*/ 0 w 8270875"/>
              <a:gd name="connsiteY8" fmla="*/ 127000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0875" h="1269999">
                <a:moveTo>
                  <a:pt x="0" y="127000"/>
                </a:moveTo>
                <a:cubicBezTo>
                  <a:pt x="0" y="56860"/>
                  <a:pt x="56860" y="0"/>
                  <a:pt x="127000" y="0"/>
                </a:cubicBezTo>
                <a:lnTo>
                  <a:pt x="8143875" y="0"/>
                </a:lnTo>
                <a:cubicBezTo>
                  <a:pt x="8214015" y="0"/>
                  <a:pt x="8270875" y="56860"/>
                  <a:pt x="8270875" y="127000"/>
                </a:cubicBezTo>
                <a:lnTo>
                  <a:pt x="8270875" y="1142999"/>
                </a:lnTo>
                <a:cubicBezTo>
                  <a:pt x="8270875" y="1213139"/>
                  <a:pt x="8214015" y="1269999"/>
                  <a:pt x="8143875" y="1269999"/>
                </a:cubicBezTo>
                <a:lnTo>
                  <a:pt x="127000" y="1269999"/>
                </a:lnTo>
                <a:cubicBezTo>
                  <a:pt x="56860" y="1269999"/>
                  <a:pt x="0" y="1213139"/>
                  <a:pt x="0" y="1142999"/>
                </a:cubicBezTo>
                <a:lnTo>
                  <a:pt x="0" y="127000"/>
                </a:ln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2011680" tIns="91440" rIns="91440" bIns="91440" numCol="1" spcCol="1270" anchor="ctr" anchorCtr="0">
            <a:noAutofit/>
          </a:bodyPr>
          <a:lstStyle/>
          <a:p>
            <a:pPr lvl="0" algn="l" defTabSz="622300">
              <a:lnSpc>
                <a:spcPct val="90000"/>
              </a:lnSpc>
              <a:spcBef>
                <a:spcPts val="600"/>
              </a:spcBef>
              <a:spcAft>
                <a:spcPct val="35000"/>
              </a:spcAft>
            </a:pPr>
            <a:r>
              <a:rPr lang="en-US" b="1" kern="1200" dirty="0">
                <a:solidFill>
                  <a:sysClr val="windowText" lastClr="000000"/>
                </a:solidFill>
                <a:latin typeface="Arial" panose="020B0604020202020204" pitchFamily="34" charset="0"/>
                <a:cs typeface="Arial" panose="020B0604020202020204" pitchFamily="34" charset="0"/>
              </a:rPr>
              <a:t>Discovery Conversations</a:t>
            </a:r>
          </a:p>
          <a:p>
            <a:pPr marL="114300" lvl="1" indent="-114300" algn="l" defTabSz="488950">
              <a:lnSpc>
                <a:spcPct val="90000"/>
              </a:lnSpc>
              <a:spcBef>
                <a:spcPts val="600"/>
              </a:spcBef>
              <a:spcAft>
                <a:spcPct val="15000"/>
              </a:spcAft>
              <a:buChar char="••"/>
            </a:pPr>
            <a:r>
              <a:rPr lang="en-US" sz="1400" kern="1200" dirty="0">
                <a:solidFill>
                  <a:sysClr val="windowText" lastClr="000000"/>
                </a:solidFill>
                <a:latin typeface="Arial" panose="020B0604020202020204" pitchFamily="34" charset="0"/>
                <a:cs typeface="Arial" panose="020B0604020202020204" pitchFamily="34" charset="0"/>
              </a:rPr>
              <a:t>These conversations focus on l</a:t>
            </a:r>
            <a:r>
              <a:rPr lang="en-US" sz="1400" b="0" i="0" kern="1200" dirty="0">
                <a:solidFill>
                  <a:sysClr val="windowText" lastClr="000000"/>
                </a:solidFill>
                <a:latin typeface="Arial" panose="020B0604020202020204" pitchFamily="34" charset="0"/>
                <a:cs typeface="Arial" panose="020B0604020202020204" pitchFamily="34" charset="0"/>
              </a:rPr>
              <a:t>istening to clients and asking open-ended questions to gather more data about their requirements</a:t>
            </a:r>
            <a:endParaRPr lang="en-US" sz="1400" kern="1200" dirty="0">
              <a:solidFill>
                <a:sysClr val="windowText" lastClr="000000"/>
              </a:solidFill>
              <a:latin typeface="Arial" panose="020B0604020202020204" pitchFamily="34" charset="0"/>
              <a:cs typeface="Arial" panose="020B0604020202020204" pitchFamily="34" charset="0"/>
            </a:endParaRPr>
          </a:p>
          <a:p>
            <a:pPr marL="114300" lvl="1" indent="-114300" algn="l" defTabSz="488950">
              <a:lnSpc>
                <a:spcPct val="90000"/>
              </a:lnSpc>
              <a:spcBef>
                <a:spcPts val="600"/>
              </a:spcBef>
              <a:spcAft>
                <a:spcPct val="15000"/>
              </a:spcAft>
              <a:buChar char="••"/>
            </a:pPr>
            <a:r>
              <a:rPr lang="en-US" sz="1400" b="0" i="0" kern="1200" dirty="0">
                <a:solidFill>
                  <a:sysClr val="windowText" lastClr="000000"/>
                </a:solidFill>
                <a:latin typeface="Arial" panose="020B0604020202020204" pitchFamily="34" charset="0"/>
                <a:cs typeface="Arial" panose="020B0604020202020204" pitchFamily="34" charset="0"/>
              </a:rPr>
              <a:t>Often discovery conversations happen at the beginning of a client engagement, but you can engage in these dialogues in an ongoing manner</a:t>
            </a:r>
            <a:endParaRPr lang="en-US" sz="1400" kern="1200" dirty="0">
              <a:solidFill>
                <a:sysClr val="windowText" lastClr="000000"/>
              </a:solidFill>
              <a:latin typeface="Arial" panose="020B0604020202020204" pitchFamily="34" charset="0"/>
              <a:cs typeface="Arial" panose="020B0604020202020204" pitchFamily="34" charset="0"/>
            </a:endParaRPr>
          </a:p>
        </p:txBody>
      </p:sp>
      <p:sp>
        <p:nvSpPr>
          <p:cNvPr id="44" name="Rounded Rectangle 12">
            <a:extLst>
              <a:ext uri="{FF2B5EF4-FFF2-40B4-BE49-F238E27FC236}">
                <a16:creationId xmlns:a16="http://schemas.microsoft.com/office/drawing/2014/main" id="{C63387D3-BB5F-4125-830B-D556C4602F61}"/>
              </a:ext>
            </a:extLst>
          </p:cNvPr>
          <p:cNvSpPr/>
          <p:nvPr/>
        </p:nvSpPr>
        <p:spPr>
          <a:xfrm>
            <a:off x="932105" y="1801939"/>
            <a:ext cx="1645920" cy="1188720"/>
          </a:xfrm>
          <a:prstGeom prst="roundRect">
            <a:avLst>
              <a:gd name="adj" fmla="val 10000"/>
            </a:avLst>
          </a:prstGeom>
          <a:blipFill>
            <a:blip r:embed="rId3" cstate="print">
              <a:extLst>
                <a:ext uri="{28A0092B-C50C-407E-A947-70E740481C1C}">
                  <a14:useLocalDpi xmlns:a14="http://schemas.microsoft.com/office/drawing/2010/main" val="0"/>
                </a:ext>
              </a:extLst>
            </a:blip>
            <a:srcRect/>
            <a:stretch>
              <a:fillRect t="-4000" b="-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5" name="Freeform 13">
            <a:extLst>
              <a:ext uri="{FF2B5EF4-FFF2-40B4-BE49-F238E27FC236}">
                <a16:creationId xmlns:a16="http://schemas.microsoft.com/office/drawing/2014/main" id="{DAD4D9E3-0628-45C8-9071-02F767C449C4}"/>
              </a:ext>
            </a:extLst>
          </p:cNvPr>
          <p:cNvSpPr/>
          <p:nvPr/>
        </p:nvSpPr>
        <p:spPr>
          <a:xfrm>
            <a:off x="790592" y="3110352"/>
            <a:ext cx="10639408" cy="1455056"/>
          </a:xfrm>
          <a:custGeom>
            <a:avLst/>
            <a:gdLst>
              <a:gd name="connsiteX0" fmla="*/ 0 w 8270875"/>
              <a:gd name="connsiteY0" fmla="*/ 127000 h 1269999"/>
              <a:gd name="connsiteX1" fmla="*/ 127000 w 8270875"/>
              <a:gd name="connsiteY1" fmla="*/ 0 h 1269999"/>
              <a:gd name="connsiteX2" fmla="*/ 8143875 w 8270875"/>
              <a:gd name="connsiteY2" fmla="*/ 0 h 1269999"/>
              <a:gd name="connsiteX3" fmla="*/ 8270875 w 8270875"/>
              <a:gd name="connsiteY3" fmla="*/ 127000 h 1269999"/>
              <a:gd name="connsiteX4" fmla="*/ 8270875 w 8270875"/>
              <a:gd name="connsiteY4" fmla="*/ 1142999 h 1269999"/>
              <a:gd name="connsiteX5" fmla="*/ 8143875 w 8270875"/>
              <a:gd name="connsiteY5" fmla="*/ 1269999 h 1269999"/>
              <a:gd name="connsiteX6" fmla="*/ 127000 w 8270875"/>
              <a:gd name="connsiteY6" fmla="*/ 1269999 h 1269999"/>
              <a:gd name="connsiteX7" fmla="*/ 0 w 8270875"/>
              <a:gd name="connsiteY7" fmla="*/ 1142999 h 1269999"/>
              <a:gd name="connsiteX8" fmla="*/ 0 w 8270875"/>
              <a:gd name="connsiteY8" fmla="*/ 127000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0875" h="1269999">
                <a:moveTo>
                  <a:pt x="0" y="127000"/>
                </a:moveTo>
                <a:cubicBezTo>
                  <a:pt x="0" y="56860"/>
                  <a:pt x="56860" y="0"/>
                  <a:pt x="127000" y="0"/>
                </a:cubicBezTo>
                <a:lnTo>
                  <a:pt x="8143875" y="0"/>
                </a:lnTo>
                <a:cubicBezTo>
                  <a:pt x="8214015" y="0"/>
                  <a:pt x="8270875" y="56860"/>
                  <a:pt x="8270875" y="127000"/>
                </a:cubicBezTo>
                <a:lnTo>
                  <a:pt x="8270875" y="1142999"/>
                </a:lnTo>
                <a:cubicBezTo>
                  <a:pt x="8270875" y="1213139"/>
                  <a:pt x="8214015" y="1269999"/>
                  <a:pt x="8143875" y="1269999"/>
                </a:cubicBezTo>
                <a:lnTo>
                  <a:pt x="127000" y="1269999"/>
                </a:lnTo>
                <a:cubicBezTo>
                  <a:pt x="56860" y="1269999"/>
                  <a:pt x="0" y="1213139"/>
                  <a:pt x="0" y="1142999"/>
                </a:cubicBezTo>
                <a:lnTo>
                  <a:pt x="0" y="127000"/>
                </a:ln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2011680" tIns="91440" rIns="91440" bIns="91440" numCol="1" spcCol="1270" anchor="ctr" anchorCtr="0">
            <a:noAutofit/>
          </a:bodyPr>
          <a:lstStyle/>
          <a:p>
            <a:pPr lvl="0" algn="l" defTabSz="622300">
              <a:lnSpc>
                <a:spcPct val="90000"/>
              </a:lnSpc>
              <a:spcBef>
                <a:spcPts val="600"/>
              </a:spcBef>
              <a:spcAft>
                <a:spcPct val="35000"/>
              </a:spcAft>
            </a:pPr>
            <a:r>
              <a:rPr lang="en-US" b="1" kern="1200" dirty="0">
                <a:solidFill>
                  <a:sysClr val="windowText" lastClr="000000"/>
                </a:solidFill>
                <a:latin typeface="Arial" panose="020B0604020202020204" pitchFamily="34" charset="0"/>
                <a:cs typeface="Arial" panose="020B0604020202020204" pitchFamily="34" charset="0"/>
              </a:rPr>
              <a:t>Transactional Conversations</a:t>
            </a:r>
          </a:p>
          <a:p>
            <a:pPr marL="114300" lvl="1" indent="-114300" defTabSz="488950">
              <a:lnSpc>
                <a:spcPct val="90000"/>
              </a:lnSpc>
              <a:spcBef>
                <a:spcPts val="600"/>
              </a:spcBef>
              <a:spcAft>
                <a:spcPct val="15000"/>
              </a:spcAft>
              <a:buChar char="••"/>
            </a:pPr>
            <a:r>
              <a:rPr lang="en-US" sz="1400" dirty="0">
                <a:solidFill>
                  <a:sysClr val="windowText" lastClr="000000"/>
                </a:solidFill>
                <a:latin typeface="Arial" panose="020B0604020202020204" pitchFamily="34" charset="0"/>
                <a:cs typeface="Arial" panose="020B0604020202020204" pitchFamily="34" charset="0"/>
              </a:rPr>
              <a:t>These conversations are focused on sharing project/process-related updates and requirements during regular coordination connects with clients</a:t>
            </a:r>
          </a:p>
          <a:p>
            <a:pPr marL="114300" lvl="1" indent="-114300" defTabSz="488950">
              <a:lnSpc>
                <a:spcPct val="90000"/>
              </a:lnSpc>
              <a:spcBef>
                <a:spcPts val="600"/>
              </a:spcBef>
              <a:spcAft>
                <a:spcPct val="15000"/>
              </a:spcAft>
              <a:buChar char="••"/>
            </a:pPr>
            <a:r>
              <a:rPr lang="en-US" sz="1400" dirty="0">
                <a:solidFill>
                  <a:sysClr val="windowText" lastClr="000000"/>
                </a:solidFill>
                <a:latin typeface="Arial" panose="020B0604020202020204" pitchFamily="34" charset="0"/>
                <a:cs typeface="Arial" panose="020B0604020202020204" pitchFamily="34" charset="0"/>
              </a:rPr>
              <a:t>Provide facts and ensure you seek agreement on the key actionables</a:t>
            </a:r>
          </a:p>
          <a:p>
            <a:pPr marL="114300" lvl="1" indent="-114300" defTabSz="488950">
              <a:lnSpc>
                <a:spcPct val="90000"/>
              </a:lnSpc>
              <a:spcBef>
                <a:spcPts val="600"/>
              </a:spcBef>
              <a:spcAft>
                <a:spcPct val="15000"/>
              </a:spcAft>
              <a:buChar char="••"/>
            </a:pPr>
            <a:r>
              <a:rPr lang="en-US" sz="1400" dirty="0">
                <a:solidFill>
                  <a:sysClr val="windowText" lastClr="000000"/>
                </a:solidFill>
                <a:latin typeface="Arial" panose="020B0604020202020204" pitchFamily="34" charset="0"/>
                <a:cs typeface="Arial" panose="020B0604020202020204" pitchFamily="34" charset="0"/>
              </a:rPr>
              <a:t>Ensure that you have the agenda for the conversation ready</a:t>
            </a:r>
          </a:p>
        </p:txBody>
      </p:sp>
      <p:sp>
        <p:nvSpPr>
          <p:cNvPr id="46" name="Rounded Rectangle 14">
            <a:extLst>
              <a:ext uri="{FF2B5EF4-FFF2-40B4-BE49-F238E27FC236}">
                <a16:creationId xmlns:a16="http://schemas.microsoft.com/office/drawing/2014/main" id="{D53DF56D-3B62-4158-A866-EBBA70EC0A24}"/>
              </a:ext>
            </a:extLst>
          </p:cNvPr>
          <p:cNvSpPr/>
          <p:nvPr/>
        </p:nvSpPr>
        <p:spPr>
          <a:xfrm>
            <a:off x="932105" y="3222838"/>
            <a:ext cx="1645920" cy="1188720"/>
          </a:xfrm>
          <a:prstGeom prst="roundRect">
            <a:avLst>
              <a:gd name="adj" fmla="val 10000"/>
            </a:avLst>
          </a:prstGeom>
          <a:blipFill>
            <a:blip r:embed="rId4" cstate="print">
              <a:extLst>
                <a:ext uri="{28A0092B-C50C-407E-A947-70E740481C1C}">
                  <a14:useLocalDpi xmlns:a14="http://schemas.microsoft.com/office/drawing/2010/main" val="0"/>
                </a:ext>
              </a:extLst>
            </a:blip>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7" name="Freeform 15">
            <a:extLst>
              <a:ext uri="{FF2B5EF4-FFF2-40B4-BE49-F238E27FC236}">
                <a16:creationId xmlns:a16="http://schemas.microsoft.com/office/drawing/2014/main" id="{0DD14BD0-ECDB-4176-B5A9-29449EE28CCF}"/>
              </a:ext>
            </a:extLst>
          </p:cNvPr>
          <p:cNvSpPr/>
          <p:nvPr/>
        </p:nvSpPr>
        <p:spPr>
          <a:xfrm>
            <a:off x="790592" y="4629152"/>
            <a:ext cx="10639408" cy="1371600"/>
          </a:xfrm>
          <a:custGeom>
            <a:avLst/>
            <a:gdLst>
              <a:gd name="connsiteX0" fmla="*/ 0 w 8270875"/>
              <a:gd name="connsiteY0" fmla="*/ 127000 h 1269999"/>
              <a:gd name="connsiteX1" fmla="*/ 127000 w 8270875"/>
              <a:gd name="connsiteY1" fmla="*/ 0 h 1269999"/>
              <a:gd name="connsiteX2" fmla="*/ 8143875 w 8270875"/>
              <a:gd name="connsiteY2" fmla="*/ 0 h 1269999"/>
              <a:gd name="connsiteX3" fmla="*/ 8270875 w 8270875"/>
              <a:gd name="connsiteY3" fmla="*/ 127000 h 1269999"/>
              <a:gd name="connsiteX4" fmla="*/ 8270875 w 8270875"/>
              <a:gd name="connsiteY4" fmla="*/ 1142999 h 1269999"/>
              <a:gd name="connsiteX5" fmla="*/ 8143875 w 8270875"/>
              <a:gd name="connsiteY5" fmla="*/ 1269999 h 1269999"/>
              <a:gd name="connsiteX6" fmla="*/ 127000 w 8270875"/>
              <a:gd name="connsiteY6" fmla="*/ 1269999 h 1269999"/>
              <a:gd name="connsiteX7" fmla="*/ 0 w 8270875"/>
              <a:gd name="connsiteY7" fmla="*/ 1142999 h 1269999"/>
              <a:gd name="connsiteX8" fmla="*/ 0 w 8270875"/>
              <a:gd name="connsiteY8" fmla="*/ 127000 h 126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0875" h="1269999">
                <a:moveTo>
                  <a:pt x="0" y="127000"/>
                </a:moveTo>
                <a:cubicBezTo>
                  <a:pt x="0" y="56860"/>
                  <a:pt x="56860" y="0"/>
                  <a:pt x="127000" y="0"/>
                </a:cubicBezTo>
                <a:lnTo>
                  <a:pt x="8143875" y="0"/>
                </a:lnTo>
                <a:cubicBezTo>
                  <a:pt x="8214015" y="0"/>
                  <a:pt x="8270875" y="56860"/>
                  <a:pt x="8270875" y="127000"/>
                </a:cubicBezTo>
                <a:lnTo>
                  <a:pt x="8270875" y="1142999"/>
                </a:lnTo>
                <a:cubicBezTo>
                  <a:pt x="8270875" y="1213139"/>
                  <a:pt x="8214015" y="1269999"/>
                  <a:pt x="8143875" y="1269999"/>
                </a:cubicBezTo>
                <a:lnTo>
                  <a:pt x="127000" y="1269999"/>
                </a:lnTo>
                <a:cubicBezTo>
                  <a:pt x="56860" y="1269999"/>
                  <a:pt x="0" y="1213139"/>
                  <a:pt x="0" y="1142999"/>
                </a:cubicBezTo>
                <a:lnTo>
                  <a:pt x="0" y="127000"/>
                </a:ln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spcFirstLastPara="0" vert="horz" wrap="square" lIns="2011680" tIns="91440" rIns="91440" bIns="91440" numCol="1" spcCol="1270" anchor="ctr" anchorCtr="0">
            <a:noAutofit/>
          </a:bodyPr>
          <a:lstStyle/>
          <a:p>
            <a:pPr lvl="0" algn="l" defTabSz="622300">
              <a:lnSpc>
                <a:spcPct val="90000"/>
              </a:lnSpc>
              <a:spcBef>
                <a:spcPts val="600"/>
              </a:spcBef>
              <a:spcAft>
                <a:spcPct val="35000"/>
              </a:spcAft>
            </a:pPr>
            <a:r>
              <a:rPr lang="en-US" b="1" kern="1200" dirty="0">
                <a:solidFill>
                  <a:sysClr val="windowText" lastClr="000000"/>
                </a:solidFill>
                <a:latin typeface="Arial" panose="020B0604020202020204" pitchFamily="34" charset="0"/>
                <a:cs typeface="Arial" panose="020B0604020202020204" pitchFamily="34" charset="0"/>
              </a:rPr>
              <a:t>Charged Conversations</a:t>
            </a:r>
          </a:p>
          <a:p>
            <a:pPr marL="114300" lvl="1" indent="-114300" defTabSz="488950">
              <a:lnSpc>
                <a:spcPct val="90000"/>
              </a:lnSpc>
              <a:spcBef>
                <a:spcPts val="600"/>
              </a:spcBef>
              <a:spcAft>
                <a:spcPct val="15000"/>
              </a:spcAft>
              <a:buChar char="••"/>
            </a:pPr>
            <a:r>
              <a:rPr lang="en-US" sz="1400" dirty="0">
                <a:solidFill>
                  <a:sysClr val="windowText" lastClr="000000"/>
                </a:solidFill>
                <a:latin typeface="Arial" panose="020B0604020202020204" pitchFamily="34" charset="0"/>
                <a:cs typeface="Arial" panose="020B0604020202020204" pitchFamily="34" charset="0"/>
              </a:rPr>
              <a:t>These conversations occur when clients have emotional reactions that result from a disconnect or disappointment with any service provided </a:t>
            </a:r>
          </a:p>
          <a:p>
            <a:pPr marL="114300" lvl="1" indent="-114300" defTabSz="488950">
              <a:lnSpc>
                <a:spcPct val="90000"/>
              </a:lnSpc>
              <a:spcBef>
                <a:spcPts val="600"/>
              </a:spcBef>
              <a:spcAft>
                <a:spcPct val="15000"/>
              </a:spcAft>
              <a:buChar char="••"/>
            </a:pPr>
            <a:r>
              <a:rPr lang="en-US" sz="1400" dirty="0">
                <a:solidFill>
                  <a:sysClr val="windowText" lastClr="000000"/>
                </a:solidFill>
                <a:latin typeface="Arial" panose="020B0604020202020204" pitchFamily="34" charset="0"/>
                <a:cs typeface="Arial" panose="020B0604020202020204" pitchFamily="34" charset="0"/>
              </a:rPr>
              <a:t>Ensure you empathize and listen to what the client has to say and earn the trust and confidence of the client to tackle the risk-related conversations</a:t>
            </a:r>
          </a:p>
        </p:txBody>
      </p:sp>
      <p:sp>
        <p:nvSpPr>
          <p:cNvPr id="48" name="Rounded Rectangle 16">
            <a:extLst>
              <a:ext uri="{FF2B5EF4-FFF2-40B4-BE49-F238E27FC236}">
                <a16:creationId xmlns:a16="http://schemas.microsoft.com/office/drawing/2014/main" id="{DB0E0835-1FC5-4225-9C5D-86928CF4781E}"/>
              </a:ext>
            </a:extLst>
          </p:cNvPr>
          <p:cNvSpPr/>
          <p:nvPr/>
        </p:nvSpPr>
        <p:spPr>
          <a:xfrm>
            <a:off x="932105" y="4741638"/>
            <a:ext cx="1645920" cy="1188720"/>
          </a:xfrm>
          <a:prstGeom prst="roundRect">
            <a:avLst>
              <a:gd name="adj" fmla="val 10000"/>
            </a:avLst>
          </a:prstGeom>
          <a:blipFill>
            <a:blip r:embed="rId5">
              <a:extLst>
                <a:ext uri="{28A0092B-C50C-407E-A947-70E740481C1C}">
                  <a14:useLocalDpi xmlns:a14="http://schemas.microsoft.com/office/drawing/2010/main" val="0"/>
                </a:ext>
              </a:extLst>
            </a:blip>
            <a:srcRect/>
            <a:stretch>
              <a:fillRect t="-27000" b="-2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9" name="Freeform 5">
            <a:extLst>
              <a:ext uri="{FF2B5EF4-FFF2-40B4-BE49-F238E27FC236}">
                <a16:creationId xmlns:a16="http://schemas.microsoft.com/office/drawing/2014/main" id="{91097E70-9241-4E6B-8550-071765CA9FA2}"/>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50" name="Freeform 6">
            <a:extLst>
              <a:ext uri="{FF2B5EF4-FFF2-40B4-BE49-F238E27FC236}">
                <a16:creationId xmlns:a16="http://schemas.microsoft.com/office/drawing/2014/main" id="{9F8348FF-4F22-4DBA-B8C9-932DF146A29C}"/>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321400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5" name="Rectangle 14">
            <a:extLst>
              <a:ext uri="{FF2B5EF4-FFF2-40B4-BE49-F238E27FC236}">
                <a16:creationId xmlns:a16="http://schemas.microsoft.com/office/drawing/2014/main" id="{86C7B4A1-154A-4DF0-AC46-F88D75A2E0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Slide Number Placeholder 2">
            <a:extLst>
              <a:ext uri="{FF2B5EF4-FFF2-40B4-BE49-F238E27FC236}">
                <a16:creationId xmlns:a16="http://schemas.microsoft.com/office/drawing/2014/main" id="{E3DD60FF-A659-4B00-A866-FBBB40C31585}"/>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57</a:t>
            </a:fld>
            <a:endParaRPr lang="en-US" dirty="0"/>
          </a:p>
        </p:txBody>
      </p:sp>
      <p:sp>
        <p:nvSpPr>
          <p:cNvPr id="22" name="Rectangle 21">
            <a:extLst>
              <a:ext uri="{FF2B5EF4-FFF2-40B4-BE49-F238E27FC236}">
                <a16:creationId xmlns:a16="http://schemas.microsoft.com/office/drawing/2014/main" id="{8F9B0420-2F55-45CF-BFED-3572E275BEF8}"/>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p>
        </p:txBody>
      </p:sp>
      <p:grpSp>
        <p:nvGrpSpPr>
          <p:cNvPr id="35" name="Group 34">
            <a:extLst>
              <a:ext uri="{FF2B5EF4-FFF2-40B4-BE49-F238E27FC236}">
                <a16:creationId xmlns:a16="http://schemas.microsoft.com/office/drawing/2014/main" id="{50675C7F-B54C-4730-9140-B1E329D4EE35}"/>
              </a:ext>
            </a:extLst>
          </p:cNvPr>
          <p:cNvGrpSpPr/>
          <p:nvPr/>
        </p:nvGrpSpPr>
        <p:grpSpPr>
          <a:xfrm>
            <a:off x="0" y="265969"/>
            <a:ext cx="12192000" cy="1181831"/>
            <a:chOff x="0" y="354442"/>
            <a:chExt cx="12192000" cy="1181831"/>
          </a:xfrm>
        </p:grpSpPr>
        <p:sp>
          <p:nvSpPr>
            <p:cNvPr id="36" name="Rectangle 35">
              <a:extLst>
                <a:ext uri="{FF2B5EF4-FFF2-40B4-BE49-F238E27FC236}">
                  <a16:creationId xmlns:a16="http://schemas.microsoft.com/office/drawing/2014/main" id="{1982BC1D-83DB-4C32-B16E-8947DC0AE6C6}"/>
                </a:ext>
              </a:extLst>
            </p:cNvPr>
            <p:cNvSpPr/>
            <p:nvPr/>
          </p:nvSpPr>
          <p:spPr>
            <a:xfrm>
              <a:off x="0" y="354442"/>
              <a:ext cx="12192000" cy="1181831"/>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400" cap="all" spc="-133" dirty="0">
                  <a:solidFill>
                    <a:schemeClr val="bg1"/>
                  </a:solidFill>
                  <a:latin typeface="Arial Black" panose="020B0A04020102020204" pitchFamily="34" charset="0"/>
                </a:rPr>
                <a:t>What are the various types of client conversations that you may have at the workplace?</a:t>
              </a:r>
            </a:p>
          </p:txBody>
        </p:sp>
        <p:sp>
          <p:nvSpPr>
            <p:cNvPr id="37" name="Freeform 9">
              <a:extLst>
                <a:ext uri="{FF2B5EF4-FFF2-40B4-BE49-F238E27FC236}">
                  <a16:creationId xmlns:a16="http://schemas.microsoft.com/office/drawing/2014/main" id="{C3457279-720E-427F-A935-ED56D01034D8}"/>
                </a:ext>
              </a:extLst>
            </p:cNvPr>
            <p:cNvSpPr>
              <a:spLocks noEditPoints="1"/>
            </p:cNvSpPr>
            <p:nvPr/>
          </p:nvSpPr>
          <p:spPr bwMode="auto">
            <a:xfrm>
              <a:off x="166835" y="3855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49" name="Freeform 5">
            <a:extLst>
              <a:ext uri="{FF2B5EF4-FFF2-40B4-BE49-F238E27FC236}">
                <a16:creationId xmlns:a16="http://schemas.microsoft.com/office/drawing/2014/main" id="{91097E70-9241-4E6B-8550-071765CA9FA2}"/>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50" name="Freeform 6">
            <a:extLst>
              <a:ext uri="{FF2B5EF4-FFF2-40B4-BE49-F238E27FC236}">
                <a16:creationId xmlns:a16="http://schemas.microsoft.com/office/drawing/2014/main" id="{9F8348FF-4F22-4DBA-B8C9-932DF146A29C}"/>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
        <p:nvSpPr>
          <p:cNvPr id="17" name="L-Shape 16">
            <a:extLst>
              <a:ext uri="{FF2B5EF4-FFF2-40B4-BE49-F238E27FC236}">
                <a16:creationId xmlns:a16="http://schemas.microsoft.com/office/drawing/2014/main" id="{FAEFAEDF-7C21-4E4B-89B6-A5B454B8F0A9}"/>
              </a:ext>
            </a:extLst>
          </p:cNvPr>
          <p:cNvSpPr/>
          <p:nvPr/>
        </p:nvSpPr>
        <p:spPr>
          <a:xfrm rot="5400000">
            <a:off x="998452" y="2492223"/>
            <a:ext cx="1333727" cy="2996962"/>
          </a:xfrm>
          <a:prstGeom prst="corner">
            <a:avLst>
              <a:gd name="adj1" fmla="val 16120"/>
              <a:gd name="adj2" fmla="val 16110"/>
            </a:avLst>
          </a:prstGeom>
          <a:solidFill>
            <a:srgbClr val="00CC00"/>
          </a:solidFill>
          <a:ln>
            <a:noFill/>
          </a:ln>
        </p:spPr>
        <p:style>
          <a:lnRef idx="0">
            <a:scrgbClr r="0" g="0" b="0"/>
          </a:lnRef>
          <a:fillRef idx="0">
            <a:scrgbClr r="0" g="0" b="0"/>
          </a:fillRef>
          <a:effectRef idx="0">
            <a:scrgbClr r="0" g="0" b="0"/>
          </a:effectRef>
          <a:fontRef idx="minor">
            <a:schemeClr val="lt1"/>
          </a:fontRef>
        </p:style>
      </p:sp>
      <p:sp>
        <p:nvSpPr>
          <p:cNvPr id="18" name="Freeform 21">
            <a:extLst>
              <a:ext uri="{FF2B5EF4-FFF2-40B4-BE49-F238E27FC236}">
                <a16:creationId xmlns:a16="http://schemas.microsoft.com/office/drawing/2014/main" id="{BB62CB48-D7E9-41A5-94D8-6C52B3D08365}"/>
              </a:ext>
            </a:extLst>
          </p:cNvPr>
          <p:cNvSpPr/>
          <p:nvPr/>
        </p:nvSpPr>
        <p:spPr>
          <a:xfrm>
            <a:off x="445073" y="3518746"/>
            <a:ext cx="2818927" cy="3108960"/>
          </a:xfrm>
          <a:custGeom>
            <a:avLst/>
            <a:gdLst>
              <a:gd name="connsiteX0" fmla="*/ 0 w 1705693"/>
              <a:gd name="connsiteY0" fmla="*/ 0 h 1495140"/>
              <a:gd name="connsiteX1" fmla="*/ 1705693 w 1705693"/>
              <a:gd name="connsiteY1" fmla="*/ 0 h 1495140"/>
              <a:gd name="connsiteX2" fmla="*/ 1705693 w 1705693"/>
              <a:gd name="connsiteY2" fmla="*/ 1495140 h 1495140"/>
              <a:gd name="connsiteX3" fmla="*/ 0 w 1705693"/>
              <a:gd name="connsiteY3" fmla="*/ 1495140 h 1495140"/>
              <a:gd name="connsiteX4" fmla="*/ 0 w 1705693"/>
              <a:gd name="connsiteY4" fmla="*/ 0 h 1495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693" h="1495140">
                <a:moveTo>
                  <a:pt x="0" y="0"/>
                </a:moveTo>
                <a:lnTo>
                  <a:pt x="1705693" y="0"/>
                </a:lnTo>
                <a:lnTo>
                  <a:pt x="1705693" y="1495140"/>
                </a:lnTo>
                <a:lnTo>
                  <a:pt x="0" y="14951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algn="l" defTabSz="533400">
              <a:lnSpc>
                <a:spcPct val="90000"/>
              </a:lnSpc>
              <a:spcBef>
                <a:spcPts val="600"/>
              </a:spcBef>
              <a:spcAft>
                <a:spcPct val="35000"/>
              </a:spcAft>
            </a:pPr>
            <a:r>
              <a:rPr lang="en-US" sz="1600" b="1" kern="1200" dirty="0">
                <a:latin typeface="Arial" panose="020B0604020202020204" pitchFamily="34" charset="0"/>
                <a:cs typeface="Arial" panose="020B0604020202020204" pitchFamily="34" charset="0"/>
              </a:rPr>
              <a:t>Plan the conversation</a:t>
            </a:r>
          </a:p>
          <a:p>
            <a:pPr marL="114300" lvl="1" indent="-114300" algn="l" defTabSz="400050">
              <a:lnSpc>
                <a:spcPct val="90000"/>
              </a:lnSpc>
              <a:spcBef>
                <a:spcPts val="600"/>
              </a:spcBef>
              <a:spcAft>
                <a:spcPct val="15000"/>
              </a:spcAft>
              <a:buChar char="••"/>
            </a:pPr>
            <a:r>
              <a:rPr lang="en-US" sz="1600" kern="1200" dirty="0">
                <a:latin typeface="Arial" panose="020B0604020202020204" pitchFamily="34" charset="0"/>
                <a:cs typeface="Arial" panose="020B0604020202020204" pitchFamily="34" charset="0"/>
              </a:rPr>
              <a:t>Have a well-defined agenda ready and be clear about the intended outcomes</a:t>
            </a:r>
          </a:p>
          <a:p>
            <a:pPr marL="114300" lvl="1" indent="-114300" algn="l" defTabSz="400050">
              <a:lnSpc>
                <a:spcPct val="90000"/>
              </a:lnSpc>
              <a:spcBef>
                <a:spcPts val="600"/>
              </a:spcBef>
              <a:spcAft>
                <a:spcPct val="15000"/>
              </a:spcAft>
              <a:buChar char="••"/>
            </a:pPr>
            <a:r>
              <a:rPr lang="en-US" sz="1600" kern="1200" dirty="0">
                <a:latin typeface="Arial" panose="020B0604020202020204" pitchFamily="34" charset="0"/>
                <a:cs typeface="Arial" panose="020B0604020202020204" pitchFamily="34" charset="0"/>
              </a:rPr>
              <a:t>Ensure you have all the key stakeholders and their interests factored in</a:t>
            </a:r>
          </a:p>
          <a:p>
            <a:pPr marL="114300" lvl="1" indent="-114300" algn="l" defTabSz="400050">
              <a:lnSpc>
                <a:spcPct val="90000"/>
              </a:lnSpc>
              <a:spcBef>
                <a:spcPts val="600"/>
              </a:spcBef>
              <a:spcAft>
                <a:spcPct val="15000"/>
              </a:spcAft>
              <a:buChar char="••"/>
            </a:pPr>
            <a:r>
              <a:rPr lang="en-US" sz="1600" dirty="0">
                <a:latin typeface="Arial" panose="020B0604020202020204" pitchFamily="34" charset="0"/>
                <a:cs typeface="Arial" panose="020B0604020202020204" pitchFamily="34" charset="0"/>
              </a:rPr>
              <a:t>Prepare and set expectations in advance, if needed</a:t>
            </a:r>
            <a:endParaRPr lang="en-US" sz="1600" kern="1200" dirty="0">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AE3B5397-5362-4956-A7CF-CC4B01215E3B}"/>
              </a:ext>
            </a:extLst>
          </p:cNvPr>
          <p:cNvSpPr/>
          <p:nvPr/>
        </p:nvSpPr>
        <p:spPr>
          <a:xfrm>
            <a:off x="2675075" y="2857369"/>
            <a:ext cx="484643" cy="378035"/>
          </a:xfrm>
          <a:prstGeom prst="triangle">
            <a:avLst>
              <a:gd name="adj" fmla="val 100000"/>
            </a:avLst>
          </a:prstGeom>
          <a:solidFill>
            <a:srgbClr val="00CC00"/>
          </a:solidFill>
          <a:ln>
            <a:noFill/>
          </a:ln>
        </p:spPr>
        <p:style>
          <a:lnRef idx="0">
            <a:scrgbClr r="0" g="0" b="0"/>
          </a:lnRef>
          <a:fillRef idx="0">
            <a:scrgbClr r="0" g="0" b="0"/>
          </a:fillRef>
          <a:effectRef idx="0">
            <a:scrgbClr r="0" g="0" b="0"/>
          </a:effectRef>
          <a:fontRef idx="minor">
            <a:schemeClr val="lt1"/>
          </a:fontRef>
        </p:style>
      </p:sp>
      <p:sp>
        <p:nvSpPr>
          <p:cNvPr id="20" name="L-Shape 19">
            <a:extLst>
              <a:ext uri="{FF2B5EF4-FFF2-40B4-BE49-F238E27FC236}">
                <a16:creationId xmlns:a16="http://schemas.microsoft.com/office/drawing/2014/main" id="{EC1ED719-46A0-4746-A19B-BDE5FF185CB2}"/>
              </a:ext>
            </a:extLst>
          </p:cNvPr>
          <p:cNvSpPr/>
          <p:nvPr/>
        </p:nvSpPr>
        <p:spPr>
          <a:xfrm rot="5400000">
            <a:off x="4031146" y="1961188"/>
            <a:ext cx="1333727" cy="2845141"/>
          </a:xfrm>
          <a:prstGeom prst="corner">
            <a:avLst>
              <a:gd name="adj1" fmla="val 16120"/>
              <a:gd name="adj2" fmla="val 16110"/>
            </a:avLst>
          </a:prstGeom>
          <a:solidFill>
            <a:srgbClr val="00CC00"/>
          </a:solidFill>
          <a:ln>
            <a:noFill/>
          </a:ln>
        </p:spPr>
        <p:style>
          <a:lnRef idx="0">
            <a:scrgbClr r="0" g="0" b="0"/>
          </a:lnRef>
          <a:fillRef idx="0">
            <a:scrgbClr r="0" g="0" b="0"/>
          </a:fillRef>
          <a:effectRef idx="0">
            <a:scrgbClr r="0" g="0" b="0"/>
          </a:effectRef>
          <a:fontRef idx="minor">
            <a:schemeClr val="lt1"/>
          </a:fontRef>
        </p:style>
      </p:sp>
      <p:sp>
        <p:nvSpPr>
          <p:cNvPr id="23" name="Freeform 25">
            <a:extLst>
              <a:ext uri="{FF2B5EF4-FFF2-40B4-BE49-F238E27FC236}">
                <a16:creationId xmlns:a16="http://schemas.microsoft.com/office/drawing/2014/main" id="{DEF8B456-7E49-463A-886D-3AA5284F6C3C}"/>
              </a:ext>
            </a:extLst>
          </p:cNvPr>
          <p:cNvSpPr/>
          <p:nvPr/>
        </p:nvSpPr>
        <p:spPr>
          <a:xfrm>
            <a:off x="3553678" y="2911802"/>
            <a:ext cx="2568609" cy="3810140"/>
          </a:xfrm>
          <a:custGeom>
            <a:avLst/>
            <a:gdLst>
              <a:gd name="connsiteX0" fmla="*/ 0 w 1705693"/>
              <a:gd name="connsiteY0" fmla="*/ 0 h 1495140"/>
              <a:gd name="connsiteX1" fmla="*/ 1705693 w 1705693"/>
              <a:gd name="connsiteY1" fmla="*/ 0 h 1495140"/>
              <a:gd name="connsiteX2" fmla="*/ 1705693 w 1705693"/>
              <a:gd name="connsiteY2" fmla="*/ 1495140 h 1495140"/>
              <a:gd name="connsiteX3" fmla="*/ 0 w 1705693"/>
              <a:gd name="connsiteY3" fmla="*/ 1495140 h 1495140"/>
              <a:gd name="connsiteX4" fmla="*/ 0 w 1705693"/>
              <a:gd name="connsiteY4" fmla="*/ 0 h 1495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693" h="1495140">
                <a:moveTo>
                  <a:pt x="0" y="0"/>
                </a:moveTo>
                <a:lnTo>
                  <a:pt x="1705693" y="0"/>
                </a:lnTo>
                <a:lnTo>
                  <a:pt x="1705693" y="1495140"/>
                </a:lnTo>
                <a:lnTo>
                  <a:pt x="0" y="14951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algn="l" defTabSz="533400">
              <a:lnSpc>
                <a:spcPct val="90000"/>
              </a:lnSpc>
              <a:spcBef>
                <a:spcPts val="600"/>
              </a:spcBef>
              <a:spcAft>
                <a:spcPct val="35000"/>
              </a:spcAft>
            </a:pPr>
            <a:r>
              <a:rPr lang="en-US" sz="1600" b="1" kern="1200" dirty="0">
                <a:latin typeface="Arial" panose="020B0604020202020204" pitchFamily="34" charset="0"/>
                <a:cs typeface="Arial" panose="020B0604020202020204" pitchFamily="34" charset="0"/>
              </a:rPr>
              <a:t>Open the conversation</a:t>
            </a:r>
          </a:p>
          <a:p>
            <a:pPr marL="114300" lvl="1" indent="-114300" defTabSz="400050">
              <a:lnSpc>
                <a:spcPct val="90000"/>
              </a:lnSpc>
              <a:spcBef>
                <a:spcPts val="600"/>
              </a:spcBef>
              <a:spcAft>
                <a:spcPct val="15000"/>
              </a:spcAft>
              <a:buChar char="••"/>
            </a:pPr>
            <a:r>
              <a:rPr lang="en-US" sz="1600" dirty="0">
                <a:latin typeface="Arial" panose="020B0604020202020204" pitchFamily="34" charset="0"/>
                <a:cs typeface="Arial" panose="020B0604020202020204" pitchFamily="34" charset="0"/>
              </a:rPr>
              <a:t>Start with an enthusiastic tone and use an icebreaker, if necessary, to help get everyone comfortable</a:t>
            </a:r>
          </a:p>
          <a:p>
            <a:pPr marL="114300" lvl="1" indent="-114300" defTabSz="400050">
              <a:lnSpc>
                <a:spcPct val="90000"/>
              </a:lnSpc>
              <a:spcBef>
                <a:spcPts val="600"/>
              </a:spcBef>
              <a:spcAft>
                <a:spcPct val="15000"/>
              </a:spcAft>
              <a:buChar char="••"/>
            </a:pPr>
            <a:r>
              <a:rPr lang="en-US" sz="1600" dirty="0">
                <a:latin typeface="Arial" panose="020B0604020202020204" pitchFamily="34" charset="0"/>
                <a:cs typeface="Arial" panose="020B0604020202020204" pitchFamily="34" charset="0"/>
              </a:rPr>
              <a:t>Build rapport to establish a mutual feeling of respect</a:t>
            </a:r>
          </a:p>
          <a:p>
            <a:pPr marL="114300" lvl="1" indent="-114300" defTabSz="400050">
              <a:lnSpc>
                <a:spcPct val="90000"/>
              </a:lnSpc>
              <a:spcBef>
                <a:spcPts val="600"/>
              </a:spcBef>
              <a:spcAft>
                <a:spcPct val="15000"/>
              </a:spcAft>
              <a:buFontTx/>
              <a:buChar char="••"/>
            </a:pPr>
            <a:r>
              <a:rPr lang="en-US" sz="1600" dirty="0">
                <a:latin typeface="Arial" panose="020B0604020202020204" pitchFamily="34" charset="0"/>
                <a:cs typeface="Arial" panose="020B0604020202020204" pitchFamily="34" charset="0"/>
              </a:rPr>
              <a:t>Review agenda, desired outcomes and define ownership of topics</a:t>
            </a:r>
          </a:p>
        </p:txBody>
      </p:sp>
      <p:sp>
        <p:nvSpPr>
          <p:cNvPr id="24" name="Isosceles Triangle 23">
            <a:extLst>
              <a:ext uri="{FF2B5EF4-FFF2-40B4-BE49-F238E27FC236}">
                <a16:creationId xmlns:a16="http://schemas.microsoft.com/office/drawing/2014/main" id="{087867DD-6065-4068-819C-62B5FA2BFF89}"/>
              </a:ext>
            </a:extLst>
          </p:cNvPr>
          <p:cNvSpPr/>
          <p:nvPr/>
        </p:nvSpPr>
        <p:spPr>
          <a:xfrm>
            <a:off x="5637892" y="2250425"/>
            <a:ext cx="484643" cy="378035"/>
          </a:xfrm>
          <a:prstGeom prst="triangle">
            <a:avLst>
              <a:gd name="adj" fmla="val 100000"/>
            </a:avLst>
          </a:prstGeom>
          <a:solidFill>
            <a:srgbClr val="00CC00"/>
          </a:solidFill>
          <a:ln>
            <a:noFill/>
          </a:ln>
        </p:spPr>
        <p:style>
          <a:lnRef idx="0">
            <a:scrgbClr r="0" g="0" b="0"/>
          </a:lnRef>
          <a:fillRef idx="0">
            <a:scrgbClr r="0" g="0" b="0"/>
          </a:fillRef>
          <a:effectRef idx="0">
            <a:scrgbClr r="0" g="0" b="0"/>
          </a:effectRef>
          <a:fontRef idx="minor">
            <a:schemeClr val="lt1"/>
          </a:fontRef>
        </p:style>
      </p:sp>
      <p:sp>
        <p:nvSpPr>
          <p:cNvPr id="25" name="L-Shape 24">
            <a:extLst>
              <a:ext uri="{FF2B5EF4-FFF2-40B4-BE49-F238E27FC236}">
                <a16:creationId xmlns:a16="http://schemas.microsoft.com/office/drawing/2014/main" id="{C9B0FE43-338B-4461-8CA2-8182309D785B}"/>
              </a:ext>
            </a:extLst>
          </p:cNvPr>
          <p:cNvSpPr/>
          <p:nvPr/>
        </p:nvSpPr>
        <p:spPr>
          <a:xfrm rot="5400000">
            <a:off x="6993963" y="1354244"/>
            <a:ext cx="1333727" cy="2845141"/>
          </a:xfrm>
          <a:prstGeom prst="corner">
            <a:avLst>
              <a:gd name="adj1" fmla="val 16120"/>
              <a:gd name="adj2" fmla="val 16110"/>
            </a:avLst>
          </a:prstGeom>
          <a:solidFill>
            <a:srgbClr val="00CC00"/>
          </a:solidFill>
          <a:ln>
            <a:noFill/>
          </a:ln>
        </p:spPr>
        <p:style>
          <a:lnRef idx="0">
            <a:scrgbClr r="0" g="0" b="0"/>
          </a:lnRef>
          <a:fillRef idx="0">
            <a:scrgbClr r="0" g="0" b="0"/>
          </a:fillRef>
          <a:effectRef idx="0">
            <a:scrgbClr r="0" g="0" b="0"/>
          </a:effectRef>
          <a:fontRef idx="minor">
            <a:schemeClr val="lt1"/>
          </a:fontRef>
        </p:style>
      </p:sp>
      <p:sp>
        <p:nvSpPr>
          <p:cNvPr id="26" name="Freeform 28">
            <a:extLst>
              <a:ext uri="{FF2B5EF4-FFF2-40B4-BE49-F238E27FC236}">
                <a16:creationId xmlns:a16="http://schemas.microsoft.com/office/drawing/2014/main" id="{2BE5FE62-16D9-47FA-B559-9CDAF1D27E6D}"/>
              </a:ext>
            </a:extLst>
          </p:cNvPr>
          <p:cNvSpPr/>
          <p:nvPr/>
        </p:nvSpPr>
        <p:spPr>
          <a:xfrm>
            <a:off x="6516495" y="2304858"/>
            <a:ext cx="2568609" cy="4322848"/>
          </a:xfrm>
          <a:custGeom>
            <a:avLst/>
            <a:gdLst>
              <a:gd name="connsiteX0" fmla="*/ 0 w 1705693"/>
              <a:gd name="connsiteY0" fmla="*/ 0 h 1495140"/>
              <a:gd name="connsiteX1" fmla="*/ 1705693 w 1705693"/>
              <a:gd name="connsiteY1" fmla="*/ 0 h 1495140"/>
              <a:gd name="connsiteX2" fmla="*/ 1705693 w 1705693"/>
              <a:gd name="connsiteY2" fmla="*/ 1495140 h 1495140"/>
              <a:gd name="connsiteX3" fmla="*/ 0 w 1705693"/>
              <a:gd name="connsiteY3" fmla="*/ 1495140 h 1495140"/>
              <a:gd name="connsiteX4" fmla="*/ 0 w 1705693"/>
              <a:gd name="connsiteY4" fmla="*/ 0 h 1495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693" h="1495140">
                <a:moveTo>
                  <a:pt x="0" y="0"/>
                </a:moveTo>
                <a:lnTo>
                  <a:pt x="1705693" y="0"/>
                </a:lnTo>
                <a:lnTo>
                  <a:pt x="1705693" y="1495140"/>
                </a:lnTo>
                <a:lnTo>
                  <a:pt x="0" y="14951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algn="l" defTabSz="533400">
              <a:lnSpc>
                <a:spcPct val="90000"/>
              </a:lnSpc>
              <a:spcBef>
                <a:spcPts val="600"/>
              </a:spcBef>
              <a:spcAft>
                <a:spcPct val="35000"/>
              </a:spcAft>
            </a:pPr>
            <a:r>
              <a:rPr lang="en-US" sz="1600" b="1" kern="1200" dirty="0">
                <a:latin typeface="Arial" panose="020B0604020202020204" pitchFamily="34" charset="0"/>
                <a:cs typeface="Arial" panose="020B0604020202020204" pitchFamily="34" charset="0"/>
              </a:rPr>
              <a:t>Run the conversation</a:t>
            </a:r>
          </a:p>
          <a:p>
            <a:pPr marL="114300" lvl="1" indent="-114300" defTabSz="400050">
              <a:lnSpc>
                <a:spcPct val="90000"/>
              </a:lnSpc>
              <a:spcBef>
                <a:spcPts val="600"/>
              </a:spcBef>
              <a:spcAft>
                <a:spcPct val="15000"/>
              </a:spcAft>
              <a:buChar char="••"/>
            </a:pPr>
            <a:r>
              <a:rPr lang="en-US" sz="1600" dirty="0">
                <a:latin typeface="Arial" panose="020B0604020202020204" pitchFamily="34" charset="0"/>
                <a:cs typeface="Arial" panose="020B0604020202020204" pitchFamily="34" charset="0"/>
              </a:rPr>
              <a:t>Manage the discussion and ensure the clients are engaged throughout the conversation</a:t>
            </a:r>
          </a:p>
          <a:p>
            <a:pPr marL="114300" lvl="1" indent="-114300" defTabSz="400050">
              <a:lnSpc>
                <a:spcPct val="90000"/>
              </a:lnSpc>
              <a:spcBef>
                <a:spcPts val="600"/>
              </a:spcBef>
              <a:spcAft>
                <a:spcPct val="15000"/>
              </a:spcAft>
              <a:buChar char="••"/>
            </a:pPr>
            <a:r>
              <a:rPr lang="en-US" sz="1600" dirty="0">
                <a:latin typeface="Arial" panose="020B0604020202020204" pitchFamily="34" charset="0"/>
                <a:cs typeface="Arial" panose="020B0604020202020204" pitchFamily="34" charset="0"/>
              </a:rPr>
              <a:t>Manage time and direct the conversation back on track if anyone deviates</a:t>
            </a:r>
          </a:p>
          <a:p>
            <a:pPr marL="114300" lvl="1" indent="-114300" defTabSz="400050">
              <a:lnSpc>
                <a:spcPct val="90000"/>
              </a:lnSpc>
              <a:spcBef>
                <a:spcPts val="600"/>
              </a:spcBef>
              <a:spcAft>
                <a:spcPct val="15000"/>
              </a:spcAft>
              <a:buChar char="••"/>
            </a:pPr>
            <a:r>
              <a:rPr lang="en-US" sz="1600" dirty="0">
                <a:latin typeface="Arial" panose="020B0604020202020204" pitchFamily="34" charset="0"/>
                <a:cs typeface="Arial" panose="020B0604020202020204" pitchFamily="34" charset="0"/>
              </a:rPr>
              <a:t>Use questioning, listening and paraphrasing skills to get the most out of the conversation</a:t>
            </a:r>
          </a:p>
        </p:txBody>
      </p:sp>
      <p:sp>
        <p:nvSpPr>
          <p:cNvPr id="27" name="Isosceles Triangle 26">
            <a:extLst>
              <a:ext uri="{FF2B5EF4-FFF2-40B4-BE49-F238E27FC236}">
                <a16:creationId xmlns:a16="http://schemas.microsoft.com/office/drawing/2014/main" id="{8BCB59EE-ED61-41C6-A9C9-F8246A916E6B}"/>
              </a:ext>
            </a:extLst>
          </p:cNvPr>
          <p:cNvSpPr/>
          <p:nvPr/>
        </p:nvSpPr>
        <p:spPr>
          <a:xfrm>
            <a:off x="8600708" y="1643481"/>
            <a:ext cx="484643" cy="378035"/>
          </a:xfrm>
          <a:prstGeom prst="triangle">
            <a:avLst>
              <a:gd name="adj" fmla="val 100000"/>
            </a:avLst>
          </a:prstGeom>
          <a:solidFill>
            <a:srgbClr val="00CC00"/>
          </a:solidFill>
          <a:ln>
            <a:noFill/>
          </a:ln>
        </p:spPr>
        <p:style>
          <a:lnRef idx="0">
            <a:scrgbClr r="0" g="0" b="0"/>
          </a:lnRef>
          <a:fillRef idx="0">
            <a:scrgbClr r="0" g="0" b="0"/>
          </a:fillRef>
          <a:effectRef idx="0">
            <a:scrgbClr r="0" g="0" b="0"/>
          </a:effectRef>
          <a:fontRef idx="minor">
            <a:schemeClr val="lt1"/>
          </a:fontRef>
        </p:style>
      </p:sp>
      <p:sp>
        <p:nvSpPr>
          <p:cNvPr id="28" name="L-Shape 27">
            <a:extLst>
              <a:ext uri="{FF2B5EF4-FFF2-40B4-BE49-F238E27FC236}">
                <a16:creationId xmlns:a16="http://schemas.microsoft.com/office/drawing/2014/main" id="{01CBF153-A4D7-4ECD-82A3-E7FA9C1B1CFE}"/>
              </a:ext>
            </a:extLst>
          </p:cNvPr>
          <p:cNvSpPr/>
          <p:nvPr/>
        </p:nvSpPr>
        <p:spPr>
          <a:xfrm rot="5400000">
            <a:off x="9972978" y="747300"/>
            <a:ext cx="1333727" cy="2845141"/>
          </a:xfrm>
          <a:prstGeom prst="corner">
            <a:avLst>
              <a:gd name="adj1" fmla="val 16120"/>
              <a:gd name="adj2" fmla="val 16110"/>
            </a:avLst>
          </a:prstGeom>
          <a:solidFill>
            <a:srgbClr val="00CC00"/>
          </a:solidFill>
          <a:ln>
            <a:noFill/>
          </a:ln>
        </p:spPr>
        <p:style>
          <a:lnRef idx="0">
            <a:scrgbClr r="0" g="0" b="0"/>
          </a:lnRef>
          <a:fillRef idx="0">
            <a:scrgbClr r="0" g="0" b="0"/>
          </a:fillRef>
          <a:effectRef idx="0">
            <a:scrgbClr r="0" g="0" b="0"/>
          </a:effectRef>
          <a:fontRef idx="minor">
            <a:schemeClr val="lt1"/>
          </a:fontRef>
        </p:style>
      </p:sp>
      <p:sp>
        <p:nvSpPr>
          <p:cNvPr id="29" name="Freeform 31">
            <a:extLst>
              <a:ext uri="{FF2B5EF4-FFF2-40B4-BE49-F238E27FC236}">
                <a16:creationId xmlns:a16="http://schemas.microsoft.com/office/drawing/2014/main" id="{B058F83F-205C-478C-999D-8D448B7FF510}"/>
              </a:ext>
            </a:extLst>
          </p:cNvPr>
          <p:cNvSpPr/>
          <p:nvPr/>
        </p:nvSpPr>
        <p:spPr>
          <a:xfrm>
            <a:off x="9495511" y="1697914"/>
            <a:ext cx="2696489" cy="3108960"/>
          </a:xfrm>
          <a:custGeom>
            <a:avLst/>
            <a:gdLst>
              <a:gd name="connsiteX0" fmla="*/ 0 w 1705693"/>
              <a:gd name="connsiteY0" fmla="*/ 0 h 1495140"/>
              <a:gd name="connsiteX1" fmla="*/ 1705693 w 1705693"/>
              <a:gd name="connsiteY1" fmla="*/ 0 h 1495140"/>
              <a:gd name="connsiteX2" fmla="*/ 1705693 w 1705693"/>
              <a:gd name="connsiteY2" fmla="*/ 1495140 h 1495140"/>
              <a:gd name="connsiteX3" fmla="*/ 0 w 1705693"/>
              <a:gd name="connsiteY3" fmla="*/ 1495140 h 1495140"/>
              <a:gd name="connsiteX4" fmla="*/ 0 w 1705693"/>
              <a:gd name="connsiteY4" fmla="*/ 0 h 1495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5693" h="1495140">
                <a:moveTo>
                  <a:pt x="0" y="0"/>
                </a:moveTo>
                <a:lnTo>
                  <a:pt x="1705693" y="0"/>
                </a:lnTo>
                <a:lnTo>
                  <a:pt x="1705693" y="1495140"/>
                </a:lnTo>
                <a:lnTo>
                  <a:pt x="0" y="14951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algn="l" defTabSz="533400">
              <a:lnSpc>
                <a:spcPct val="90000"/>
              </a:lnSpc>
              <a:spcBef>
                <a:spcPts val="600"/>
              </a:spcBef>
              <a:spcAft>
                <a:spcPct val="35000"/>
              </a:spcAft>
            </a:pPr>
            <a:r>
              <a:rPr lang="en-US" sz="1600" b="1" kern="1200" dirty="0">
                <a:latin typeface="Arial" panose="020B0604020202020204" pitchFamily="34" charset="0"/>
                <a:cs typeface="Arial" panose="020B0604020202020204" pitchFamily="34" charset="0"/>
              </a:rPr>
              <a:t>Close the conversation</a:t>
            </a:r>
          </a:p>
          <a:p>
            <a:pPr marL="114300" lvl="1" indent="-114300" defTabSz="400050">
              <a:lnSpc>
                <a:spcPct val="90000"/>
              </a:lnSpc>
              <a:spcBef>
                <a:spcPts val="600"/>
              </a:spcBef>
              <a:spcAft>
                <a:spcPct val="15000"/>
              </a:spcAft>
              <a:buChar char="••"/>
            </a:pPr>
            <a:r>
              <a:rPr lang="en-US" sz="1600" dirty="0">
                <a:latin typeface="Arial" panose="020B0604020202020204" pitchFamily="34" charset="0"/>
                <a:cs typeface="Arial" panose="020B0604020202020204" pitchFamily="34" charset="0"/>
              </a:rPr>
              <a:t>Review agreements and action items and assign responsibilities</a:t>
            </a:r>
          </a:p>
          <a:p>
            <a:pPr marL="114300" lvl="1" indent="-114300" defTabSz="400050">
              <a:lnSpc>
                <a:spcPct val="90000"/>
              </a:lnSpc>
              <a:spcBef>
                <a:spcPts val="600"/>
              </a:spcBef>
              <a:spcAft>
                <a:spcPct val="15000"/>
              </a:spcAft>
              <a:buChar char="••"/>
            </a:pPr>
            <a:r>
              <a:rPr lang="en-US" sz="1600" dirty="0">
                <a:latin typeface="Arial" panose="020B0604020202020204" pitchFamily="34" charset="0"/>
                <a:cs typeface="Arial" panose="020B0604020202020204" pitchFamily="34" charset="0"/>
              </a:rPr>
              <a:t>Agree on next steps and next connect</a:t>
            </a:r>
          </a:p>
        </p:txBody>
      </p:sp>
    </p:spTree>
    <p:extLst>
      <p:ext uri="{BB962C8B-B14F-4D97-AF65-F5344CB8AC3E}">
        <p14:creationId xmlns:p14="http://schemas.microsoft.com/office/powerpoint/2010/main" val="25909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6" grpId="0"/>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1050" r="5259"/>
          <a:stretch/>
        </p:blipFill>
        <p:spPr>
          <a:xfrm flipH="1">
            <a:off x="335347" y="2220064"/>
            <a:ext cx="1688240" cy="1945768"/>
          </a:xfrm>
          <a:prstGeom prst="rect">
            <a:avLst/>
          </a:prstGeom>
        </p:spPr>
      </p:pic>
      <p:pic>
        <p:nvPicPr>
          <p:cNvPr id="12" name="Picture Placeholder 6"/>
          <p:cNvPicPr>
            <a:picLocks noChangeAspect="1"/>
          </p:cNvPicPr>
          <p:nvPr/>
        </p:nvPicPr>
        <p:blipFill rotWithShape="1">
          <a:blip r:embed="rId4">
            <a:extLst>
              <a:ext uri="{28A0092B-C50C-407E-A947-70E740481C1C}">
                <a14:useLocalDpi xmlns:a14="http://schemas.microsoft.com/office/drawing/2010/main" val="0"/>
              </a:ext>
            </a:extLst>
          </a:blip>
          <a:srcRect l="181" r="16472" b="-2"/>
          <a:stretch/>
        </p:blipFill>
        <p:spPr>
          <a:xfrm>
            <a:off x="7590971" y="4480"/>
            <a:ext cx="4601029" cy="367109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5246" y="208202"/>
            <a:ext cx="1860106" cy="2152950"/>
          </a:xfrm>
          <a:prstGeom prst="rect">
            <a:avLst/>
          </a:prstGeom>
        </p:spPr>
      </p:pic>
      <p:sp>
        <p:nvSpPr>
          <p:cNvPr id="18" name="Rectangle 17"/>
          <p:cNvSpPr/>
          <p:nvPr/>
        </p:nvSpPr>
        <p:spPr>
          <a:xfrm>
            <a:off x="2023587" y="2361153"/>
            <a:ext cx="5885531" cy="1804678"/>
          </a:xfrm>
          <a:prstGeom prst="rect">
            <a:avLst/>
          </a:prstGeom>
        </p:spPr>
        <p:txBody>
          <a:bodyPr vert="horz" wrap="square" lIns="0" tIns="0" rIns="0" bIns="0" rtlCol="0" anchor="ctr">
            <a:noAutofit/>
          </a:bodyPr>
          <a:lstStyle/>
          <a:p>
            <a:r>
              <a:rPr lang="en-US" sz="1600" dirty="0">
                <a:solidFill>
                  <a:schemeClr val="bg1"/>
                </a:solidFill>
              </a:rPr>
              <a:t>Laura, the client, hopes that this meeting will enable both Mohan and her to set the expectations right. She wants to use this opportunity to answer any questions that Mohan and his team may have and clarify the project objectives and details. </a:t>
            </a:r>
          </a:p>
        </p:txBody>
      </p:sp>
      <p:grpSp>
        <p:nvGrpSpPr>
          <p:cNvPr id="22" name="Group 21"/>
          <p:cNvGrpSpPr/>
          <p:nvPr/>
        </p:nvGrpSpPr>
        <p:grpSpPr>
          <a:xfrm>
            <a:off x="745424" y="4165831"/>
            <a:ext cx="11446576" cy="2041887"/>
            <a:chOff x="1872343" y="4531515"/>
            <a:chExt cx="11446576" cy="2041887"/>
          </a:xfrm>
        </p:grpSpPr>
        <p:sp>
          <p:nvSpPr>
            <p:cNvPr id="24" name="Flowchart: Terminator 23"/>
            <p:cNvSpPr/>
            <p:nvPr/>
          </p:nvSpPr>
          <p:spPr>
            <a:xfrm>
              <a:off x="1872343" y="4531515"/>
              <a:ext cx="9722757" cy="1622971"/>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347663" lvl="0" indent="-285750" fontAlgn="auto">
                <a:spcBef>
                  <a:spcPts val="600"/>
                </a:spcBef>
                <a:spcAft>
                  <a:spcPts val="0"/>
                </a:spcAft>
                <a:buFont typeface="Arial" panose="020B0604020202020204" pitchFamily="34" charset="0"/>
                <a:buChar char="•"/>
              </a:pPr>
              <a:r>
                <a:rPr lang="en-US" sz="1600" dirty="0">
                  <a:cs typeface="Arial" panose="020B0604020202020204" pitchFamily="34" charset="0"/>
                </a:rPr>
                <a:t>Was Mohan able to use powerful questioning effectively to get the required details from Laura?</a:t>
              </a:r>
            </a:p>
            <a:p>
              <a:pPr marL="347663" lvl="0" indent="-285750" fontAlgn="auto">
                <a:spcBef>
                  <a:spcPts val="600"/>
                </a:spcBef>
                <a:spcAft>
                  <a:spcPts val="0"/>
                </a:spcAft>
                <a:buFont typeface="Arial" panose="020B0604020202020204" pitchFamily="34" charset="0"/>
                <a:buChar char="•"/>
              </a:pPr>
              <a:r>
                <a:rPr lang="en-US" sz="1600" dirty="0">
                  <a:cs typeface="Arial" panose="020B0604020202020204" pitchFamily="34" charset="0"/>
                </a:rPr>
                <a:t>Did Mohan use active listening and paraphrasing skills to their best use to understand the needs of the project? What could he have done better?</a:t>
              </a: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3360" y="4891623"/>
              <a:ext cx="2465559" cy="1681779"/>
            </a:xfrm>
            <a:prstGeom prst="rect">
              <a:avLst/>
            </a:prstGeom>
          </p:spPr>
        </p:pic>
      </p:grpSp>
      <p:sp>
        <p:nvSpPr>
          <p:cNvPr id="26" name="Rectangle 25"/>
          <p:cNvSpPr/>
          <p:nvPr/>
        </p:nvSpPr>
        <p:spPr>
          <a:xfrm>
            <a:off x="440767" y="-19971"/>
            <a:ext cx="6545941" cy="2437908"/>
          </a:xfrm>
          <a:prstGeom prst="rect">
            <a:avLst/>
          </a:prstGeom>
        </p:spPr>
        <p:txBody>
          <a:bodyPr vert="horz" wrap="square" lIns="0" tIns="0" rIns="0" bIns="0" rtlCol="0" anchor="ctr">
            <a:noAutofit/>
          </a:bodyPr>
          <a:lstStyle/>
          <a:p>
            <a:r>
              <a:rPr lang="en-US" sz="1600" dirty="0">
                <a:solidFill>
                  <a:schemeClr val="bg1"/>
                </a:solidFill>
              </a:rPr>
              <a:t>Mohan, a project manager, has recently been interacting virtually with a prospective client, Laura. </a:t>
            </a:r>
            <a:br>
              <a:rPr lang="en-US" sz="1600" dirty="0">
                <a:solidFill>
                  <a:schemeClr val="bg1"/>
                </a:solidFill>
              </a:rPr>
            </a:br>
            <a:r>
              <a:rPr lang="en-US" sz="1600" dirty="0">
                <a:solidFill>
                  <a:schemeClr val="bg1"/>
                </a:solidFill>
              </a:rPr>
              <a:t>All the formal documents have been signed and the project is expected to start in a week’s time. Mohan is informed that Laura and some of her leads on the project are planning to visit the offshore team. He feels that this will give him an opportunity to understand the project specifics and requirements better.</a:t>
            </a:r>
          </a:p>
        </p:txBody>
      </p:sp>
      <p:sp>
        <p:nvSpPr>
          <p:cNvPr id="10" name="Slide Number Placeholder 2">
            <a:extLst>
              <a:ext uri="{FF2B5EF4-FFF2-40B4-BE49-F238E27FC236}">
                <a16:creationId xmlns:a16="http://schemas.microsoft.com/office/drawing/2014/main" id="{90583A86-2597-42D4-A372-73BD09F509AA}"/>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bg1"/>
                </a:solidFill>
                <a:latin typeface="Calibri" panose="020F0502020204030204"/>
              </a:rPr>
              <a:pPr/>
              <a:t>58</a:t>
            </a:fld>
            <a:endParaRPr lang="en-US" dirty="0">
              <a:solidFill>
                <a:schemeClr val="bg1"/>
              </a:solidFill>
              <a:latin typeface="Calibri" panose="020F0502020204030204"/>
            </a:endParaRPr>
          </a:p>
        </p:txBody>
      </p:sp>
      <p:sp>
        <p:nvSpPr>
          <p:cNvPr id="13" name="Rectangle 12">
            <a:extLst>
              <a:ext uri="{FF2B5EF4-FFF2-40B4-BE49-F238E27FC236}">
                <a16:creationId xmlns:a16="http://schemas.microsoft.com/office/drawing/2014/main" id="{8216B830-0EA1-4081-8D9A-B0E74A5735E9}"/>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bg1"/>
                </a:solidFill>
                <a:latin typeface="Arial" panose="020B0604020202020204" pitchFamily="34" charset="0"/>
                <a:cs typeface="Arial" pitchFamily="34" charset="0"/>
              </a:rPr>
              <a:t>Copyright © 2017 Accenture. All rights reserved. For Accenture Internal Use Only.</a:t>
            </a:r>
          </a:p>
        </p:txBody>
      </p:sp>
      <p:sp>
        <p:nvSpPr>
          <p:cNvPr id="14" name="Freeform 5">
            <a:extLst>
              <a:ext uri="{FF2B5EF4-FFF2-40B4-BE49-F238E27FC236}">
                <a16:creationId xmlns:a16="http://schemas.microsoft.com/office/drawing/2014/main" id="{FAE620E1-44EF-4D3E-A27B-83C111398345}"/>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Arial"/>
            </a:endParaRPr>
          </a:p>
        </p:txBody>
      </p:sp>
      <p:sp>
        <p:nvSpPr>
          <p:cNvPr id="16" name="Freeform 6">
            <a:extLst>
              <a:ext uri="{FF2B5EF4-FFF2-40B4-BE49-F238E27FC236}">
                <a16:creationId xmlns:a16="http://schemas.microsoft.com/office/drawing/2014/main" id="{CE5BC922-F896-4465-BABE-A9FED84DF2B3}"/>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Arial"/>
            </a:endParaRPr>
          </a:p>
        </p:txBody>
      </p:sp>
    </p:spTree>
    <p:extLst>
      <p:ext uri="{BB962C8B-B14F-4D97-AF65-F5344CB8AC3E}">
        <p14:creationId xmlns:p14="http://schemas.microsoft.com/office/powerpoint/2010/main" val="1889867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pPr marL="0" marR="0" lvl="0" indent="0" defTabSz="1734634" eaLnBrk="1" fontAlgn="auto" latinLnBrk="0" hangingPunct="1">
              <a:lnSpc>
                <a:spcPct val="80000"/>
              </a:lnSpc>
              <a:spcBef>
                <a:spcPct val="0"/>
              </a:spcBef>
              <a:spcAft>
                <a:spcPts val="0"/>
              </a:spcAft>
              <a:buClrTx/>
              <a:buSzTx/>
              <a:buFontTx/>
              <a:buNone/>
              <a:tabLst/>
              <a:defRPr/>
            </a:pPr>
            <a:r>
              <a:rPr kumimoji="0" lang="en-US" sz="3200" b="0" i="0" u="none" strike="noStrike" kern="0" cap="all" spc="-133" normalizeH="0" baseline="0" noProof="0" dirty="0">
                <a:ln>
                  <a:noFill/>
                </a:ln>
                <a:solidFill>
                  <a:prstClr val="black"/>
                </a:solidFill>
                <a:effectLst/>
                <a:uLnTx/>
                <a:uFillTx/>
                <a:latin typeface="Arial Black" charset="0"/>
              </a:rPr>
              <a:t>KEY TAKEAWAYS</a:t>
            </a:r>
          </a:p>
        </p:txBody>
      </p:sp>
      <p:sp>
        <p:nvSpPr>
          <p:cNvPr id="11" name="Rectangle 10"/>
          <p:cNvSpPr/>
          <p:nvPr/>
        </p:nvSpPr>
        <p:spPr>
          <a:xfrm>
            <a:off x="4873475" y="879799"/>
            <a:ext cx="6908117" cy="4724370"/>
          </a:xfrm>
          <a:prstGeom prst="rect">
            <a:avLst/>
          </a:prstGeom>
        </p:spPr>
        <p:txBody>
          <a:bodyPr wrap="square">
            <a:spAutoFit/>
          </a:bodyPr>
          <a:lstStyle/>
          <a:p>
            <a:pPr marL="285750" lvl="0" indent="-285750" fontAlgn="auto">
              <a:lnSpc>
                <a:spcPct val="150000"/>
              </a:lnSpc>
              <a:spcBef>
                <a:spcPts val="1200"/>
              </a:spcBef>
              <a:spcAft>
                <a:spcPts val="0"/>
              </a:spcAft>
              <a:buFont typeface="Arial" panose="020B0604020202020204" pitchFamily="34" charset="0"/>
              <a:buChar char="•"/>
              <a:defRPr/>
            </a:pPr>
            <a:r>
              <a:rPr lang="en-US" dirty="0">
                <a:latin typeface="Arial" panose="020B0604020202020204" pitchFamily="34" charset="0"/>
              </a:rPr>
              <a:t>Ask powerful questions to gauge and understand expectations better</a:t>
            </a:r>
          </a:p>
          <a:p>
            <a:pPr marL="285750" lvl="0" indent="-285750" fontAlgn="auto">
              <a:lnSpc>
                <a:spcPct val="150000"/>
              </a:lnSpc>
              <a:spcBef>
                <a:spcPts val="1200"/>
              </a:spcBef>
              <a:spcAft>
                <a:spcPts val="0"/>
              </a:spcAft>
              <a:buFont typeface="Arial" panose="020B0604020202020204" pitchFamily="34" charset="0"/>
              <a:buChar char="•"/>
              <a:defRPr/>
            </a:pPr>
            <a:r>
              <a:rPr lang="en-US" dirty="0">
                <a:latin typeface="Arial" panose="020B0604020202020204" pitchFamily="34" charset="0"/>
              </a:rPr>
              <a:t>Use powerful questioning to probe further and clarify your questions</a:t>
            </a:r>
          </a:p>
          <a:p>
            <a:pPr marL="285750" lvl="0" indent="-285750" fontAlgn="auto">
              <a:lnSpc>
                <a:spcPct val="150000"/>
              </a:lnSpc>
              <a:spcBef>
                <a:spcPts val="1200"/>
              </a:spcBef>
              <a:spcAft>
                <a:spcPts val="0"/>
              </a:spcAft>
              <a:buFont typeface="Arial" panose="020B0604020202020204" pitchFamily="34" charset="0"/>
              <a:buChar char="•"/>
              <a:defRPr/>
            </a:pPr>
            <a:r>
              <a:rPr lang="en-US" dirty="0">
                <a:latin typeface="Arial" panose="020B0604020202020204" pitchFamily="34" charset="0"/>
              </a:rPr>
              <a:t>Listen actively to understand what is being told</a:t>
            </a:r>
          </a:p>
          <a:p>
            <a:pPr marL="285750" indent="-285750" fontAlgn="auto">
              <a:lnSpc>
                <a:spcPct val="150000"/>
              </a:lnSpc>
              <a:spcBef>
                <a:spcPts val="1200"/>
              </a:spcBef>
              <a:spcAft>
                <a:spcPts val="0"/>
              </a:spcAft>
              <a:buFont typeface="Arial" panose="020B0604020202020204" pitchFamily="34" charset="0"/>
              <a:buChar char="•"/>
              <a:defRPr/>
            </a:pPr>
            <a:r>
              <a:rPr lang="en-US" dirty="0">
                <a:latin typeface="Arial" panose="020B0604020202020204" pitchFamily="34" charset="0"/>
              </a:rPr>
              <a:t>Paraphrase effectively to understand the client’s requirements and get a confirmation on the actionable items</a:t>
            </a:r>
          </a:p>
          <a:p>
            <a:pPr marL="285750" indent="-285750" fontAlgn="auto">
              <a:lnSpc>
                <a:spcPct val="150000"/>
              </a:lnSpc>
              <a:spcBef>
                <a:spcPts val="1200"/>
              </a:spcBef>
              <a:spcAft>
                <a:spcPts val="0"/>
              </a:spcAft>
              <a:buFont typeface="Arial" panose="020B0604020202020204" pitchFamily="34" charset="0"/>
              <a:buChar char="•"/>
              <a:defRPr/>
            </a:pPr>
            <a:r>
              <a:rPr lang="en-US" dirty="0">
                <a:latin typeface="Arial" panose="020B0604020202020204" pitchFamily="34" charset="0"/>
              </a:rPr>
              <a:t>Combine the three techniques to define the expected solutions and get a commitment from the client</a:t>
            </a:r>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4" y="879798"/>
            <a:ext cx="5201914" cy="3953455"/>
          </a:xfrm>
          <a:prstGeom prst="rect">
            <a:avLst/>
          </a:prstGeom>
        </p:spPr>
      </p:pic>
      <p:sp>
        <p:nvSpPr>
          <p:cNvPr id="5" name="Slide Number Placeholder 2">
            <a:extLst>
              <a:ext uri="{FF2B5EF4-FFF2-40B4-BE49-F238E27FC236}">
                <a16:creationId xmlns:a16="http://schemas.microsoft.com/office/drawing/2014/main" id="{1E7E9B3F-C689-4F51-876A-A90F4408FF91}"/>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59</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94374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6</a:t>
            </a:fld>
            <a:endParaRPr lang="en-US" dirty="0"/>
          </a:p>
        </p:txBody>
      </p:sp>
      <p:sp>
        <p:nvSpPr>
          <p:cNvPr id="6" name="TextBox 5"/>
          <p:cNvSpPr txBox="1"/>
          <p:nvPr/>
        </p:nvSpPr>
        <p:spPr>
          <a:xfrm>
            <a:off x="558800" y="2477987"/>
            <a:ext cx="10985500" cy="1446550"/>
          </a:xfrm>
          <a:prstGeom prst="rect">
            <a:avLst/>
          </a:prstGeom>
          <a:noFill/>
        </p:spPr>
        <p:txBody>
          <a:bodyPr wrap="square" rtlCol="0" anchor="ctr">
            <a:spAutoFit/>
          </a:bodyPr>
          <a:lstStyle/>
          <a:p>
            <a:r>
              <a:rPr lang="en-US" sz="4400" b="1" dirty="0"/>
              <a:t>The single biggest problem in communication</a:t>
            </a:r>
          </a:p>
          <a:p>
            <a:r>
              <a:rPr lang="en-US" sz="2400" b="1" dirty="0"/>
              <a:t>				</a:t>
            </a:r>
            <a:r>
              <a:rPr lang="en-US" sz="2000" b="1" dirty="0"/>
              <a:t>		</a:t>
            </a:r>
            <a:r>
              <a:rPr lang="en-US" sz="2400" b="1" dirty="0">
                <a:solidFill>
                  <a:srgbClr val="FFC000"/>
                </a:solidFill>
              </a:rPr>
              <a:t>is the </a:t>
            </a:r>
            <a:r>
              <a:rPr lang="en-US" sz="2400" b="1" i="1" u="sng" dirty="0">
                <a:solidFill>
                  <a:srgbClr val="FF0000"/>
                </a:solidFill>
              </a:rPr>
              <a:t>illusion</a:t>
            </a:r>
            <a:r>
              <a:rPr lang="en-US" sz="2400" b="1" dirty="0">
                <a:solidFill>
                  <a:srgbClr val="FFC000"/>
                </a:solidFill>
              </a:rPr>
              <a:t> that it has taken place.</a:t>
            </a:r>
          </a:p>
          <a:p>
            <a:r>
              <a:rPr lang="en-US" sz="2000" b="1" dirty="0">
                <a:solidFill>
                  <a:srgbClr val="FFC000"/>
                </a:solidFill>
              </a:rPr>
              <a:t>									</a:t>
            </a:r>
            <a:r>
              <a:rPr lang="en-US" sz="2000" b="1" dirty="0"/>
              <a:t>-</a:t>
            </a:r>
            <a:r>
              <a:rPr lang="en-US" sz="1600" b="1" dirty="0"/>
              <a:t> George Bernard Shaw</a:t>
            </a:r>
            <a:endParaRPr lang="en-US" sz="4400" b="1" dirty="0">
              <a:solidFill>
                <a:srgbClr val="FFC000"/>
              </a:solidFill>
            </a:endParaRPr>
          </a:p>
        </p:txBody>
      </p:sp>
      <p:sp>
        <p:nvSpPr>
          <p:cNvPr id="2" name="Rectangle 1"/>
          <p:cNvSpPr/>
          <p:nvPr/>
        </p:nvSpPr>
        <p:spPr>
          <a:xfrm>
            <a:off x="5092700" y="6159500"/>
            <a:ext cx="5979919"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Rectangle 4"/>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7" name="TextBox 6"/>
          <p:cNvSpPr txBox="1"/>
          <p:nvPr/>
        </p:nvSpPr>
        <p:spPr>
          <a:xfrm>
            <a:off x="1244600" y="233563"/>
            <a:ext cx="9436100" cy="646331"/>
          </a:xfrm>
          <a:prstGeom prst="rect">
            <a:avLst/>
          </a:prstGeom>
          <a:solidFill>
            <a:schemeClr val="tx1"/>
          </a:solidFill>
        </p:spPr>
        <p:txBody>
          <a:bodyPr wrap="square" rtlCol="0">
            <a:spAutoFit/>
          </a:bodyPr>
          <a:lstStyle/>
          <a:p>
            <a:r>
              <a:rPr lang="en-US" b="1" dirty="0">
                <a:solidFill>
                  <a:schemeClr val="bg1"/>
                </a:solidFill>
              </a:rPr>
              <a:t>Note to Facilitator: </a:t>
            </a:r>
            <a:r>
              <a:rPr lang="en-US" dirty="0">
                <a:solidFill>
                  <a:schemeClr val="bg1"/>
                </a:solidFill>
              </a:rPr>
              <a:t>This is a </a:t>
            </a:r>
            <a:r>
              <a:rPr lang="en-US" dirty="0">
                <a:solidFill>
                  <a:srgbClr val="FF0000"/>
                </a:solidFill>
              </a:rPr>
              <a:t>HIDDEN SLIDE </a:t>
            </a:r>
            <a:r>
              <a:rPr lang="en-US" dirty="0">
                <a:solidFill>
                  <a:schemeClr val="bg1"/>
                </a:solidFill>
              </a:rPr>
              <a:t>that includes the Facilitator notes for the previous slide. This will not show in Slide View mode when hosting the session.</a:t>
            </a:r>
          </a:p>
        </p:txBody>
      </p:sp>
    </p:spTree>
    <p:extLst>
      <p:ext uri="{BB962C8B-B14F-4D97-AF65-F5344CB8AC3E}">
        <p14:creationId xmlns:p14="http://schemas.microsoft.com/office/powerpoint/2010/main" val="289111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5" name="Rectangle 14">
            <a:extLst>
              <a:ext uri="{FF2B5EF4-FFF2-40B4-BE49-F238E27FC236}">
                <a16:creationId xmlns:a16="http://schemas.microsoft.com/office/drawing/2014/main" id="{86C7B4A1-154A-4DF0-AC46-F88D75A2E0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5">
            <a:extLst>
              <a:ext uri="{FF2B5EF4-FFF2-40B4-BE49-F238E27FC236}">
                <a16:creationId xmlns:a16="http://schemas.microsoft.com/office/drawing/2014/main" id="{91097E70-9241-4E6B-8550-071765CA9FA2}"/>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50" name="Freeform 6">
            <a:extLst>
              <a:ext uri="{FF2B5EF4-FFF2-40B4-BE49-F238E27FC236}">
                <a16:creationId xmlns:a16="http://schemas.microsoft.com/office/drawing/2014/main" id="{9F8348FF-4F22-4DBA-B8C9-932DF146A29C}"/>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pic>
        <p:nvPicPr>
          <p:cNvPr id="31" name="Picture 2" descr="C:\Users\kanisha.gulwadi\Desktop\Develop to Lead Project\Images\Courageous Conversations\Images for Courageous Conversations\24.jpg">
            <a:extLst>
              <a:ext uri="{FF2B5EF4-FFF2-40B4-BE49-F238E27FC236}">
                <a16:creationId xmlns:a16="http://schemas.microsoft.com/office/drawing/2014/main" id="{500DD7B3-E265-4A97-B6F9-D55999AF15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16" t="-1" r="25237" b="-1"/>
          <a:stretch/>
        </p:blipFill>
        <p:spPr bwMode="auto">
          <a:xfrm>
            <a:off x="5878850" y="13"/>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50675C7F-B54C-4730-9140-B1E329D4EE35}"/>
              </a:ext>
            </a:extLst>
          </p:cNvPr>
          <p:cNvGrpSpPr/>
          <p:nvPr/>
        </p:nvGrpSpPr>
        <p:grpSpPr>
          <a:xfrm>
            <a:off x="0" y="112343"/>
            <a:ext cx="12192000" cy="1335458"/>
            <a:chOff x="0" y="200816"/>
            <a:chExt cx="12192000" cy="1335458"/>
          </a:xfrm>
        </p:grpSpPr>
        <p:sp>
          <p:nvSpPr>
            <p:cNvPr id="36" name="Rectangle 35">
              <a:extLst>
                <a:ext uri="{FF2B5EF4-FFF2-40B4-BE49-F238E27FC236}">
                  <a16:creationId xmlns:a16="http://schemas.microsoft.com/office/drawing/2014/main" id="{1982BC1D-83DB-4C32-B16E-8947DC0AE6C6}"/>
                </a:ext>
              </a:extLst>
            </p:cNvPr>
            <p:cNvSpPr/>
            <p:nvPr/>
          </p:nvSpPr>
          <p:spPr>
            <a:xfrm>
              <a:off x="0" y="200816"/>
              <a:ext cx="12192000" cy="1335458"/>
            </a:xfrm>
            <a:prstGeom prst="rect">
              <a:avLst/>
            </a:prstGeom>
            <a:solidFill>
              <a:srgbClr val="003296"/>
            </a:solidFill>
            <a:ln>
              <a:noFill/>
            </a:ln>
          </p:spPr>
          <p:style>
            <a:lnRef idx="2">
              <a:schemeClr val="accent2"/>
            </a:lnRef>
            <a:fillRef idx="1">
              <a:schemeClr val="lt1"/>
            </a:fillRef>
            <a:effectRef idx="0">
              <a:schemeClr val="accent2"/>
            </a:effectRef>
            <a:fontRef idx="minor">
              <a:schemeClr val="dk1"/>
            </a:fontRef>
          </p:style>
          <p:txBody>
            <a:bodyPr lIns="1080000" tIns="72000" rtlCol="0" anchor="ctr"/>
            <a:lstStyle/>
            <a:p>
              <a:pPr lvl="0">
                <a:lnSpc>
                  <a:spcPct val="90000"/>
                </a:lnSpc>
                <a:spcAft>
                  <a:spcPts val="600"/>
                </a:spcAft>
                <a:defRPr/>
              </a:pPr>
              <a:r>
                <a:rPr lang="en-US" sz="2000" cap="all" spc="-133" dirty="0">
                  <a:solidFill>
                    <a:schemeClr val="bg1"/>
                  </a:solidFill>
                  <a:latin typeface="Arial Black" panose="020B0A04020102020204" pitchFamily="34" charset="0"/>
                </a:rPr>
                <a:t>When do conversations get difficult? What triggers a difficult conversation? </a:t>
              </a:r>
            </a:p>
            <a:p>
              <a:pPr lvl="0">
                <a:lnSpc>
                  <a:spcPct val="90000"/>
                </a:lnSpc>
                <a:spcAft>
                  <a:spcPts val="600"/>
                </a:spcAft>
                <a:defRPr/>
              </a:pPr>
              <a:r>
                <a:rPr lang="en-US" sz="2000" cap="all" spc="-133" dirty="0">
                  <a:solidFill>
                    <a:schemeClr val="bg1"/>
                  </a:solidFill>
                  <a:latin typeface="Arial Black" panose="020B0A04020102020204" pitchFamily="34" charset="0"/>
                </a:rPr>
                <a:t>What are the common reasons that require you to have a difficult conversation with a client?</a:t>
              </a:r>
            </a:p>
          </p:txBody>
        </p:sp>
        <p:sp>
          <p:nvSpPr>
            <p:cNvPr id="37" name="Freeform 9">
              <a:extLst>
                <a:ext uri="{FF2B5EF4-FFF2-40B4-BE49-F238E27FC236}">
                  <a16:creationId xmlns:a16="http://schemas.microsoft.com/office/drawing/2014/main" id="{C3457279-720E-427F-A935-ED56D01034D8}"/>
                </a:ext>
              </a:extLst>
            </p:cNvPr>
            <p:cNvSpPr>
              <a:spLocks noEditPoints="1"/>
            </p:cNvSpPr>
            <p:nvPr/>
          </p:nvSpPr>
          <p:spPr bwMode="auto">
            <a:xfrm>
              <a:off x="166835" y="322079"/>
              <a:ext cx="623757" cy="1082026"/>
            </a:xfrm>
            <a:custGeom>
              <a:avLst/>
              <a:gdLst>
                <a:gd name="T0" fmla="*/ 15 w 61"/>
                <a:gd name="T1" fmla="*/ 79 h 118"/>
                <a:gd name="T2" fmla="*/ 15 w 61"/>
                <a:gd name="T3" fmla="*/ 75 h 118"/>
                <a:gd name="T4" fmla="*/ 25 w 61"/>
                <a:gd name="T5" fmla="*/ 48 h 118"/>
                <a:gd name="T6" fmla="*/ 35 w 61"/>
                <a:gd name="T7" fmla="*/ 30 h 118"/>
                <a:gd name="T8" fmla="*/ 23 w 61"/>
                <a:gd name="T9" fmla="*/ 20 h 118"/>
                <a:gd name="T10" fmla="*/ 6 w 61"/>
                <a:gd name="T11" fmla="*/ 25 h 118"/>
                <a:gd name="T12" fmla="*/ 0 w 61"/>
                <a:gd name="T13" fmla="*/ 7 h 118"/>
                <a:gd name="T14" fmla="*/ 28 w 61"/>
                <a:gd name="T15" fmla="*/ 0 h 118"/>
                <a:gd name="T16" fmla="*/ 61 w 61"/>
                <a:gd name="T17" fmla="*/ 26 h 118"/>
                <a:gd name="T18" fmla="*/ 47 w 61"/>
                <a:gd name="T19" fmla="*/ 55 h 118"/>
                <a:gd name="T20" fmla="*/ 38 w 61"/>
                <a:gd name="T21" fmla="*/ 76 h 118"/>
                <a:gd name="T22" fmla="*/ 38 w 61"/>
                <a:gd name="T23" fmla="*/ 79 h 118"/>
                <a:gd name="T24" fmla="*/ 15 w 61"/>
                <a:gd name="T25" fmla="*/ 79 h 118"/>
                <a:gd name="T26" fmla="*/ 11 w 61"/>
                <a:gd name="T27" fmla="*/ 103 h 118"/>
                <a:gd name="T28" fmla="*/ 26 w 61"/>
                <a:gd name="T29" fmla="*/ 87 h 118"/>
                <a:gd name="T30" fmla="*/ 41 w 61"/>
                <a:gd name="T31" fmla="*/ 103 h 118"/>
                <a:gd name="T32" fmla="*/ 26 w 61"/>
                <a:gd name="T33" fmla="*/ 118 h 118"/>
                <a:gd name="T34" fmla="*/ 11 w 61"/>
                <a:gd name="T35"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18">
                  <a:moveTo>
                    <a:pt x="15" y="79"/>
                  </a:moveTo>
                  <a:cubicBezTo>
                    <a:pt x="15" y="75"/>
                    <a:pt x="15" y="75"/>
                    <a:pt x="15" y="75"/>
                  </a:cubicBezTo>
                  <a:cubicBezTo>
                    <a:pt x="15" y="66"/>
                    <a:pt x="18" y="57"/>
                    <a:pt x="25" y="48"/>
                  </a:cubicBezTo>
                  <a:cubicBezTo>
                    <a:pt x="31" y="41"/>
                    <a:pt x="35" y="36"/>
                    <a:pt x="35" y="30"/>
                  </a:cubicBezTo>
                  <a:cubicBezTo>
                    <a:pt x="35" y="24"/>
                    <a:pt x="31" y="20"/>
                    <a:pt x="23" y="20"/>
                  </a:cubicBezTo>
                  <a:cubicBezTo>
                    <a:pt x="17" y="20"/>
                    <a:pt x="10" y="22"/>
                    <a:pt x="6" y="25"/>
                  </a:cubicBezTo>
                  <a:cubicBezTo>
                    <a:pt x="0" y="7"/>
                    <a:pt x="0" y="7"/>
                    <a:pt x="0" y="7"/>
                  </a:cubicBezTo>
                  <a:cubicBezTo>
                    <a:pt x="6" y="3"/>
                    <a:pt x="16" y="0"/>
                    <a:pt x="28" y="0"/>
                  </a:cubicBezTo>
                  <a:cubicBezTo>
                    <a:pt x="51" y="0"/>
                    <a:pt x="61" y="12"/>
                    <a:pt x="61" y="26"/>
                  </a:cubicBezTo>
                  <a:cubicBezTo>
                    <a:pt x="61" y="39"/>
                    <a:pt x="53" y="48"/>
                    <a:pt x="47" y="55"/>
                  </a:cubicBezTo>
                  <a:cubicBezTo>
                    <a:pt x="40" y="62"/>
                    <a:pt x="38" y="68"/>
                    <a:pt x="38" y="76"/>
                  </a:cubicBezTo>
                  <a:cubicBezTo>
                    <a:pt x="38" y="79"/>
                    <a:pt x="38" y="79"/>
                    <a:pt x="38" y="79"/>
                  </a:cubicBezTo>
                  <a:lnTo>
                    <a:pt x="15" y="79"/>
                  </a:lnTo>
                  <a:close/>
                  <a:moveTo>
                    <a:pt x="11" y="103"/>
                  </a:moveTo>
                  <a:cubicBezTo>
                    <a:pt x="11" y="94"/>
                    <a:pt x="17" y="87"/>
                    <a:pt x="26" y="87"/>
                  </a:cubicBezTo>
                  <a:cubicBezTo>
                    <a:pt x="35" y="87"/>
                    <a:pt x="41" y="94"/>
                    <a:pt x="41" y="103"/>
                  </a:cubicBezTo>
                  <a:cubicBezTo>
                    <a:pt x="41" y="111"/>
                    <a:pt x="35" y="118"/>
                    <a:pt x="26" y="118"/>
                  </a:cubicBezTo>
                  <a:cubicBezTo>
                    <a:pt x="17" y="118"/>
                    <a:pt x="11" y="111"/>
                    <a:pt x="11"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32" name="Slide Number Placeholder 2">
            <a:extLst>
              <a:ext uri="{FF2B5EF4-FFF2-40B4-BE49-F238E27FC236}">
                <a16:creationId xmlns:a16="http://schemas.microsoft.com/office/drawing/2014/main" id="{6858FC06-6B9E-47C3-99C7-365347CF8D2D}"/>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60</a:t>
            </a:fld>
            <a:endParaRPr lang="en-US" dirty="0"/>
          </a:p>
        </p:txBody>
      </p:sp>
      <p:sp>
        <p:nvSpPr>
          <p:cNvPr id="33" name="Rectangle 32">
            <a:extLst>
              <a:ext uri="{FF2B5EF4-FFF2-40B4-BE49-F238E27FC236}">
                <a16:creationId xmlns:a16="http://schemas.microsoft.com/office/drawing/2014/main" id="{2B8B4910-23B5-4B18-8424-8D7D9DCB9514}"/>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p>
        </p:txBody>
      </p:sp>
      <p:sp>
        <p:nvSpPr>
          <p:cNvPr id="38" name="Content Placeholder 3">
            <a:extLst>
              <a:ext uri="{FF2B5EF4-FFF2-40B4-BE49-F238E27FC236}">
                <a16:creationId xmlns:a16="http://schemas.microsoft.com/office/drawing/2014/main" id="{CE3BE2B0-9957-49F0-A44E-5DABBDAE7FE5}"/>
              </a:ext>
            </a:extLst>
          </p:cNvPr>
          <p:cNvSpPr txBox="1">
            <a:spLocks/>
          </p:cNvSpPr>
          <p:nvPr/>
        </p:nvSpPr>
        <p:spPr>
          <a:xfrm>
            <a:off x="790592" y="1676521"/>
            <a:ext cx="5394308" cy="4013079"/>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ct val="150000"/>
              </a:lnSpc>
              <a:spcBef>
                <a:spcPts val="1200"/>
              </a:spcBef>
            </a:pPr>
            <a:r>
              <a:rPr kumimoji="0" lang="en-US" sz="1800" b="0" i="0" u="none" strike="noStrike" kern="1200" cap="none" spc="0" normalizeH="0" baseline="0" noProof="0" dirty="0">
                <a:ln>
                  <a:noFill/>
                </a:ln>
                <a:solidFill>
                  <a:srgbClr val="000000"/>
                </a:solidFill>
                <a:effectLst/>
                <a:uLnTx/>
                <a:uFillTx/>
                <a:latin typeface="Arial"/>
                <a:cs typeface="Arial" pitchFamily="34" charset="0"/>
              </a:rPr>
              <a:t>Missed deadlines</a:t>
            </a:r>
          </a:p>
          <a:p>
            <a:pPr marL="228600" indent="-228600">
              <a:lnSpc>
                <a:spcPct val="150000"/>
              </a:lnSpc>
              <a:spcBef>
                <a:spcPts val="1200"/>
              </a:spcBef>
            </a:pPr>
            <a:r>
              <a:rPr kumimoji="0" lang="en-US" sz="1800" b="0" i="0" u="none" strike="noStrike" kern="1200" cap="none" spc="0" normalizeH="0" baseline="0" noProof="0" dirty="0">
                <a:ln>
                  <a:noFill/>
                </a:ln>
                <a:solidFill>
                  <a:srgbClr val="000000"/>
                </a:solidFill>
                <a:effectLst/>
                <a:uLnTx/>
                <a:uFillTx/>
                <a:latin typeface="Arial"/>
                <a:cs typeface="Arial" pitchFamily="34" charset="0"/>
              </a:rPr>
              <a:t>Poor quality of the deliverable</a:t>
            </a:r>
          </a:p>
          <a:p>
            <a:pPr marL="228600" indent="-228600">
              <a:lnSpc>
                <a:spcPct val="150000"/>
              </a:lnSpc>
              <a:spcBef>
                <a:spcPts val="1200"/>
              </a:spcBef>
            </a:pPr>
            <a:r>
              <a:rPr kumimoji="0" lang="en-US" sz="1800" b="0" i="0" u="none" strike="noStrike" kern="1200" cap="none" spc="0" normalizeH="0" baseline="0" noProof="0" dirty="0">
                <a:ln>
                  <a:noFill/>
                </a:ln>
                <a:solidFill>
                  <a:srgbClr val="000000"/>
                </a:solidFill>
                <a:effectLst/>
                <a:uLnTx/>
                <a:uFillTx/>
                <a:latin typeface="Arial"/>
                <a:cs typeface="Arial" pitchFamily="34" charset="0"/>
              </a:rPr>
              <a:t>Miscommunication</a:t>
            </a:r>
          </a:p>
          <a:p>
            <a:pPr marL="228600" indent="-228600">
              <a:lnSpc>
                <a:spcPct val="150000"/>
              </a:lnSpc>
              <a:spcBef>
                <a:spcPts val="1200"/>
              </a:spcBef>
            </a:pPr>
            <a:r>
              <a:rPr kumimoji="0" lang="en-US" sz="1800" b="0" i="0" u="none" strike="noStrike" kern="1200" cap="none" spc="0" normalizeH="0" baseline="0" noProof="0" dirty="0">
                <a:ln>
                  <a:noFill/>
                </a:ln>
                <a:solidFill>
                  <a:srgbClr val="000000"/>
                </a:solidFill>
                <a:effectLst/>
                <a:uLnTx/>
                <a:uFillTx/>
                <a:latin typeface="Arial"/>
                <a:cs typeface="Arial" pitchFamily="34" charset="0"/>
              </a:rPr>
              <a:t>Cultural differences and lack of sensitization</a:t>
            </a:r>
            <a:r>
              <a:rPr kumimoji="0" lang="en-US" sz="1800" b="0" i="0" u="none" strike="noStrike" kern="1200" cap="none" spc="0" normalizeH="0" baseline="0" noProof="0" dirty="0">
                <a:ln>
                  <a:noFill/>
                </a:ln>
                <a:solidFill>
                  <a:srgbClr val="FF0000"/>
                </a:solidFill>
                <a:effectLst/>
                <a:uLnTx/>
                <a:uFillTx/>
                <a:latin typeface="Arial"/>
                <a:cs typeface="Arial" pitchFamily="34" charset="0"/>
              </a:rPr>
              <a:t> </a:t>
            </a:r>
            <a:endParaRPr kumimoji="0" lang="en-US" sz="1800" b="0" i="0" u="none" strike="noStrike" kern="1200" cap="none" spc="0" normalizeH="0" baseline="0" noProof="0" dirty="0">
              <a:ln>
                <a:noFill/>
              </a:ln>
              <a:solidFill>
                <a:srgbClr val="000000"/>
              </a:solidFill>
              <a:effectLst/>
              <a:uLnTx/>
              <a:uFillTx/>
              <a:latin typeface="Arial"/>
              <a:cs typeface="Arial" pitchFamily="34" charset="0"/>
            </a:endParaRPr>
          </a:p>
          <a:p>
            <a:pPr marL="228600" indent="-228600">
              <a:lnSpc>
                <a:spcPct val="150000"/>
              </a:lnSpc>
              <a:spcBef>
                <a:spcPts val="1200"/>
              </a:spcBef>
            </a:pPr>
            <a:r>
              <a:rPr kumimoji="0" lang="en-US" sz="1800" b="0" i="0" u="none" strike="noStrike" kern="1200" cap="none" spc="0" normalizeH="0" baseline="0" noProof="0" dirty="0">
                <a:ln>
                  <a:noFill/>
                </a:ln>
                <a:solidFill>
                  <a:srgbClr val="000000"/>
                </a:solidFill>
                <a:effectLst/>
                <a:uLnTx/>
                <a:uFillTx/>
                <a:latin typeface="Arial"/>
                <a:cs typeface="Arial" pitchFamily="34" charset="0"/>
              </a:rPr>
              <a:t>Lack of understanding on the project requirements</a:t>
            </a:r>
          </a:p>
          <a:p>
            <a:pPr marL="228600" indent="-228600">
              <a:lnSpc>
                <a:spcPct val="150000"/>
              </a:lnSpc>
              <a:spcBef>
                <a:spcPts val="1200"/>
              </a:spcBef>
            </a:pPr>
            <a:r>
              <a:rPr kumimoji="0" lang="en-US" sz="1800" b="0" i="0" u="none" strike="noStrike" kern="1200" cap="none" spc="0" normalizeH="0" baseline="0" noProof="0" dirty="0">
                <a:ln>
                  <a:noFill/>
                </a:ln>
                <a:solidFill>
                  <a:srgbClr val="000000"/>
                </a:solidFill>
                <a:effectLst/>
                <a:uLnTx/>
                <a:uFillTx/>
                <a:latin typeface="Arial"/>
                <a:cs typeface="Arial" pitchFamily="34" charset="0"/>
              </a:rPr>
              <a:t>Mismatch between expectation and deliverable triggered by lack of understanding of the client’s industry</a:t>
            </a:r>
          </a:p>
        </p:txBody>
      </p:sp>
    </p:spTree>
    <p:extLst>
      <p:ext uri="{BB962C8B-B14F-4D97-AF65-F5344CB8AC3E}">
        <p14:creationId xmlns:p14="http://schemas.microsoft.com/office/powerpoint/2010/main" val="33170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5" name="Rectangle 14">
            <a:extLst>
              <a:ext uri="{FF2B5EF4-FFF2-40B4-BE49-F238E27FC236}">
                <a16:creationId xmlns:a16="http://schemas.microsoft.com/office/drawing/2014/main" id="{86C7B4A1-154A-4DF0-AC46-F88D75A2E0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Slide Number Placeholder 2">
            <a:extLst>
              <a:ext uri="{FF2B5EF4-FFF2-40B4-BE49-F238E27FC236}">
                <a16:creationId xmlns:a16="http://schemas.microsoft.com/office/drawing/2014/main" id="{6858FC06-6B9E-47C3-99C7-365347CF8D2D}"/>
              </a:ext>
            </a:extLst>
          </p:cNvPr>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61</a:t>
            </a:fld>
            <a:endParaRPr lang="en-US" dirty="0"/>
          </a:p>
        </p:txBody>
      </p:sp>
      <p:sp>
        <p:nvSpPr>
          <p:cNvPr id="33" name="Rectangle 32">
            <a:extLst>
              <a:ext uri="{FF2B5EF4-FFF2-40B4-BE49-F238E27FC236}">
                <a16:creationId xmlns:a16="http://schemas.microsoft.com/office/drawing/2014/main" id="{2B8B4910-23B5-4B18-8424-8D7D9DCB9514}"/>
              </a:ext>
            </a:extLst>
          </p:cNvPr>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p>
        </p:txBody>
      </p:sp>
      <p:sp>
        <p:nvSpPr>
          <p:cNvPr id="38" name="Content Placeholder 3">
            <a:extLst>
              <a:ext uri="{FF2B5EF4-FFF2-40B4-BE49-F238E27FC236}">
                <a16:creationId xmlns:a16="http://schemas.microsoft.com/office/drawing/2014/main" id="{CE3BE2B0-9957-49F0-A44E-5DABBDAE7FE5}"/>
              </a:ext>
            </a:extLst>
          </p:cNvPr>
          <p:cNvSpPr txBox="1">
            <a:spLocks/>
          </p:cNvSpPr>
          <p:nvPr/>
        </p:nvSpPr>
        <p:spPr>
          <a:xfrm>
            <a:off x="6333067" y="2401015"/>
            <a:ext cx="5509481" cy="3859250"/>
          </a:xfrm>
          <a:prstGeom prst="rect">
            <a:avLst/>
          </a:prstGeom>
        </p:spPr>
        <p:txBody>
          <a:bodyPr vert="horz" lIns="0" tIns="45720" rIns="0" bIns="0" rtlCol="0">
            <a:noAutofit/>
          </a:bodyPr>
          <a:lstStyle>
            <a:lvl1pPr marL="17621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1pPr>
            <a:lvl2pPr marL="361950" indent="-185738"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2pPr>
            <a:lvl3pPr marL="538163" indent="-176213"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3pPr>
            <a:lvl4pPr marL="715963" indent="-17780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4pPr>
            <a:lvl5pPr marL="900113" indent="-184150" algn="l" rtl="0" eaLnBrk="1" fontAlgn="base" hangingPunct="1">
              <a:spcBef>
                <a:spcPts val="600"/>
              </a:spcBef>
              <a:spcAft>
                <a:spcPct val="0"/>
              </a:spcAft>
              <a:buFont typeface="Arial" pitchFamily="34" charset="0"/>
              <a:buChar char="•"/>
              <a:defRPr sz="1600" kern="1200">
                <a:solidFill>
                  <a:schemeClr val="tx1"/>
                </a:solidFill>
                <a:latin typeface="+mn-lt"/>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ts val="1200"/>
              </a:spcBef>
            </a:pPr>
            <a:r>
              <a:rPr lang="en-US" sz="1800" dirty="0">
                <a:solidFill>
                  <a:srgbClr val="000000"/>
                </a:solidFill>
                <a:latin typeface="Arial"/>
              </a:rPr>
              <a:t>Act early and have a plan </a:t>
            </a:r>
          </a:p>
          <a:p>
            <a:pPr marL="228600" indent="-228600">
              <a:spcBef>
                <a:spcPts val="1200"/>
              </a:spcBef>
            </a:pPr>
            <a:r>
              <a:rPr lang="en-US" sz="1800" dirty="0">
                <a:solidFill>
                  <a:srgbClr val="000000"/>
                </a:solidFill>
                <a:latin typeface="Arial"/>
              </a:rPr>
              <a:t>Have realistic goals</a:t>
            </a:r>
          </a:p>
          <a:p>
            <a:pPr marL="228600" indent="-228600">
              <a:spcBef>
                <a:spcPts val="1200"/>
              </a:spcBef>
            </a:pPr>
            <a:r>
              <a:rPr lang="en-US" sz="1800" dirty="0">
                <a:solidFill>
                  <a:srgbClr val="000000"/>
                </a:solidFill>
                <a:latin typeface="Arial"/>
              </a:rPr>
              <a:t>Do not hesitate to give bad news</a:t>
            </a:r>
          </a:p>
          <a:p>
            <a:pPr marL="228600" indent="-228600">
              <a:spcBef>
                <a:spcPts val="1200"/>
              </a:spcBef>
            </a:pPr>
            <a:r>
              <a:rPr lang="en-US" sz="1800" dirty="0">
                <a:solidFill>
                  <a:srgbClr val="000000"/>
                </a:solidFill>
                <a:latin typeface="Arial"/>
              </a:rPr>
              <a:t>Adopt the ‘And’ stance</a:t>
            </a:r>
          </a:p>
          <a:p>
            <a:pPr marL="228600" indent="-228600">
              <a:spcBef>
                <a:spcPts val="1200"/>
              </a:spcBef>
            </a:pPr>
            <a:r>
              <a:rPr lang="en-US" sz="1800" dirty="0">
                <a:solidFill>
                  <a:srgbClr val="000000"/>
                </a:solidFill>
                <a:latin typeface="Arial"/>
              </a:rPr>
              <a:t>Do not blame</a:t>
            </a:r>
          </a:p>
          <a:p>
            <a:pPr marL="228600" indent="-228600">
              <a:spcBef>
                <a:spcPts val="1200"/>
              </a:spcBef>
            </a:pPr>
            <a:r>
              <a:rPr lang="en-US" sz="1800" dirty="0">
                <a:solidFill>
                  <a:srgbClr val="000000"/>
                </a:solidFill>
                <a:latin typeface="Arial"/>
              </a:rPr>
              <a:t>Paraphrase</a:t>
            </a:r>
          </a:p>
          <a:p>
            <a:pPr marL="228600" indent="-228600">
              <a:spcBef>
                <a:spcPts val="1200"/>
              </a:spcBef>
            </a:pPr>
            <a:r>
              <a:rPr lang="en-US" sz="1800" dirty="0">
                <a:solidFill>
                  <a:srgbClr val="000000"/>
                </a:solidFill>
                <a:latin typeface="Arial"/>
              </a:rPr>
              <a:t>Be prepared for the reaction</a:t>
            </a:r>
          </a:p>
          <a:p>
            <a:pPr marL="228600" indent="-228600">
              <a:spcBef>
                <a:spcPts val="1200"/>
              </a:spcBef>
            </a:pPr>
            <a:r>
              <a:rPr lang="en-US" sz="1800" dirty="0">
                <a:solidFill>
                  <a:srgbClr val="000000"/>
                </a:solidFill>
                <a:latin typeface="Arial"/>
              </a:rPr>
              <a:t>Own your share of responsibility</a:t>
            </a:r>
          </a:p>
          <a:p>
            <a:pPr marL="228600" indent="-228600">
              <a:spcBef>
                <a:spcPts val="1200"/>
              </a:spcBef>
            </a:pPr>
            <a:r>
              <a:rPr lang="en-US" sz="1800" dirty="0">
                <a:solidFill>
                  <a:srgbClr val="000000"/>
                </a:solidFill>
                <a:latin typeface="Arial"/>
              </a:rPr>
              <a:t>Be empathetic and calm</a:t>
            </a:r>
          </a:p>
        </p:txBody>
      </p:sp>
      <p:sp>
        <p:nvSpPr>
          <p:cNvPr id="2" name="Rectangle 1">
            <a:extLst>
              <a:ext uri="{FF2B5EF4-FFF2-40B4-BE49-F238E27FC236}">
                <a16:creationId xmlns:a16="http://schemas.microsoft.com/office/drawing/2014/main" id="{A82CD2E4-7AAE-41F0-8D29-F7B085AE5704}"/>
              </a:ext>
            </a:extLst>
          </p:cNvPr>
          <p:cNvSpPr/>
          <p:nvPr/>
        </p:nvSpPr>
        <p:spPr>
          <a:xfrm>
            <a:off x="6333067" y="1305473"/>
            <a:ext cx="5744633" cy="958660"/>
          </a:xfrm>
          <a:prstGeom prst="rect">
            <a:avLst/>
          </a:prstGeom>
        </p:spPr>
        <p:txBody>
          <a:bodyPr wrap="square">
            <a:spAutoFit/>
          </a:bodyPr>
          <a:lstStyle/>
          <a:p>
            <a:pPr>
              <a:lnSpc>
                <a:spcPct val="150000"/>
              </a:lnSpc>
            </a:pPr>
            <a:r>
              <a:rPr lang="en-US" sz="2000" b="1" dirty="0">
                <a:latin typeface="Arial" panose="020B0604020202020204" pitchFamily="34" charset="0"/>
                <a:cs typeface="Arial" panose="020B0604020202020204" pitchFamily="34" charset="0"/>
              </a:rPr>
              <a:t>Difficult client conversations can be handled by following some best practices.</a:t>
            </a:r>
          </a:p>
        </p:txBody>
      </p:sp>
      <p:pic>
        <p:nvPicPr>
          <p:cNvPr id="24" name="Picture 23">
            <a:extLst>
              <a:ext uri="{FF2B5EF4-FFF2-40B4-BE49-F238E27FC236}">
                <a16:creationId xmlns:a16="http://schemas.microsoft.com/office/drawing/2014/main" id="{480C3D9F-93CB-46D3-9C41-CDDCFF8D14D3}"/>
              </a:ext>
            </a:extLst>
          </p:cNvPr>
          <p:cNvPicPr>
            <a:picLocks noChangeAspect="1"/>
          </p:cNvPicPr>
          <p:nvPr/>
        </p:nvPicPr>
        <p:blipFill rotWithShape="1">
          <a:blip r:embed="rId3">
            <a:extLst>
              <a:ext uri="{28A0092B-C50C-407E-A947-70E740481C1C}">
                <a14:useLocalDpi xmlns:a14="http://schemas.microsoft.com/office/drawing/2010/main" val="0"/>
              </a:ext>
            </a:extLst>
          </a:blip>
          <a:srcRect l="32702" r="1708"/>
          <a:stretch/>
        </p:blipFill>
        <p:spPr>
          <a:xfrm flipH="1">
            <a:off x="0" y="13"/>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5" name="Title 11">
            <a:extLst>
              <a:ext uri="{FF2B5EF4-FFF2-40B4-BE49-F238E27FC236}">
                <a16:creationId xmlns:a16="http://schemas.microsoft.com/office/drawing/2014/main" id="{6CA77C91-C41A-4B9B-8638-57DAA1CFCF20}"/>
              </a:ext>
            </a:extLst>
          </p:cNvPr>
          <p:cNvSpPr txBox="1">
            <a:spLocks/>
          </p:cNvSpPr>
          <p:nvPr/>
        </p:nvSpPr>
        <p:spPr>
          <a:xfrm>
            <a:off x="6333067" y="332076"/>
            <a:ext cx="4942946"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pPr marL="0" marR="0" lvl="0" indent="0" defTabSz="1734634" eaLnBrk="1" fontAlgn="auto" latinLnBrk="0" hangingPunct="1">
              <a:lnSpc>
                <a:spcPct val="80000"/>
              </a:lnSpc>
              <a:spcBef>
                <a:spcPct val="0"/>
              </a:spcBef>
              <a:spcAft>
                <a:spcPts val="0"/>
              </a:spcAft>
              <a:buClrTx/>
              <a:buSzTx/>
              <a:buFontTx/>
              <a:buNone/>
              <a:tabLst/>
              <a:defRPr/>
            </a:pPr>
            <a:r>
              <a:rPr kumimoji="0" lang="en-US" sz="3200" b="0" i="0" u="none" strike="noStrike" kern="0" cap="all" spc="-133" normalizeH="0" baseline="0" noProof="0" dirty="0">
                <a:ln>
                  <a:noFill/>
                </a:ln>
                <a:solidFill>
                  <a:prstClr val="black"/>
                </a:solidFill>
                <a:effectLst/>
                <a:uLnTx/>
                <a:uFillTx/>
                <a:latin typeface="Arial Black" charset="0"/>
              </a:rPr>
              <a:t>Handling difficult conversations</a:t>
            </a:r>
          </a:p>
        </p:txBody>
      </p:sp>
      <p:sp>
        <p:nvSpPr>
          <p:cNvPr id="26" name="Freeform 5">
            <a:extLst>
              <a:ext uri="{FF2B5EF4-FFF2-40B4-BE49-F238E27FC236}">
                <a16:creationId xmlns:a16="http://schemas.microsoft.com/office/drawing/2014/main" id="{78A99856-9679-429D-A5DD-4AB9EC3E3A38}"/>
              </a:ext>
            </a:extLst>
          </p:cNvPr>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B0F0"/>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FFFFFF"/>
              </a:solidFill>
              <a:latin typeface="Arial"/>
            </a:endParaRPr>
          </a:p>
        </p:txBody>
      </p:sp>
      <p:sp>
        <p:nvSpPr>
          <p:cNvPr id="27" name="Freeform 6">
            <a:extLst>
              <a:ext uri="{FF2B5EF4-FFF2-40B4-BE49-F238E27FC236}">
                <a16:creationId xmlns:a16="http://schemas.microsoft.com/office/drawing/2014/main" id="{1A528DD2-B5CE-4D28-8ACD-C2E3835D2D38}"/>
              </a:ext>
            </a:extLst>
          </p:cNvPr>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40568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21050" r="5259"/>
          <a:stretch/>
        </p:blipFill>
        <p:spPr>
          <a:xfrm flipH="1">
            <a:off x="7302204" y="2532186"/>
            <a:ext cx="1688240" cy="1945768"/>
          </a:xfrm>
          <a:prstGeom prst="rect">
            <a:avLst/>
          </a:prstGeom>
        </p:spPr>
      </p:pic>
      <p:pic>
        <p:nvPicPr>
          <p:cNvPr id="21" name="Picture Placeholder 6"/>
          <p:cNvPicPr>
            <a:picLocks noChangeAspect="1"/>
          </p:cNvPicPr>
          <p:nvPr/>
        </p:nvPicPr>
        <p:blipFill rotWithShape="1">
          <a:blip r:embed="rId4">
            <a:extLst>
              <a:ext uri="{28A0092B-C50C-407E-A947-70E740481C1C}">
                <a14:useLocalDpi xmlns:a14="http://schemas.microsoft.com/office/drawing/2010/main" val="0"/>
              </a:ext>
            </a:extLst>
          </a:blip>
          <a:srcRect l="181" r="16472" b="-2"/>
          <a:stretch/>
        </p:blipFill>
        <p:spPr>
          <a:xfrm>
            <a:off x="7590971" y="4480"/>
            <a:ext cx="4601029" cy="3671093"/>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4" name="Rectangle 3"/>
          <p:cNvSpPr/>
          <p:nvPr/>
        </p:nvSpPr>
        <p:spPr>
          <a:xfrm>
            <a:off x="474757" y="3794690"/>
            <a:ext cx="6827447" cy="683264"/>
          </a:xfrm>
          <a:prstGeom prst="rect">
            <a:avLst/>
          </a:prstGeom>
        </p:spPr>
        <p:txBody>
          <a:bodyPr wrap="square">
            <a:spAutoFit/>
          </a:bodyPr>
          <a:lstStyle/>
          <a:p>
            <a:pPr lvl="0">
              <a:lnSpc>
                <a:spcPct val="120000"/>
              </a:lnSpc>
              <a:spcBef>
                <a:spcPts val="1200"/>
              </a:spcBef>
            </a:pPr>
            <a:r>
              <a:rPr lang="en-US" sz="1600" dirty="0"/>
              <a:t>Mohan sets up a meeting with Laura to discuss the issues so that they can be resolved and the project suffers no further delays or issues. </a:t>
            </a:r>
          </a:p>
        </p:txBody>
      </p:sp>
      <p:sp>
        <p:nvSpPr>
          <p:cNvPr id="5" name="TextBox 4"/>
          <p:cNvSpPr txBox="1"/>
          <p:nvPr/>
        </p:nvSpPr>
        <p:spPr>
          <a:xfrm>
            <a:off x="474757" y="2696844"/>
            <a:ext cx="6646356" cy="978729"/>
          </a:xfrm>
          <a:prstGeom prst="rect">
            <a:avLst/>
          </a:prstGeom>
          <a:noFill/>
        </p:spPr>
        <p:txBody>
          <a:bodyPr wrap="square" rtlCol="0">
            <a:spAutoFit/>
          </a:bodyPr>
          <a:lstStyle/>
          <a:p>
            <a:pPr>
              <a:lnSpc>
                <a:spcPct val="120000"/>
              </a:lnSpc>
              <a:spcBef>
                <a:spcPts val="600"/>
              </a:spcBef>
            </a:pPr>
            <a:r>
              <a:rPr lang="en-US" sz="1600" dirty="0"/>
              <a:t>Laura feels that Mohan is being unreasonable and not delivering as she had expected. He is making too many demands and asking for too much information without giving her enough time to gather them.  </a:t>
            </a:r>
          </a:p>
        </p:txBody>
      </p:sp>
      <p:sp>
        <p:nvSpPr>
          <p:cNvPr id="6" name="TextBox 5"/>
          <p:cNvSpPr txBox="1"/>
          <p:nvPr/>
        </p:nvSpPr>
        <p:spPr>
          <a:xfrm>
            <a:off x="2005247" y="406071"/>
            <a:ext cx="6354980" cy="1865126"/>
          </a:xfrm>
          <a:prstGeom prst="rect">
            <a:avLst/>
          </a:prstGeom>
          <a:noFill/>
        </p:spPr>
        <p:txBody>
          <a:bodyPr wrap="square" rtlCol="0">
            <a:spAutoFit/>
          </a:bodyPr>
          <a:lstStyle/>
          <a:p>
            <a:pPr lvl="0">
              <a:lnSpc>
                <a:spcPct val="120000"/>
              </a:lnSpc>
              <a:spcBef>
                <a:spcPts val="600"/>
              </a:spcBef>
            </a:pPr>
            <a:r>
              <a:rPr lang="en-US" sz="1600" dirty="0"/>
              <a:t>Mohan and his team are working with Laura on the project. However, of late, he has been facing issues with Laura. She has started acting difficult and does not share information that is required to take the project forward. She is also being unreasonable in her demands, though Mohan had set the expectations right at the beginning. Mohan has to find a way to deal with the situation. </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40" y="31243"/>
            <a:ext cx="1860106" cy="2152950"/>
          </a:xfrm>
          <a:prstGeom prst="rect">
            <a:avLst/>
          </a:prstGeom>
        </p:spPr>
      </p:pic>
      <p:grpSp>
        <p:nvGrpSpPr>
          <p:cNvPr id="22" name="Group 21"/>
          <p:cNvGrpSpPr/>
          <p:nvPr/>
        </p:nvGrpSpPr>
        <p:grpSpPr>
          <a:xfrm>
            <a:off x="362857" y="4699809"/>
            <a:ext cx="11027849" cy="1681779"/>
            <a:chOff x="-26021" y="4425697"/>
            <a:chExt cx="11621121" cy="1681779"/>
          </a:xfrm>
        </p:grpSpPr>
        <p:sp>
          <p:nvSpPr>
            <p:cNvPr id="23" name="Flowchart: Terminator 22"/>
            <p:cNvSpPr/>
            <p:nvPr/>
          </p:nvSpPr>
          <p:spPr>
            <a:xfrm>
              <a:off x="1872343" y="4531515"/>
              <a:ext cx="9722757" cy="1276737"/>
            </a:xfrm>
            <a:prstGeom prst="flowChartTerminator">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marL="285750" lvl="0" indent="-285750" fontAlgn="auto">
                <a:spcBef>
                  <a:spcPts val="600"/>
                </a:spcBef>
                <a:spcAft>
                  <a:spcPts val="0"/>
                </a:spcAft>
                <a:buFont typeface="Arial" panose="020B0604020202020204" pitchFamily="34" charset="0"/>
                <a:buChar char="•"/>
              </a:pPr>
              <a:r>
                <a:rPr lang="en-US" sz="1600" dirty="0">
                  <a:solidFill>
                    <a:schemeClr val="bg1"/>
                  </a:solidFill>
                  <a:cs typeface="Arial" panose="020B0604020202020204" pitchFamily="34" charset="0"/>
                </a:rPr>
                <a:t>Do you think the meeting went as expected? Was Mohan able to effectively handle the difficult situation?</a:t>
              </a:r>
            </a:p>
            <a:p>
              <a:pPr marL="285750" lvl="0" indent="-285750" fontAlgn="auto">
                <a:spcBef>
                  <a:spcPts val="600"/>
                </a:spcBef>
                <a:spcAft>
                  <a:spcPts val="0"/>
                </a:spcAft>
                <a:buFont typeface="Arial" panose="020B0604020202020204" pitchFamily="34" charset="0"/>
                <a:buChar char="•"/>
              </a:pPr>
              <a:r>
                <a:rPr lang="en-US" sz="1600" dirty="0">
                  <a:solidFill>
                    <a:schemeClr val="bg1"/>
                  </a:solidFill>
                  <a:cs typeface="Arial" panose="020B0604020202020204" pitchFamily="34" charset="0"/>
                </a:rPr>
                <a:t>What could have Mohan done differently to make the meeting more effective?</a:t>
              </a: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21" y="4425697"/>
              <a:ext cx="2465559" cy="1681779"/>
            </a:xfrm>
            <a:prstGeom prst="rect">
              <a:avLst/>
            </a:prstGeom>
          </p:spPr>
        </p:pic>
      </p:grpSp>
      <p:sp>
        <p:nvSpPr>
          <p:cNvPr id="11" name="Slide Number Placeholder 2">
            <a:extLst>
              <a:ext uri="{FF2B5EF4-FFF2-40B4-BE49-F238E27FC236}">
                <a16:creationId xmlns:a16="http://schemas.microsoft.com/office/drawing/2014/main" id="{19404928-19F6-446E-9A32-8D5DF0D522DA}"/>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62</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296303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1"/>
          <p:cNvSpPr txBox="1">
            <a:spLocks/>
          </p:cNvSpPr>
          <p:nvPr/>
        </p:nvSpPr>
        <p:spPr>
          <a:xfrm>
            <a:off x="345017" y="332076"/>
            <a:ext cx="10930995" cy="776139"/>
          </a:xfrm>
          <a:prstGeom prst="rect">
            <a:avLst/>
          </a:prstGeom>
        </p:spPr>
        <p:txBody>
          <a:bodyPr vert="horz" lIns="0" tIns="0" rIns="130101" bIns="0" rtlCol="0" anchor="t" anchorCtr="0">
            <a:noAutofit/>
          </a:bodyPr>
          <a:lstStyle>
            <a:lvl1pPr defTabSz="1734634">
              <a:lnSpc>
                <a:spcPct val="80000"/>
              </a:lnSpc>
              <a:spcBef>
                <a:spcPct val="0"/>
              </a:spcBef>
              <a:buNone/>
              <a:defRPr sz="3200" b="0" i="0" cap="all" spc="-133" baseline="0">
                <a:latin typeface="Arial Black" charset="0"/>
                <a:ea typeface="Arial Black" charset="0"/>
                <a:cs typeface="Arial Black" charset="0"/>
              </a:defRPr>
            </a:lvl1pPr>
          </a:lstStyle>
          <a:p>
            <a:pPr marL="0" marR="0" lvl="0" indent="0" defTabSz="1734634" eaLnBrk="1" fontAlgn="auto" latinLnBrk="0" hangingPunct="1">
              <a:lnSpc>
                <a:spcPct val="80000"/>
              </a:lnSpc>
              <a:spcBef>
                <a:spcPct val="0"/>
              </a:spcBef>
              <a:spcAft>
                <a:spcPts val="0"/>
              </a:spcAft>
              <a:buClrTx/>
              <a:buSzTx/>
              <a:buFontTx/>
              <a:buNone/>
              <a:tabLst/>
              <a:defRPr/>
            </a:pPr>
            <a:r>
              <a:rPr kumimoji="0" lang="en-US" sz="3200" b="0" i="0" u="none" strike="noStrike" kern="0" cap="all" spc="-133" normalizeH="0" baseline="0" noProof="0" dirty="0">
                <a:ln>
                  <a:noFill/>
                </a:ln>
                <a:solidFill>
                  <a:prstClr val="black"/>
                </a:solidFill>
                <a:effectLst/>
                <a:uLnTx/>
                <a:uFillTx/>
                <a:latin typeface="Arial Black" charset="0"/>
              </a:rPr>
              <a:t>KEY TAKEAWAYS</a:t>
            </a:r>
          </a:p>
        </p:txBody>
      </p:sp>
      <p:sp>
        <p:nvSpPr>
          <p:cNvPr id="11" name="Rectangle 10"/>
          <p:cNvSpPr/>
          <p:nvPr/>
        </p:nvSpPr>
        <p:spPr>
          <a:xfrm>
            <a:off x="5431648" y="1516489"/>
            <a:ext cx="5844364" cy="2908489"/>
          </a:xfrm>
          <a:prstGeom prst="rect">
            <a:avLst/>
          </a:prstGeom>
        </p:spPr>
        <p:txBody>
          <a:bodyPr wrap="square">
            <a:spAutoFit/>
          </a:bodyPr>
          <a:lstStyle/>
          <a:p>
            <a:pPr marL="285750" lvl="0" indent="-285750" fontAlgn="auto">
              <a:lnSpc>
                <a:spcPct val="150000"/>
              </a:lnSpc>
              <a:spcBef>
                <a:spcPts val="1200"/>
              </a:spcBef>
              <a:spcAft>
                <a:spcPts val="0"/>
              </a:spcAft>
              <a:buFont typeface="Arial" panose="020B0604020202020204" pitchFamily="34" charset="0"/>
              <a:buChar char="•"/>
              <a:defRPr/>
            </a:pPr>
            <a:r>
              <a:rPr lang="en-US" dirty="0">
                <a:latin typeface="Arial" panose="020B0604020202020204" pitchFamily="34" charset="0"/>
              </a:rPr>
              <a:t>Avoid the blame-game and focus on the solution</a:t>
            </a:r>
          </a:p>
          <a:p>
            <a:pPr marL="285750" lvl="0" indent="-285750" fontAlgn="auto">
              <a:lnSpc>
                <a:spcPct val="150000"/>
              </a:lnSpc>
              <a:spcBef>
                <a:spcPts val="1200"/>
              </a:spcBef>
              <a:spcAft>
                <a:spcPts val="0"/>
              </a:spcAft>
              <a:buFont typeface="Arial" panose="020B0604020202020204" pitchFamily="34" charset="0"/>
              <a:buChar char="•"/>
              <a:defRPr/>
            </a:pPr>
            <a:r>
              <a:rPr lang="en-US" dirty="0">
                <a:latin typeface="Arial" panose="020B0604020202020204" pitchFamily="34" charset="0"/>
              </a:rPr>
              <a:t>Summarize the key points to let the client know that you are aware of the complete situation</a:t>
            </a:r>
          </a:p>
          <a:p>
            <a:pPr marL="285750" lvl="0" indent="-285750" fontAlgn="auto">
              <a:lnSpc>
                <a:spcPct val="150000"/>
              </a:lnSpc>
              <a:spcBef>
                <a:spcPts val="1200"/>
              </a:spcBef>
              <a:spcAft>
                <a:spcPts val="0"/>
              </a:spcAft>
              <a:buFont typeface="Arial" panose="020B0604020202020204" pitchFamily="34" charset="0"/>
              <a:buChar char="•"/>
              <a:defRPr/>
            </a:pPr>
            <a:r>
              <a:rPr lang="en-US" dirty="0">
                <a:latin typeface="Arial" panose="020B0604020202020204" pitchFamily="34" charset="0"/>
              </a:rPr>
              <a:t>Own your share of responsibility and try to resolve it</a:t>
            </a:r>
          </a:p>
          <a:p>
            <a:pPr marL="285750" lvl="0" indent="-285750" fontAlgn="auto">
              <a:lnSpc>
                <a:spcPct val="150000"/>
              </a:lnSpc>
              <a:spcBef>
                <a:spcPts val="1200"/>
              </a:spcBef>
              <a:spcAft>
                <a:spcPts val="0"/>
              </a:spcAft>
              <a:buFont typeface="Arial" panose="020B0604020202020204" pitchFamily="34" charset="0"/>
              <a:buChar char="•"/>
              <a:defRPr/>
            </a:pPr>
            <a:r>
              <a:rPr lang="en-US" dirty="0">
                <a:latin typeface="Arial" panose="020B0604020202020204" pitchFamily="34" charset="0"/>
              </a:rPr>
              <a:t>Arrive at the key actionable items and timelines</a:t>
            </a:r>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4" y="879798"/>
            <a:ext cx="5201914" cy="3953455"/>
          </a:xfrm>
          <a:prstGeom prst="rect">
            <a:avLst/>
          </a:prstGeom>
        </p:spPr>
      </p:pic>
      <p:sp>
        <p:nvSpPr>
          <p:cNvPr id="5" name="Slide Number Placeholder 2">
            <a:extLst>
              <a:ext uri="{FF2B5EF4-FFF2-40B4-BE49-F238E27FC236}">
                <a16:creationId xmlns:a16="http://schemas.microsoft.com/office/drawing/2014/main" id="{6C714BE8-4E3B-4A6C-886F-ECB2D94D8D20}"/>
              </a:ext>
            </a:extLst>
          </p:cNvPr>
          <p:cNvSpPr txBox="1">
            <a:spLocks/>
          </p:cNvSpPr>
          <p:nvPr/>
        </p:nvSpPr>
        <p:spPr>
          <a:xfrm>
            <a:off x="11072619" y="6372161"/>
            <a:ext cx="770951" cy="19228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solidFill>
                  <a:schemeClr val="tx1"/>
                </a:solidFill>
                <a:latin typeface="Calibri" panose="020F0502020204030204"/>
              </a:rPr>
              <a:pPr/>
              <a:t>63</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6304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9091" b="15442"/>
          <a:stretch/>
        </p:blipFill>
        <p:spPr>
          <a:xfrm>
            <a:off x="4818888" y="10"/>
            <a:ext cx="7373112" cy="6857989"/>
          </a:xfrm>
          <a:prstGeom prst="rect">
            <a:avLst/>
          </a:prstGeom>
        </p:spPr>
      </p:pic>
      <p:sp>
        <p:nvSpPr>
          <p:cNvPr id="11"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itle 1"/>
          <p:cNvSpPr txBox="1">
            <a:spLocks/>
          </p:cNvSpPr>
          <p:nvPr/>
        </p:nvSpPr>
        <p:spPr>
          <a:xfrm>
            <a:off x="389100" y="2103400"/>
            <a:ext cx="5965780" cy="2651200"/>
          </a:xfrm>
          <a:prstGeom prst="rect">
            <a:avLst/>
          </a:prstGeom>
        </p:spPr>
        <p:txBody>
          <a:bodyPr vert="horz" lIns="91440" tIns="45720" rIns="91440" bIns="45720" rtlCol="0" anchor="ctr" anchorCtr="0">
            <a:normAutofit/>
          </a:bodyPr>
          <a:lstStyle>
            <a:lvl1pPr algn="l" defTabSz="1734634" rtl="0" eaLnBrk="1" latinLnBrk="0" hangingPunct="1">
              <a:lnSpc>
                <a:spcPct val="100000"/>
              </a:lnSpc>
              <a:spcBef>
                <a:spcPct val="0"/>
              </a:spcBef>
              <a:buNone/>
              <a:defRPr sz="3600" b="0" i="0" kern="1200" cap="all" spc="0" baseline="0">
                <a:solidFill>
                  <a:schemeClr val="bg1"/>
                </a:solidFill>
                <a:latin typeface="+mj-lt"/>
                <a:ea typeface="Arial Black" charset="0"/>
                <a:cs typeface="Arial" pitchFamily="34" charset="0"/>
              </a:defRPr>
            </a:lvl1pPr>
          </a:lstStyle>
          <a:p>
            <a:pPr marL="0" marR="0" lvl="0" indent="0" algn="l" defTabSz="1734634" rtl="0" eaLnBrk="1" fontAlgn="auto" latinLnBrk="0" hangingPunct="1">
              <a:lnSpc>
                <a:spcPct val="90000"/>
              </a:lnSpc>
              <a:spcBef>
                <a:spcPct val="0"/>
              </a:spcBef>
              <a:spcAft>
                <a:spcPts val="0"/>
              </a:spcAft>
              <a:buClrTx/>
              <a:buSzTx/>
              <a:buFontTx/>
              <a:buNone/>
              <a:tabLst/>
              <a:defRPr/>
            </a:pPr>
            <a:r>
              <a:rPr kumimoji="0" lang="en-US" sz="4000" b="1" i="0" u="none" strike="noStrike" kern="1200" cap="all" spc="0" normalizeH="0" baseline="0" noProof="0" dirty="0">
                <a:ln>
                  <a:noFill/>
                </a:ln>
                <a:solidFill>
                  <a:schemeClr val="tx1"/>
                </a:solidFill>
                <a:effectLst/>
                <a:uLnTx/>
                <a:uFillTx/>
                <a:latin typeface="Arial" panose="020B0604020202020204" pitchFamily="34" charset="0"/>
                <a:cs typeface="Arial" pitchFamily="34" charset="0"/>
              </a:rPr>
              <a:t>Questions around the table?</a:t>
            </a:r>
          </a:p>
        </p:txBody>
      </p:sp>
      <p:sp>
        <p:nvSpPr>
          <p:cNvPr id="8"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64</a:t>
            </a:fld>
            <a:endParaRPr lang="en-US" dirty="0"/>
          </a:p>
        </p:txBody>
      </p:sp>
      <p:sp>
        <p:nvSpPr>
          <p:cNvPr id="10" name="Rectangle 9"/>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15"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6"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222189590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018" y="332076"/>
            <a:ext cx="6220882" cy="776139"/>
          </a:xfrm>
        </p:spPr>
        <p:txBody>
          <a:bodyPr/>
          <a:lstStyle/>
          <a:p>
            <a:r>
              <a:rPr lang="en-US" sz="2800" dirty="0"/>
              <a:t>By the end of this course, you will be able to: </a:t>
            </a:r>
          </a:p>
        </p:txBody>
      </p:sp>
      <p:sp>
        <p:nvSpPr>
          <p:cNvPr id="4" name="Text Placeholder 3"/>
          <p:cNvSpPr>
            <a:spLocks noGrp="1"/>
          </p:cNvSpPr>
          <p:nvPr>
            <p:ph type="body" sz="quarter" idx="13"/>
          </p:nvPr>
        </p:nvSpPr>
        <p:spPr>
          <a:xfrm>
            <a:off x="345019" y="1260764"/>
            <a:ext cx="5517517" cy="4817652"/>
          </a:xfrm>
        </p:spPr>
        <p:txBody>
          <a:bodyPr/>
          <a:lstStyle/>
          <a:p>
            <a:pPr marL="176213" lvl="1" indent="-176213" defTabSz="914400" fontAlgn="base">
              <a:lnSpc>
                <a:spcPct val="100000"/>
              </a:lnSpc>
              <a:spcBef>
                <a:spcPts val="600"/>
              </a:spcBef>
              <a:spcAft>
                <a:spcPct val="0"/>
              </a:spcAft>
              <a:buFont typeface="Arial" pitchFamily="34" charset="0"/>
              <a:buChar char="•"/>
            </a:pPr>
            <a:r>
              <a:rPr lang="en-US" sz="1800" b="0" dirty="0">
                <a:solidFill>
                  <a:srgbClr val="000000"/>
                </a:solidFill>
                <a:latin typeface="Arial"/>
                <a:cs typeface="Arial" pitchFamily="34" charset="0"/>
              </a:rPr>
              <a:t>Define the communication process</a:t>
            </a:r>
          </a:p>
          <a:p>
            <a:pPr marL="176213" lvl="1" indent="-176213" defTabSz="914400" fontAlgn="base">
              <a:lnSpc>
                <a:spcPct val="100000"/>
              </a:lnSpc>
              <a:spcBef>
                <a:spcPts val="600"/>
              </a:spcBef>
              <a:spcAft>
                <a:spcPct val="0"/>
              </a:spcAft>
              <a:buFont typeface="Arial" pitchFamily="34" charset="0"/>
              <a:buChar char="•"/>
            </a:pPr>
            <a:r>
              <a:rPr lang="en-US" sz="1800" b="0" dirty="0">
                <a:solidFill>
                  <a:srgbClr val="000000"/>
                </a:solidFill>
                <a:latin typeface="Arial"/>
                <a:cs typeface="Arial" pitchFamily="34" charset="0"/>
              </a:rPr>
              <a:t>Discuss the significance of effective communication at the workplace</a:t>
            </a:r>
          </a:p>
          <a:p>
            <a:pPr marL="176213" lvl="1" indent="-176213" defTabSz="914400" fontAlgn="base">
              <a:lnSpc>
                <a:spcPct val="100000"/>
              </a:lnSpc>
              <a:spcBef>
                <a:spcPts val="600"/>
              </a:spcBef>
              <a:spcAft>
                <a:spcPct val="0"/>
              </a:spcAft>
              <a:buFont typeface="Arial" pitchFamily="34" charset="0"/>
              <a:buChar char="•"/>
            </a:pPr>
            <a:r>
              <a:rPr lang="en-US" sz="1800" b="0" dirty="0">
                <a:solidFill>
                  <a:srgbClr val="000000"/>
                </a:solidFill>
                <a:latin typeface="Arial"/>
                <a:cs typeface="Arial" pitchFamily="34" charset="0"/>
              </a:rPr>
              <a:t>Identify the common barriers to effective communication and determine ways to overcome them</a:t>
            </a:r>
          </a:p>
          <a:p>
            <a:pPr marL="176213" lvl="0" indent="-176213" defTabSz="914400" fontAlgn="base">
              <a:lnSpc>
                <a:spcPct val="100000"/>
              </a:lnSpc>
              <a:spcBef>
                <a:spcPts val="600"/>
              </a:spcBef>
              <a:spcAft>
                <a:spcPct val="0"/>
              </a:spcAft>
              <a:buFont typeface="Arial" pitchFamily="34" charset="0"/>
              <a:buChar char="•"/>
            </a:pPr>
            <a:r>
              <a:rPr lang="en-US" sz="1800" b="0" dirty="0">
                <a:solidFill>
                  <a:srgbClr val="000000"/>
                </a:solidFill>
                <a:latin typeface="Arial"/>
                <a:cs typeface="Arial" pitchFamily="34" charset="0"/>
              </a:rPr>
              <a:t>Identify the types of communication and list the ways in which we can communicate at work</a:t>
            </a:r>
          </a:p>
          <a:p>
            <a:pPr marL="176213" lvl="0" indent="-176213" defTabSz="914400" fontAlgn="base">
              <a:lnSpc>
                <a:spcPct val="100000"/>
              </a:lnSpc>
              <a:spcBef>
                <a:spcPts val="600"/>
              </a:spcBef>
              <a:spcAft>
                <a:spcPct val="0"/>
              </a:spcAft>
              <a:buFont typeface="Arial" pitchFamily="34" charset="0"/>
              <a:buChar char="•"/>
            </a:pPr>
            <a:r>
              <a:rPr lang="en-US" sz="1800" b="0" dirty="0">
                <a:solidFill>
                  <a:srgbClr val="000000"/>
                </a:solidFill>
                <a:latin typeface="Arial"/>
                <a:cs typeface="Arial" pitchFamily="34" charset="0"/>
              </a:rPr>
              <a:t>Use the communication tools—powerful questioning, active listening, paraphrasing and feedback techniques to enhance your communication skills</a:t>
            </a:r>
          </a:p>
          <a:p>
            <a:pPr marL="176213" lvl="0" indent="-176213" defTabSz="914400" fontAlgn="base">
              <a:lnSpc>
                <a:spcPct val="100000"/>
              </a:lnSpc>
              <a:spcBef>
                <a:spcPts val="600"/>
              </a:spcBef>
              <a:spcAft>
                <a:spcPct val="0"/>
              </a:spcAft>
              <a:buFont typeface="Arial" pitchFamily="34" charset="0"/>
              <a:buChar char="•"/>
            </a:pPr>
            <a:r>
              <a:rPr lang="en-US" sz="1800" b="0" dirty="0">
                <a:solidFill>
                  <a:srgbClr val="000000"/>
                </a:solidFill>
                <a:latin typeface="Arial"/>
                <a:cs typeface="Arial" pitchFamily="34" charset="0"/>
              </a:rPr>
              <a:t>Discuss the approach when communicating with teams</a:t>
            </a:r>
          </a:p>
          <a:p>
            <a:pPr marL="176213" lvl="0" indent="-176213" defTabSz="914400" fontAlgn="base">
              <a:lnSpc>
                <a:spcPct val="100000"/>
              </a:lnSpc>
              <a:spcBef>
                <a:spcPts val="600"/>
              </a:spcBef>
              <a:spcAft>
                <a:spcPct val="0"/>
              </a:spcAft>
              <a:buFont typeface="Arial" pitchFamily="34" charset="0"/>
              <a:buChar char="•"/>
            </a:pPr>
            <a:r>
              <a:rPr lang="en-US" sz="1800" b="0" dirty="0">
                <a:solidFill>
                  <a:srgbClr val="000000"/>
                </a:solidFill>
                <a:latin typeface="Arial"/>
                <a:cs typeface="Arial" pitchFamily="34" charset="0"/>
              </a:rPr>
              <a:t>Discuss how to improve client conversations and how to handle difficult conversations with clients</a:t>
            </a:r>
          </a:p>
          <a:p>
            <a:pPr marL="176213" lvl="0" indent="-176213" defTabSz="914400" fontAlgn="base">
              <a:lnSpc>
                <a:spcPct val="100000"/>
              </a:lnSpc>
              <a:spcBef>
                <a:spcPts val="600"/>
              </a:spcBef>
              <a:spcAft>
                <a:spcPct val="0"/>
              </a:spcAft>
              <a:buFont typeface="Arial" pitchFamily="34" charset="0"/>
              <a:buChar char="•"/>
            </a:pPr>
            <a:endParaRPr lang="en-US" sz="1800" b="0" dirty="0">
              <a:solidFill>
                <a:srgbClr val="000000"/>
              </a:solidFill>
              <a:latin typeface="Arial"/>
              <a:cs typeface="Arial" pitchFamily="34" charset="0"/>
            </a:endParaRPr>
          </a:p>
        </p:txBody>
      </p:sp>
      <p:sp>
        <p:nvSpPr>
          <p:cNvPr id="7"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7</a:t>
            </a:fld>
            <a:endParaRPr lang="en-US" dirty="0"/>
          </a:p>
        </p:txBody>
      </p:sp>
    </p:spTree>
    <p:extLst>
      <p:ext uri="{BB962C8B-B14F-4D97-AF65-F5344CB8AC3E}">
        <p14:creationId xmlns:p14="http://schemas.microsoft.com/office/powerpoint/2010/main" val="126889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018" y="332076"/>
            <a:ext cx="6220882" cy="776139"/>
          </a:xfrm>
        </p:spPr>
        <p:txBody>
          <a:bodyPr/>
          <a:lstStyle/>
          <a:p>
            <a:r>
              <a:rPr lang="en-US" sz="2800" dirty="0"/>
              <a:t>By the end of this course, you will be able to </a:t>
            </a:r>
            <a:br>
              <a:rPr lang="en-US" sz="2800" dirty="0"/>
            </a:br>
            <a:r>
              <a:rPr lang="en-US" sz="2800" dirty="0"/>
              <a:t>(CONTD): </a:t>
            </a:r>
          </a:p>
        </p:txBody>
      </p:sp>
      <p:sp>
        <p:nvSpPr>
          <p:cNvPr id="4" name="Text Placeholder 3"/>
          <p:cNvSpPr>
            <a:spLocks noGrp="1"/>
          </p:cNvSpPr>
          <p:nvPr>
            <p:ph type="body" sz="quarter" idx="13"/>
          </p:nvPr>
        </p:nvSpPr>
        <p:spPr>
          <a:xfrm>
            <a:off x="345019" y="1638300"/>
            <a:ext cx="5517517" cy="4440116"/>
          </a:xfrm>
        </p:spPr>
        <p:txBody>
          <a:bodyPr/>
          <a:lstStyle/>
          <a:p>
            <a:pPr marL="176213" lvl="1" indent="-176213" defTabSz="914400" fontAlgn="base">
              <a:lnSpc>
                <a:spcPct val="100000"/>
              </a:lnSpc>
              <a:spcBef>
                <a:spcPts val="600"/>
              </a:spcBef>
              <a:spcAft>
                <a:spcPct val="0"/>
              </a:spcAft>
              <a:buFont typeface="Arial" pitchFamily="34" charset="0"/>
              <a:buChar char="•"/>
            </a:pPr>
            <a:r>
              <a:rPr lang="en-US" sz="1650" b="0" dirty="0">
                <a:solidFill>
                  <a:srgbClr val="000000"/>
                </a:solidFill>
                <a:latin typeface="Arial"/>
                <a:cs typeface="Arial" pitchFamily="34" charset="0"/>
              </a:rPr>
              <a:t>Understand how to structure your communication</a:t>
            </a:r>
          </a:p>
          <a:p>
            <a:pPr marL="176213" lvl="1" indent="-176213" defTabSz="914400" fontAlgn="base">
              <a:lnSpc>
                <a:spcPct val="100000"/>
              </a:lnSpc>
              <a:spcBef>
                <a:spcPts val="600"/>
              </a:spcBef>
              <a:spcAft>
                <a:spcPct val="0"/>
              </a:spcAft>
              <a:buFont typeface="Arial" pitchFamily="34" charset="0"/>
              <a:buChar char="•"/>
            </a:pPr>
            <a:r>
              <a:rPr lang="en-US" altLang="nl-NL" sz="1650" b="0" dirty="0">
                <a:solidFill>
                  <a:srgbClr val="000000"/>
                </a:solidFill>
                <a:latin typeface="Arial"/>
                <a:cs typeface="Arial" pitchFamily="34" charset="0"/>
              </a:rPr>
              <a:t>Identify challenges faced in developing a message</a:t>
            </a:r>
            <a:r>
              <a:rPr lang="en-AU" altLang="nl-NL" sz="1650" b="0" dirty="0">
                <a:solidFill>
                  <a:srgbClr val="000000"/>
                </a:solidFill>
                <a:latin typeface="Arial"/>
                <a:cs typeface="Arial" pitchFamily="34" charset="0"/>
              </a:rPr>
              <a:t> and means to overcome them</a:t>
            </a:r>
          </a:p>
          <a:p>
            <a:pPr marL="176213" lvl="1" indent="-176213" defTabSz="914400" fontAlgn="base">
              <a:lnSpc>
                <a:spcPct val="100000"/>
              </a:lnSpc>
              <a:spcBef>
                <a:spcPts val="600"/>
              </a:spcBef>
              <a:spcAft>
                <a:spcPct val="0"/>
              </a:spcAft>
              <a:buFont typeface="Arial" pitchFamily="34" charset="0"/>
              <a:buChar char="•"/>
            </a:pPr>
            <a:r>
              <a:rPr lang="en-AU" altLang="nl-NL" sz="1650" b="0" dirty="0">
                <a:solidFill>
                  <a:srgbClr val="000000"/>
                </a:solidFill>
                <a:latin typeface="Arial"/>
                <a:cs typeface="Arial" pitchFamily="34" charset="0"/>
              </a:rPr>
              <a:t>Explore the structured communication process</a:t>
            </a:r>
          </a:p>
          <a:p>
            <a:pPr marL="176213" lvl="1" indent="-176213" defTabSz="914400" fontAlgn="base">
              <a:lnSpc>
                <a:spcPct val="100000"/>
              </a:lnSpc>
              <a:spcBef>
                <a:spcPts val="600"/>
              </a:spcBef>
              <a:spcAft>
                <a:spcPct val="0"/>
              </a:spcAft>
              <a:buFont typeface="Arial" pitchFamily="34" charset="0"/>
              <a:buChar char="•"/>
            </a:pPr>
            <a:r>
              <a:rPr lang="en-AU" altLang="nl-NL" sz="1650" b="0" dirty="0">
                <a:solidFill>
                  <a:srgbClr val="000000"/>
                </a:solidFill>
                <a:latin typeface="Arial"/>
                <a:cs typeface="Arial" pitchFamily="34" charset="0"/>
              </a:rPr>
              <a:t>Review the different communications methods available at Accenture</a:t>
            </a:r>
          </a:p>
          <a:p>
            <a:pPr marL="176213" lvl="1" indent="-176213" defTabSz="914400" fontAlgn="base">
              <a:lnSpc>
                <a:spcPct val="100000"/>
              </a:lnSpc>
              <a:spcBef>
                <a:spcPts val="600"/>
              </a:spcBef>
              <a:spcAft>
                <a:spcPct val="0"/>
              </a:spcAft>
              <a:buFont typeface="Arial" pitchFamily="34" charset="0"/>
              <a:buChar char="•"/>
            </a:pPr>
            <a:r>
              <a:rPr lang="en-AU" altLang="nl-NL" sz="1650" b="0" dirty="0">
                <a:solidFill>
                  <a:srgbClr val="000000"/>
                </a:solidFill>
                <a:latin typeface="Arial"/>
                <a:cs typeface="Arial" pitchFamily="34" charset="0"/>
              </a:rPr>
              <a:t>Practice the right way to write</a:t>
            </a:r>
          </a:p>
          <a:p>
            <a:pPr marL="176213" lvl="1" indent="-176213" defTabSz="914400" fontAlgn="base">
              <a:lnSpc>
                <a:spcPct val="100000"/>
              </a:lnSpc>
              <a:spcBef>
                <a:spcPts val="600"/>
              </a:spcBef>
              <a:spcAft>
                <a:spcPct val="0"/>
              </a:spcAft>
              <a:buFont typeface="Arial" pitchFamily="34" charset="0"/>
              <a:buChar char="•"/>
            </a:pPr>
            <a:r>
              <a:rPr lang="en-AU" altLang="nl-NL" sz="1650" b="0" dirty="0">
                <a:solidFill>
                  <a:srgbClr val="000000"/>
                </a:solidFill>
                <a:latin typeface="Arial"/>
                <a:cs typeface="Arial" pitchFamily="34" charset="0"/>
              </a:rPr>
              <a:t>Discuss the importance of tailoring your message to your audience</a:t>
            </a:r>
          </a:p>
          <a:p>
            <a:pPr marL="176213" lvl="1" indent="-176213" defTabSz="914400" fontAlgn="base">
              <a:lnSpc>
                <a:spcPct val="100000"/>
              </a:lnSpc>
              <a:spcBef>
                <a:spcPts val="600"/>
              </a:spcBef>
              <a:spcAft>
                <a:spcPct val="0"/>
              </a:spcAft>
              <a:buFont typeface="Arial" pitchFamily="34" charset="0"/>
              <a:buChar char="•"/>
            </a:pPr>
            <a:r>
              <a:rPr lang="en-AU" altLang="nl-NL" sz="1650" b="0" dirty="0">
                <a:solidFill>
                  <a:srgbClr val="000000"/>
                </a:solidFill>
                <a:latin typeface="Arial"/>
                <a:cs typeface="Arial" pitchFamily="34" charset="0"/>
              </a:rPr>
              <a:t>Understand cultural differences and ways to manage them</a:t>
            </a:r>
          </a:p>
          <a:p>
            <a:pPr marL="176213" lvl="1" indent="-176213" defTabSz="914400" fontAlgn="base">
              <a:lnSpc>
                <a:spcPct val="100000"/>
              </a:lnSpc>
              <a:spcBef>
                <a:spcPts val="600"/>
              </a:spcBef>
              <a:spcAft>
                <a:spcPct val="0"/>
              </a:spcAft>
              <a:buFont typeface="Arial" pitchFamily="34" charset="0"/>
              <a:buChar char="•"/>
            </a:pPr>
            <a:r>
              <a:rPr lang="en-AU" altLang="nl-NL" sz="1650" b="0" dirty="0">
                <a:solidFill>
                  <a:srgbClr val="000000"/>
                </a:solidFill>
                <a:latin typeface="Arial"/>
                <a:cs typeface="Arial" pitchFamily="34" charset="0"/>
              </a:rPr>
              <a:t>Discuss SOCIAL STYLEs and its benefits</a:t>
            </a:r>
          </a:p>
          <a:p>
            <a:pPr marL="176213" lvl="1" indent="-176213" defTabSz="914400" fontAlgn="base">
              <a:lnSpc>
                <a:spcPct val="100000"/>
              </a:lnSpc>
              <a:spcBef>
                <a:spcPts val="600"/>
              </a:spcBef>
              <a:spcAft>
                <a:spcPct val="0"/>
              </a:spcAft>
              <a:buFont typeface="Arial" pitchFamily="34" charset="0"/>
              <a:buChar char="•"/>
            </a:pPr>
            <a:r>
              <a:rPr lang="en-AU" altLang="nl-NL" sz="1650" b="0" dirty="0">
                <a:solidFill>
                  <a:srgbClr val="000000"/>
                </a:solidFill>
                <a:latin typeface="Arial"/>
                <a:cs typeface="Arial" pitchFamily="34" charset="0"/>
              </a:rPr>
              <a:t>Practice scenarios and roles plays</a:t>
            </a:r>
            <a:endParaRPr lang="en-US" altLang="nl-NL" sz="1650" b="0" dirty="0">
              <a:solidFill>
                <a:srgbClr val="000000"/>
              </a:solidFill>
              <a:latin typeface="Arial"/>
              <a:cs typeface="Arial" pitchFamily="34" charset="0"/>
            </a:endParaRPr>
          </a:p>
        </p:txBody>
      </p:sp>
      <p:sp>
        <p:nvSpPr>
          <p:cNvPr id="7"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8</a:t>
            </a:fld>
            <a:endParaRPr lang="en-US" dirty="0"/>
          </a:p>
        </p:txBody>
      </p:sp>
    </p:spTree>
    <p:extLst>
      <p:ext uri="{BB962C8B-B14F-4D97-AF65-F5344CB8AC3E}">
        <p14:creationId xmlns:p14="http://schemas.microsoft.com/office/powerpoint/2010/main" val="85163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9091" b="15442"/>
          <a:stretch/>
        </p:blipFill>
        <p:spPr>
          <a:xfrm>
            <a:off x="4818888" y="10"/>
            <a:ext cx="7373112" cy="6857989"/>
          </a:xfrm>
          <a:prstGeom prst="rect">
            <a:avLst/>
          </a:prstGeom>
        </p:spPr>
      </p:pic>
      <p:sp>
        <p:nvSpPr>
          <p:cNvPr id="11"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2"/>
          <p:cNvSpPr txBox="1">
            <a:spLocks/>
          </p:cNvSpPr>
          <p:nvPr/>
        </p:nvSpPr>
        <p:spPr>
          <a:xfrm>
            <a:off x="11072619" y="6426753"/>
            <a:ext cx="770951" cy="192287"/>
          </a:xfrm>
          <a:prstGeom prst="rect">
            <a:avLst/>
          </a:prstGeom>
        </p:spPr>
        <p:txBody>
          <a:bodyPr vert="horz" lIns="91440" tIns="45720" rIns="91440" bIns="45720" rtlCol="0" anchor="ctr"/>
          <a:lstStyle>
            <a:defPPr>
              <a:defRPr lang="en-US"/>
            </a:defPPr>
            <a:lvl1pPr algn="r">
              <a:defRPr sz="1200">
                <a:latin typeface="Calibri" panose="020F0502020204030204"/>
              </a:defRPr>
            </a:lvl1pPr>
          </a:lstStyle>
          <a:p>
            <a:fld id="{0D558541-60C9-42A2-8392-FF12533A6B7A}" type="slidenum">
              <a:rPr lang="en-US"/>
              <a:pPr/>
              <a:t>9</a:t>
            </a:fld>
            <a:endParaRPr lang="en-US" dirty="0"/>
          </a:p>
        </p:txBody>
      </p:sp>
      <p:sp>
        <p:nvSpPr>
          <p:cNvPr id="10" name="Title 1"/>
          <p:cNvSpPr txBox="1">
            <a:spLocks/>
          </p:cNvSpPr>
          <p:nvPr/>
        </p:nvSpPr>
        <p:spPr>
          <a:xfrm>
            <a:off x="389100" y="2103400"/>
            <a:ext cx="5965780" cy="2651200"/>
          </a:xfrm>
          <a:prstGeom prst="rect">
            <a:avLst/>
          </a:prstGeom>
        </p:spPr>
        <p:txBody>
          <a:bodyPr vert="horz" lIns="91440" tIns="45720" rIns="91440" bIns="45720" rtlCol="0" anchor="ctr" anchorCtr="0">
            <a:normAutofit/>
          </a:bodyPr>
          <a:lstStyle>
            <a:lvl1pPr algn="l" defTabSz="1734634" rtl="0" eaLnBrk="1" latinLnBrk="0" hangingPunct="1">
              <a:lnSpc>
                <a:spcPct val="100000"/>
              </a:lnSpc>
              <a:spcBef>
                <a:spcPct val="0"/>
              </a:spcBef>
              <a:buNone/>
              <a:defRPr sz="3600" b="0" i="0" kern="1200" cap="all" spc="0" baseline="0">
                <a:solidFill>
                  <a:schemeClr val="bg1"/>
                </a:solidFill>
                <a:latin typeface="+mj-lt"/>
                <a:ea typeface="Arial Black" charset="0"/>
                <a:cs typeface="Arial" pitchFamily="34" charset="0"/>
              </a:defRPr>
            </a:lvl1pPr>
          </a:lstStyle>
          <a:p>
            <a:pPr marL="0" marR="0" lvl="0" indent="0" algn="l" defTabSz="1734634" rtl="0" eaLnBrk="1" fontAlgn="auto" latinLnBrk="0" hangingPunct="1">
              <a:lnSpc>
                <a:spcPct val="90000"/>
              </a:lnSpc>
              <a:spcBef>
                <a:spcPct val="0"/>
              </a:spcBef>
              <a:spcAft>
                <a:spcPts val="0"/>
              </a:spcAft>
              <a:buClrTx/>
              <a:buSzTx/>
              <a:buFontTx/>
              <a:buNone/>
              <a:tabLst/>
              <a:defRPr/>
            </a:pPr>
            <a:r>
              <a:rPr kumimoji="0" lang="en-US" sz="4000" b="1" i="0" u="none" strike="noStrike" kern="1200" cap="all" spc="0" normalizeH="0" baseline="0" noProof="0" dirty="0">
                <a:ln>
                  <a:noFill/>
                </a:ln>
                <a:solidFill>
                  <a:schemeClr val="tx1"/>
                </a:solidFill>
                <a:effectLst/>
                <a:uLnTx/>
                <a:uFillTx/>
                <a:latin typeface="Arial" panose="020B0604020202020204" pitchFamily="34" charset="0"/>
                <a:cs typeface="Arial" pitchFamily="34" charset="0"/>
              </a:rPr>
              <a:t>Questions around the table?</a:t>
            </a:r>
          </a:p>
        </p:txBody>
      </p:sp>
      <p:sp>
        <p:nvSpPr>
          <p:cNvPr id="14" name="Rectangle 13"/>
          <p:cNvSpPr/>
          <p:nvPr/>
        </p:nvSpPr>
        <p:spPr>
          <a:xfrm>
            <a:off x="6333067" y="6426753"/>
            <a:ext cx="4504267" cy="19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1087106" rtl="0" eaLnBrk="1" fontAlgn="auto" latinLnBrk="0" hangingPunct="1">
              <a:lnSpc>
                <a:spcPct val="100000"/>
              </a:lnSpc>
              <a:spcBef>
                <a:spcPts val="0"/>
              </a:spcBef>
              <a:spcAft>
                <a:spcPts val="0"/>
              </a:spcAft>
              <a:buClrTx/>
              <a:buSzTx/>
              <a:buFontTx/>
              <a:buNone/>
              <a:tabLst/>
              <a:defRPr/>
            </a:pPr>
            <a:r>
              <a:rPr lang="en-US" sz="933" dirty="0">
                <a:solidFill>
                  <a:schemeClr val="tx1"/>
                </a:solidFill>
                <a:latin typeface="Arial" panose="020B0604020202020204" pitchFamily="34" charset="0"/>
                <a:cs typeface="Arial" pitchFamily="34" charset="0"/>
              </a:rPr>
              <a:t>Copyright © 2017 Accenture. All rights reserved. For Accenture Internal Use Only</a:t>
            </a:r>
            <a:r>
              <a:rPr lang="en-US" sz="933" dirty="0">
                <a:solidFill>
                  <a:srgbClr val="000000"/>
                </a:solidFill>
                <a:latin typeface="Arial" panose="020B0604020202020204" pitchFamily="34" charset="0"/>
                <a:cs typeface="Arial" panose="020B0604020202020204" pitchFamily="34" charset="0"/>
              </a:rPr>
              <a:t>.</a:t>
            </a:r>
          </a:p>
        </p:txBody>
      </p:sp>
      <p:sp>
        <p:nvSpPr>
          <p:cNvPr id="16" name="Freeform 5"/>
          <p:cNvSpPr>
            <a:spLocks/>
          </p:cNvSpPr>
          <p:nvPr/>
        </p:nvSpPr>
        <p:spPr bwMode="auto">
          <a:xfrm>
            <a:off x="1100667" y="6182784"/>
            <a:ext cx="129116" cy="137584"/>
          </a:xfrm>
          <a:custGeom>
            <a:avLst/>
            <a:gdLst>
              <a:gd name="T0" fmla="*/ 0 w 61"/>
              <a:gd name="T1" fmla="*/ 46 h 65"/>
              <a:gd name="T2" fmla="*/ 35 w 61"/>
              <a:gd name="T3" fmla="*/ 32 h 65"/>
              <a:gd name="T4" fmla="*/ 0 w 61"/>
              <a:gd name="T5" fmla="*/ 18 h 65"/>
              <a:gd name="T6" fmla="*/ 0 w 61"/>
              <a:gd name="T7" fmla="*/ 0 h 65"/>
              <a:gd name="T8" fmla="*/ 61 w 61"/>
              <a:gd name="T9" fmla="*/ 25 h 65"/>
              <a:gd name="T10" fmla="*/ 61 w 61"/>
              <a:gd name="T11" fmla="*/ 40 h 65"/>
              <a:gd name="T12" fmla="*/ 0 w 61"/>
              <a:gd name="T13" fmla="*/ 65 h 65"/>
              <a:gd name="T14" fmla="*/ 0 w 61"/>
              <a:gd name="T15" fmla="*/ 4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46"/>
                </a:moveTo>
                <a:lnTo>
                  <a:pt x="35" y="32"/>
                </a:lnTo>
                <a:lnTo>
                  <a:pt x="0" y="18"/>
                </a:lnTo>
                <a:lnTo>
                  <a:pt x="0" y="0"/>
                </a:lnTo>
                <a:lnTo>
                  <a:pt x="61" y="25"/>
                </a:lnTo>
                <a:lnTo>
                  <a:pt x="61" y="40"/>
                </a:lnTo>
                <a:lnTo>
                  <a:pt x="0" y="65"/>
                </a:lnTo>
                <a:lnTo>
                  <a:pt x="0" y="46"/>
                </a:lnTo>
                <a:close/>
              </a:path>
            </a:pathLst>
          </a:custGeom>
          <a:solidFill>
            <a:srgbClr val="00E7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
        <p:nvSpPr>
          <p:cNvPr id="17" name="Freeform 6"/>
          <p:cNvSpPr>
            <a:spLocks noEditPoints="1"/>
          </p:cNvSpPr>
          <p:nvPr/>
        </p:nvSpPr>
        <p:spPr bwMode="auto">
          <a:xfrm>
            <a:off x="342902" y="6328834"/>
            <a:ext cx="1301749" cy="201084"/>
          </a:xfrm>
          <a:custGeom>
            <a:avLst/>
            <a:gdLst>
              <a:gd name="T0" fmla="*/ 0 w 653"/>
              <a:gd name="T1" fmla="*/ 77 h 100"/>
              <a:gd name="T2" fmla="*/ 45 w 653"/>
              <a:gd name="T3" fmla="*/ 49 h 100"/>
              <a:gd name="T4" fmla="*/ 2 w 653"/>
              <a:gd name="T5" fmla="*/ 46 h 100"/>
              <a:gd name="T6" fmla="*/ 66 w 653"/>
              <a:gd name="T7" fmla="*/ 98 h 100"/>
              <a:gd name="T8" fmla="*/ 25 w 653"/>
              <a:gd name="T9" fmla="*/ 100 h 100"/>
              <a:gd name="T10" fmla="*/ 36 w 653"/>
              <a:gd name="T11" fmla="*/ 66 h 100"/>
              <a:gd name="T12" fmla="*/ 31 w 653"/>
              <a:gd name="T13" fmla="*/ 85 h 100"/>
              <a:gd name="T14" fmla="*/ 78 w 653"/>
              <a:gd name="T15" fmla="*/ 61 h 100"/>
              <a:gd name="T16" fmla="*/ 147 w 653"/>
              <a:gd name="T17" fmla="*/ 50 h 100"/>
              <a:gd name="T18" fmla="*/ 99 w 653"/>
              <a:gd name="T19" fmla="*/ 60 h 100"/>
              <a:gd name="T20" fmla="*/ 128 w 653"/>
              <a:gd name="T21" fmla="*/ 70 h 100"/>
              <a:gd name="T22" fmla="*/ 192 w 653"/>
              <a:gd name="T23" fmla="*/ 100 h 100"/>
              <a:gd name="T24" fmla="*/ 192 w 653"/>
              <a:gd name="T25" fmla="*/ 21 h 100"/>
              <a:gd name="T26" fmla="*/ 192 w 653"/>
              <a:gd name="T27" fmla="*/ 38 h 100"/>
              <a:gd name="T28" fmla="*/ 193 w 653"/>
              <a:gd name="T29" fmla="*/ 84 h 100"/>
              <a:gd name="T30" fmla="*/ 192 w 653"/>
              <a:gd name="T31" fmla="*/ 100 h 100"/>
              <a:gd name="T32" fmla="*/ 234 w 653"/>
              <a:gd name="T33" fmla="*/ 60 h 100"/>
              <a:gd name="T34" fmla="*/ 304 w 653"/>
              <a:gd name="T35" fmla="*/ 66 h 100"/>
              <a:gd name="T36" fmla="*/ 285 w 653"/>
              <a:gd name="T37" fmla="*/ 75 h 100"/>
              <a:gd name="T38" fmla="*/ 256 w 653"/>
              <a:gd name="T39" fmla="*/ 52 h 100"/>
              <a:gd name="T40" fmla="*/ 256 w 653"/>
              <a:gd name="T41" fmla="*/ 52 h 100"/>
              <a:gd name="T42" fmla="*/ 338 w 653"/>
              <a:gd name="T43" fmla="*/ 34 h 100"/>
              <a:gd name="T44" fmla="*/ 384 w 653"/>
              <a:gd name="T45" fmla="*/ 98 h 100"/>
              <a:gd name="T46" fmla="*/ 352 w 653"/>
              <a:gd name="T47" fmla="*/ 38 h 100"/>
              <a:gd name="T48" fmla="*/ 317 w 653"/>
              <a:gd name="T49" fmla="*/ 98 h 100"/>
              <a:gd name="T50" fmla="*/ 423 w 653"/>
              <a:gd name="T51" fmla="*/ 23 h 100"/>
              <a:gd name="T52" fmla="*/ 423 w 653"/>
              <a:gd name="T53" fmla="*/ 39 h 100"/>
              <a:gd name="T54" fmla="*/ 438 w 653"/>
              <a:gd name="T55" fmla="*/ 81 h 100"/>
              <a:gd name="T56" fmla="*/ 402 w 653"/>
              <a:gd name="T57" fmla="*/ 76 h 100"/>
              <a:gd name="T58" fmla="*/ 393 w 653"/>
              <a:gd name="T59" fmla="*/ 23 h 100"/>
              <a:gd name="T60" fmla="*/ 423 w 653"/>
              <a:gd name="T61" fmla="*/ 0 h 100"/>
              <a:gd name="T62" fmla="*/ 496 w 653"/>
              <a:gd name="T63" fmla="*/ 87 h 100"/>
              <a:gd name="T64" fmla="*/ 450 w 653"/>
              <a:gd name="T65" fmla="*/ 23 h 100"/>
              <a:gd name="T66" fmla="*/ 483 w 653"/>
              <a:gd name="T67" fmla="*/ 83 h 100"/>
              <a:gd name="T68" fmla="*/ 517 w 653"/>
              <a:gd name="T69" fmla="*/ 23 h 100"/>
              <a:gd name="T70" fmla="*/ 553 w 653"/>
              <a:gd name="T71" fmla="*/ 23 h 100"/>
              <a:gd name="T72" fmla="*/ 576 w 653"/>
              <a:gd name="T73" fmla="*/ 43 h 100"/>
              <a:gd name="T74" fmla="*/ 532 w 653"/>
              <a:gd name="T75" fmla="*/ 98 h 100"/>
              <a:gd name="T76" fmla="*/ 582 w 653"/>
              <a:gd name="T77" fmla="*/ 62 h 100"/>
              <a:gd name="T78" fmla="*/ 653 w 653"/>
              <a:gd name="T79" fmla="*/ 57 h 100"/>
              <a:gd name="T80" fmla="*/ 619 w 653"/>
              <a:gd name="T81" fmla="*/ 85 h 100"/>
              <a:gd name="T82" fmla="*/ 619 w 653"/>
              <a:gd name="T83" fmla="*/ 100 h 100"/>
              <a:gd name="T84" fmla="*/ 618 w 653"/>
              <a:gd name="T85"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100">
                <a:moveTo>
                  <a:pt x="25" y="100"/>
                </a:moveTo>
                <a:cubicBezTo>
                  <a:pt x="11" y="100"/>
                  <a:pt x="0" y="93"/>
                  <a:pt x="0" y="78"/>
                </a:cubicBezTo>
                <a:cubicBezTo>
                  <a:pt x="0" y="77"/>
                  <a:pt x="0" y="77"/>
                  <a:pt x="0" y="77"/>
                </a:cubicBezTo>
                <a:cubicBezTo>
                  <a:pt x="0" y="58"/>
                  <a:pt x="16" y="52"/>
                  <a:pt x="35" y="52"/>
                </a:cubicBezTo>
                <a:cubicBezTo>
                  <a:pt x="45" y="52"/>
                  <a:pt x="45" y="52"/>
                  <a:pt x="45" y="52"/>
                </a:cubicBezTo>
                <a:cubicBezTo>
                  <a:pt x="45" y="49"/>
                  <a:pt x="45" y="49"/>
                  <a:pt x="45" y="49"/>
                </a:cubicBezTo>
                <a:cubicBezTo>
                  <a:pt x="45" y="41"/>
                  <a:pt x="42" y="36"/>
                  <a:pt x="34" y="36"/>
                </a:cubicBezTo>
                <a:cubicBezTo>
                  <a:pt x="27" y="36"/>
                  <a:pt x="23" y="41"/>
                  <a:pt x="22" y="46"/>
                </a:cubicBezTo>
                <a:cubicBezTo>
                  <a:pt x="2" y="46"/>
                  <a:pt x="2" y="46"/>
                  <a:pt x="2" y="46"/>
                </a:cubicBezTo>
                <a:cubicBezTo>
                  <a:pt x="4" y="30"/>
                  <a:pt x="17" y="21"/>
                  <a:pt x="35" y="21"/>
                </a:cubicBezTo>
                <a:cubicBezTo>
                  <a:pt x="53" y="21"/>
                  <a:pt x="66" y="29"/>
                  <a:pt x="66" y="48"/>
                </a:cubicBezTo>
                <a:cubicBezTo>
                  <a:pt x="66" y="98"/>
                  <a:pt x="66" y="98"/>
                  <a:pt x="66" y="98"/>
                </a:cubicBezTo>
                <a:cubicBezTo>
                  <a:pt x="45" y="98"/>
                  <a:pt x="45" y="98"/>
                  <a:pt x="45" y="98"/>
                </a:cubicBezTo>
                <a:cubicBezTo>
                  <a:pt x="45" y="90"/>
                  <a:pt x="45" y="90"/>
                  <a:pt x="45" y="90"/>
                </a:cubicBezTo>
                <a:cubicBezTo>
                  <a:pt x="42" y="95"/>
                  <a:pt x="35" y="100"/>
                  <a:pt x="25" y="100"/>
                </a:cubicBezTo>
                <a:close/>
                <a:moveTo>
                  <a:pt x="45" y="73"/>
                </a:moveTo>
                <a:cubicBezTo>
                  <a:pt x="45" y="66"/>
                  <a:pt x="45" y="66"/>
                  <a:pt x="45" y="66"/>
                </a:cubicBezTo>
                <a:cubicBezTo>
                  <a:pt x="36" y="66"/>
                  <a:pt x="36" y="66"/>
                  <a:pt x="36" y="66"/>
                </a:cubicBezTo>
                <a:cubicBezTo>
                  <a:pt x="26" y="66"/>
                  <a:pt x="21" y="69"/>
                  <a:pt x="21" y="76"/>
                </a:cubicBezTo>
                <a:cubicBezTo>
                  <a:pt x="21" y="76"/>
                  <a:pt x="21" y="76"/>
                  <a:pt x="21" y="76"/>
                </a:cubicBezTo>
                <a:cubicBezTo>
                  <a:pt x="21" y="82"/>
                  <a:pt x="24" y="85"/>
                  <a:pt x="31" y="85"/>
                </a:cubicBezTo>
                <a:cubicBezTo>
                  <a:pt x="38" y="85"/>
                  <a:pt x="45" y="81"/>
                  <a:pt x="45" y="73"/>
                </a:cubicBezTo>
                <a:close/>
                <a:moveTo>
                  <a:pt x="114" y="100"/>
                </a:moveTo>
                <a:cubicBezTo>
                  <a:pt x="93" y="100"/>
                  <a:pt x="78" y="87"/>
                  <a:pt x="78" y="61"/>
                </a:cubicBezTo>
                <a:cubicBezTo>
                  <a:pt x="78" y="60"/>
                  <a:pt x="78" y="60"/>
                  <a:pt x="78" y="60"/>
                </a:cubicBezTo>
                <a:cubicBezTo>
                  <a:pt x="78" y="35"/>
                  <a:pt x="94" y="21"/>
                  <a:pt x="114" y="21"/>
                </a:cubicBezTo>
                <a:cubicBezTo>
                  <a:pt x="131" y="21"/>
                  <a:pt x="145" y="30"/>
                  <a:pt x="147" y="50"/>
                </a:cubicBezTo>
                <a:cubicBezTo>
                  <a:pt x="126" y="50"/>
                  <a:pt x="126" y="50"/>
                  <a:pt x="126" y="50"/>
                </a:cubicBezTo>
                <a:cubicBezTo>
                  <a:pt x="125" y="42"/>
                  <a:pt x="121" y="38"/>
                  <a:pt x="114" y="38"/>
                </a:cubicBezTo>
                <a:cubicBezTo>
                  <a:pt x="105" y="38"/>
                  <a:pt x="99" y="45"/>
                  <a:pt x="99" y="60"/>
                </a:cubicBezTo>
                <a:cubicBezTo>
                  <a:pt x="99" y="62"/>
                  <a:pt x="99" y="62"/>
                  <a:pt x="99" y="62"/>
                </a:cubicBezTo>
                <a:cubicBezTo>
                  <a:pt x="99" y="77"/>
                  <a:pt x="104" y="84"/>
                  <a:pt x="114" y="84"/>
                </a:cubicBezTo>
                <a:cubicBezTo>
                  <a:pt x="121" y="84"/>
                  <a:pt x="127" y="79"/>
                  <a:pt x="128" y="70"/>
                </a:cubicBezTo>
                <a:cubicBezTo>
                  <a:pt x="147" y="70"/>
                  <a:pt x="147" y="70"/>
                  <a:pt x="147" y="70"/>
                </a:cubicBezTo>
                <a:cubicBezTo>
                  <a:pt x="146" y="88"/>
                  <a:pt x="134" y="100"/>
                  <a:pt x="114" y="100"/>
                </a:cubicBezTo>
                <a:close/>
                <a:moveTo>
                  <a:pt x="192" y="100"/>
                </a:moveTo>
                <a:cubicBezTo>
                  <a:pt x="171" y="100"/>
                  <a:pt x="156" y="87"/>
                  <a:pt x="156" y="61"/>
                </a:cubicBezTo>
                <a:cubicBezTo>
                  <a:pt x="156" y="60"/>
                  <a:pt x="156" y="60"/>
                  <a:pt x="156" y="60"/>
                </a:cubicBezTo>
                <a:cubicBezTo>
                  <a:pt x="156" y="35"/>
                  <a:pt x="172" y="21"/>
                  <a:pt x="192" y="21"/>
                </a:cubicBezTo>
                <a:cubicBezTo>
                  <a:pt x="209" y="21"/>
                  <a:pt x="223" y="30"/>
                  <a:pt x="225" y="50"/>
                </a:cubicBezTo>
                <a:cubicBezTo>
                  <a:pt x="205" y="50"/>
                  <a:pt x="205" y="50"/>
                  <a:pt x="205" y="50"/>
                </a:cubicBezTo>
                <a:cubicBezTo>
                  <a:pt x="204" y="42"/>
                  <a:pt x="200" y="38"/>
                  <a:pt x="192" y="38"/>
                </a:cubicBezTo>
                <a:cubicBezTo>
                  <a:pt x="184" y="38"/>
                  <a:pt x="177" y="45"/>
                  <a:pt x="177" y="60"/>
                </a:cubicBezTo>
                <a:cubicBezTo>
                  <a:pt x="177" y="62"/>
                  <a:pt x="177" y="62"/>
                  <a:pt x="177" y="62"/>
                </a:cubicBezTo>
                <a:cubicBezTo>
                  <a:pt x="177" y="77"/>
                  <a:pt x="183" y="84"/>
                  <a:pt x="193" y="84"/>
                </a:cubicBezTo>
                <a:cubicBezTo>
                  <a:pt x="200" y="84"/>
                  <a:pt x="205" y="79"/>
                  <a:pt x="206" y="70"/>
                </a:cubicBezTo>
                <a:cubicBezTo>
                  <a:pt x="225" y="70"/>
                  <a:pt x="225" y="70"/>
                  <a:pt x="225" y="70"/>
                </a:cubicBezTo>
                <a:cubicBezTo>
                  <a:pt x="224" y="88"/>
                  <a:pt x="212" y="100"/>
                  <a:pt x="192" y="100"/>
                </a:cubicBezTo>
                <a:close/>
                <a:moveTo>
                  <a:pt x="271" y="100"/>
                </a:moveTo>
                <a:cubicBezTo>
                  <a:pt x="249" y="100"/>
                  <a:pt x="234" y="87"/>
                  <a:pt x="234" y="62"/>
                </a:cubicBezTo>
                <a:cubicBezTo>
                  <a:pt x="234" y="60"/>
                  <a:pt x="234" y="60"/>
                  <a:pt x="234" y="60"/>
                </a:cubicBezTo>
                <a:cubicBezTo>
                  <a:pt x="234" y="35"/>
                  <a:pt x="250" y="21"/>
                  <a:pt x="270" y="21"/>
                </a:cubicBezTo>
                <a:cubicBezTo>
                  <a:pt x="289" y="21"/>
                  <a:pt x="304" y="32"/>
                  <a:pt x="304" y="57"/>
                </a:cubicBezTo>
                <a:cubicBezTo>
                  <a:pt x="304" y="66"/>
                  <a:pt x="304" y="66"/>
                  <a:pt x="304" y="66"/>
                </a:cubicBezTo>
                <a:cubicBezTo>
                  <a:pt x="256" y="66"/>
                  <a:pt x="256" y="66"/>
                  <a:pt x="256" y="66"/>
                </a:cubicBezTo>
                <a:cubicBezTo>
                  <a:pt x="256" y="79"/>
                  <a:pt x="262" y="85"/>
                  <a:pt x="271" y="85"/>
                </a:cubicBezTo>
                <a:cubicBezTo>
                  <a:pt x="279" y="85"/>
                  <a:pt x="284" y="80"/>
                  <a:pt x="285" y="75"/>
                </a:cubicBezTo>
                <a:cubicBezTo>
                  <a:pt x="304" y="75"/>
                  <a:pt x="304" y="75"/>
                  <a:pt x="304" y="75"/>
                </a:cubicBezTo>
                <a:cubicBezTo>
                  <a:pt x="302" y="89"/>
                  <a:pt x="290" y="100"/>
                  <a:pt x="271" y="100"/>
                </a:cubicBezTo>
                <a:close/>
                <a:moveTo>
                  <a:pt x="256" y="52"/>
                </a:moveTo>
                <a:cubicBezTo>
                  <a:pt x="284" y="52"/>
                  <a:pt x="284" y="52"/>
                  <a:pt x="284" y="52"/>
                </a:cubicBezTo>
                <a:cubicBezTo>
                  <a:pt x="284" y="41"/>
                  <a:pt x="279" y="36"/>
                  <a:pt x="270" y="36"/>
                </a:cubicBezTo>
                <a:cubicBezTo>
                  <a:pt x="264" y="36"/>
                  <a:pt x="258" y="40"/>
                  <a:pt x="256" y="52"/>
                </a:cubicBezTo>
                <a:close/>
                <a:moveTo>
                  <a:pt x="317" y="23"/>
                </a:moveTo>
                <a:cubicBezTo>
                  <a:pt x="338" y="23"/>
                  <a:pt x="338" y="23"/>
                  <a:pt x="338" y="23"/>
                </a:cubicBezTo>
                <a:cubicBezTo>
                  <a:pt x="338" y="34"/>
                  <a:pt x="338" y="34"/>
                  <a:pt x="338" y="34"/>
                </a:cubicBezTo>
                <a:cubicBezTo>
                  <a:pt x="342" y="27"/>
                  <a:pt x="350" y="21"/>
                  <a:pt x="361" y="21"/>
                </a:cubicBezTo>
                <a:cubicBezTo>
                  <a:pt x="375" y="21"/>
                  <a:pt x="384" y="30"/>
                  <a:pt x="384" y="48"/>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8" y="43"/>
                  <a:pt x="338" y="52"/>
                </a:cubicBezTo>
                <a:cubicBezTo>
                  <a:pt x="338" y="98"/>
                  <a:pt x="338" y="98"/>
                  <a:pt x="338"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9"/>
                  <a:pt x="438" y="39"/>
                  <a:pt x="438" y="39"/>
                </a:cubicBezTo>
                <a:cubicBezTo>
                  <a:pt x="423" y="39"/>
                  <a:pt x="423" y="39"/>
                  <a:pt x="423" y="39"/>
                </a:cubicBezTo>
                <a:cubicBezTo>
                  <a:pt x="423" y="74"/>
                  <a:pt x="423" y="74"/>
                  <a:pt x="423" y="74"/>
                </a:cubicBezTo>
                <a:cubicBezTo>
                  <a:pt x="423" y="80"/>
                  <a:pt x="426" y="83"/>
                  <a:pt x="431" y="83"/>
                </a:cubicBezTo>
                <a:cubicBezTo>
                  <a:pt x="434" y="83"/>
                  <a:pt x="436" y="82"/>
                  <a:pt x="438" y="81"/>
                </a:cubicBezTo>
                <a:cubicBezTo>
                  <a:pt x="438" y="98"/>
                  <a:pt x="438" y="98"/>
                  <a:pt x="438" y="98"/>
                </a:cubicBezTo>
                <a:cubicBezTo>
                  <a:pt x="436" y="98"/>
                  <a:pt x="431" y="99"/>
                  <a:pt x="426" y="99"/>
                </a:cubicBezTo>
                <a:cubicBezTo>
                  <a:pt x="410" y="99"/>
                  <a:pt x="402" y="92"/>
                  <a:pt x="402" y="76"/>
                </a:cubicBezTo>
                <a:cubicBezTo>
                  <a:pt x="402" y="39"/>
                  <a:pt x="402" y="39"/>
                  <a:pt x="402" y="39"/>
                </a:cubicBezTo>
                <a:cubicBezTo>
                  <a:pt x="393" y="39"/>
                  <a:pt x="393" y="39"/>
                  <a:pt x="393" y="39"/>
                </a:cubicBezTo>
                <a:cubicBezTo>
                  <a:pt x="393" y="23"/>
                  <a:pt x="393" y="23"/>
                  <a:pt x="393" y="23"/>
                </a:cubicBezTo>
                <a:cubicBezTo>
                  <a:pt x="402" y="23"/>
                  <a:pt x="402" y="23"/>
                  <a:pt x="402" y="23"/>
                </a:cubicBezTo>
                <a:cubicBezTo>
                  <a:pt x="402" y="9"/>
                  <a:pt x="402" y="9"/>
                  <a:pt x="402" y="9"/>
                </a:cubicBezTo>
                <a:lnTo>
                  <a:pt x="423" y="0"/>
                </a:lnTo>
                <a:close/>
                <a:moveTo>
                  <a:pt x="517" y="98"/>
                </a:moveTo>
                <a:cubicBezTo>
                  <a:pt x="496" y="98"/>
                  <a:pt x="496" y="98"/>
                  <a:pt x="496" y="98"/>
                </a:cubicBezTo>
                <a:cubicBezTo>
                  <a:pt x="496" y="87"/>
                  <a:pt x="496" y="87"/>
                  <a:pt x="496" y="87"/>
                </a:cubicBezTo>
                <a:cubicBezTo>
                  <a:pt x="492" y="94"/>
                  <a:pt x="485" y="100"/>
                  <a:pt x="474" y="100"/>
                </a:cubicBezTo>
                <a:cubicBezTo>
                  <a:pt x="460" y="100"/>
                  <a:pt x="450" y="92"/>
                  <a:pt x="450" y="74"/>
                </a:cubicBezTo>
                <a:cubicBezTo>
                  <a:pt x="450" y="23"/>
                  <a:pt x="450" y="23"/>
                  <a:pt x="450" y="23"/>
                </a:cubicBezTo>
                <a:cubicBezTo>
                  <a:pt x="472" y="23"/>
                  <a:pt x="472" y="23"/>
                  <a:pt x="472" y="23"/>
                </a:cubicBezTo>
                <a:cubicBezTo>
                  <a:pt x="472" y="71"/>
                  <a:pt x="472" y="71"/>
                  <a:pt x="472" y="71"/>
                </a:cubicBezTo>
                <a:cubicBezTo>
                  <a:pt x="472" y="79"/>
                  <a:pt x="475" y="83"/>
                  <a:pt x="483" y="83"/>
                </a:cubicBezTo>
                <a:cubicBezTo>
                  <a:pt x="490" y="83"/>
                  <a:pt x="496" y="79"/>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7"/>
                  <a:pt x="553" y="37"/>
                  <a:pt x="553" y="37"/>
                </a:cubicBezTo>
                <a:cubicBezTo>
                  <a:pt x="558" y="27"/>
                  <a:pt x="565" y="22"/>
                  <a:pt x="576" y="22"/>
                </a:cubicBezTo>
                <a:cubicBezTo>
                  <a:pt x="576" y="43"/>
                  <a:pt x="576" y="43"/>
                  <a:pt x="576" y="43"/>
                </a:cubicBezTo>
                <a:cubicBezTo>
                  <a:pt x="561" y="43"/>
                  <a:pt x="553" y="47"/>
                  <a:pt x="553" y="60"/>
                </a:cubicBezTo>
                <a:cubicBezTo>
                  <a:pt x="553" y="98"/>
                  <a:pt x="553" y="98"/>
                  <a:pt x="553" y="98"/>
                </a:cubicBezTo>
                <a:cubicBezTo>
                  <a:pt x="532" y="98"/>
                  <a:pt x="532" y="98"/>
                  <a:pt x="532" y="98"/>
                </a:cubicBezTo>
                <a:lnTo>
                  <a:pt x="532" y="23"/>
                </a:lnTo>
                <a:close/>
                <a:moveTo>
                  <a:pt x="619" y="100"/>
                </a:moveTo>
                <a:cubicBezTo>
                  <a:pt x="597" y="100"/>
                  <a:pt x="582" y="87"/>
                  <a:pt x="582" y="62"/>
                </a:cubicBezTo>
                <a:cubicBezTo>
                  <a:pt x="582" y="60"/>
                  <a:pt x="582" y="60"/>
                  <a:pt x="582" y="60"/>
                </a:cubicBezTo>
                <a:cubicBezTo>
                  <a:pt x="582" y="35"/>
                  <a:pt x="598" y="21"/>
                  <a:pt x="618" y="21"/>
                </a:cubicBezTo>
                <a:cubicBezTo>
                  <a:pt x="637" y="21"/>
                  <a:pt x="653" y="32"/>
                  <a:pt x="653" y="57"/>
                </a:cubicBezTo>
                <a:cubicBezTo>
                  <a:pt x="653" y="66"/>
                  <a:pt x="653" y="66"/>
                  <a:pt x="653" y="66"/>
                </a:cubicBezTo>
                <a:cubicBezTo>
                  <a:pt x="604" y="66"/>
                  <a:pt x="604" y="66"/>
                  <a:pt x="604" y="66"/>
                </a:cubicBezTo>
                <a:cubicBezTo>
                  <a:pt x="605" y="79"/>
                  <a:pt x="610" y="85"/>
                  <a:pt x="619" y="85"/>
                </a:cubicBezTo>
                <a:cubicBezTo>
                  <a:pt x="627" y="85"/>
                  <a:pt x="632" y="80"/>
                  <a:pt x="633" y="75"/>
                </a:cubicBezTo>
                <a:cubicBezTo>
                  <a:pt x="653" y="75"/>
                  <a:pt x="653" y="75"/>
                  <a:pt x="653" y="75"/>
                </a:cubicBezTo>
                <a:cubicBezTo>
                  <a:pt x="650" y="89"/>
                  <a:pt x="639" y="100"/>
                  <a:pt x="619" y="100"/>
                </a:cubicBezTo>
                <a:close/>
                <a:moveTo>
                  <a:pt x="604" y="52"/>
                </a:moveTo>
                <a:cubicBezTo>
                  <a:pt x="632" y="52"/>
                  <a:pt x="632" y="52"/>
                  <a:pt x="632" y="52"/>
                </a:cubicBezTo>
                <a:cubicBezTo>
                  <a:pt x="632" y="41"/>
                  <a:pt x="627" y="36"/>
                  <a:pt x="618" y="36"/>
                </a:cubicBezTo>
                <a:cubicBezTo>
                  <a:pt x="612" y="36"/>
                  <a:pt x="606" y="40"/>
                  <a:pt x="604" y="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a:endParaRPr>
          </a:p>
        </p:txBody>
      </p:sp>
    </p:spTree>
    <p:extLst>
      <p:ext uri="{BB962C8B-B14F-4D97-AF65-F5344CB8AC3E}">
        <p14:creationId xmlns:p14="http://schemas.microsoft.com/office/powerpoint/2010/main" val="362324041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1"/>
            </a:gs>
            <a:gs pos="100000">
              <a:schemeClr val="bg1">
                <a:alpha val="0"/>
              </a:schemeClr>
            </a:gs>
          </a:gsLst>
          <a:lin ang="1800000" scaled="0"/>
        </a:gradFill>
        <a:ln>
          <a:noFill/>
        </a:ln>
      </a:spPr>
      <a:bodyPr rtlCol="0" anchor="ctr"/>
      <a:lstStyle>
        <a:defPPr algn="ctr">
          <a:defRPr sz="16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ure aug2016">
  <a:themeElements>
    <a:clrScheme name="Performance Achievement Updated">
      <a:dk1>
        <a:srgbClr val="000000"/>
      </a:dk1>
      <a:lt1>
        <a:srgbClr val="FFFFFF"/>
      </a:lt1>
      <a:dk2>
        <a:srgbClr val="595959"/>
      </a:dk2>
      <a:lt2>
        <a:srgbClr val="7E00FF"/>
      </a:lt2>
      <a:accent1>
        <a:srgbClr val="FF5000"/>
      </a:accent1>
      <a:accent2>
        <a:srgbClr val="FFEA00"/>
      </a:accent2>
      <a:accent3>
        <a:srgbClr val="00FF00"/>
      </a:accent3>
      <a:accent4>
        <a:srgbClr val="F706DE"/>
      </a:accent4>
      <a:accent5>
        <a:srgbClr val="00E7FF"/>
      </a:accent5>
      <a:accent6>
        <a:srgbClr val="2BE5AB"/>
      </a:accent6>
      <a:hlink>
        <a:srgbClr val="0431FB"/>
      </a:hlink>
      <a:folHlink>
        <a:srgbClr val="A41D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noAutofit/>
      </a:bodyPr>
      <a:lstStyle>
        <a:defPPr>
          <a:defRPr dirty="0" err="1"/>
        </a:defPPr>
      </a:lstStyle>
    </a:txDef>
  </a:objectDefaults>
  <a:extraClrSchemeLst/>
</a:theme>
</file>

<file path=ppt/theme/theme3.xml><?xml version="1.0" encoding="utf-8"?>
<a:theme xmlns:a="http://schemas.openxmlformats.org/drawingml/2006/main" name="4_Custom Design">
  <a:themeElements>
    <a:clrScheme name="Performance Achievement">
      <a:dk1>
        <a:srgbClr val="000000"/>
      </a:dk1>
      <a:lt1>
        <a:srgbClr val="FFFFFF"/>
      </a:lt1>
      <a:dk2>
        <a:srgbClr val="E7E7E7"/>
      </a:dk2>
      <a:lt2>
        <a:srgbClr val="7E00FF"/>
      </a:lt2>
      <a:accent1>
        <a:srgbClr val="FF5000"/>
      </a:accent1>
      <a:accent2>
        <a:srgbClr val="FFEA00"/>
      </a:accent2>
      <a:accent3>
        <a:srgbClr val="00FF00"/>
      </a:accent3>
      <a:accent4>
        <a:srgbClr val="F706DE"/>
      </a:accent4>
      <a:accent5>
        <a:srgbClr val="00E7FF"/>
      </a:accent5>
      <a:accent6>
        <a:srgbClr val="2BE5AB"/>
      </a:accent6>
      <a:hlink>
        <a:srgbClr val="0431FB"/>
      </a:hlink>
      <a:folHlink>
        <a:srgbClr val="A41D66"/>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4-4051 L&amp;PD Courses">
  <a:themeElements>
    <a:clrScheme name="Custom 81">
      <a:dk1>
        <a:srgbClr val="000000"/>
      </a:dk1>
      <a:lt1>
        <a:srgbClr val="FFFFFF"/>
      </a:lt1>
      <a:dk2>
        <a:srgbClr val="666666"/>
      </a:dk2>
      <a:lt2>
        <a:srgbClr val="778888"/>
      </a:lt2>
      <a:accent1>
        <a:srgbClr val="00BBEE"/>
      </a:accent1>
      <a:accent2>
        <a:srgbClr val="00A000"/>
      </a:accent2>
      <a:accent3>
        <a:srgbClr val="AADDEE"/>
      </a:accent3>
      <a:accent4>
        <a:srgbClr val="999977"/>
      </a:accent4>
      <a:accent5>
        <a:srgbClr val="003344"/>
      </a:accent5>
      <a:accent6>
        <a:srgbClr val="FF9900"/>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solidFill>
            <a:schemeClr val="accent6"/>
          </a:solidFill>
        </a:ln>
      </a:spPr>
      <a:bodyPr lIns="864000" tIns="108000" rtlCol="0" anchor="ctr"/>
      <a:lstStyle>
        <a:defPPr>
          <a:lnSpc>
            <a:spcPct val="90000"/>
          </a:lnSpc>
          <a:spcBef>
            <a:spcPts val="300"/>
          </a:spcBef>
          <a:spcAft>
            <a:spcPts val="600"/>
          </a:spcAft>
          <a:defRPr b="1" dirty="0">
            <a:solidFill>
              <a:schemeClr val="bg1"/>
            </a:solidFill>
            <a:latin typeface="Arial" pitchFamily="34" charset="0"/>
            <a:cs typeface="Arial" pitchFamily="34" charset="0"/>
          </a:defRPr>
        </a:defPPr>
      </a:lstStyle>
      <a:style>
        <a:lnRef idx="2">
          <a:schemeClr val="accent2"/>
        </a:lnRef>
        <a:fillRef idx="1">
          <a:schemeClr val="lt1"/>
        </a:fillRef>
        <a:effectRef idx="0">
          <a:schemeClr val="accent2"/>
        </a:effectRef>
        <a:fontRef idx="minor">
          <a:schemeClr val="dk1"/>
        </a:fontRef>
      </a:style>
    </a:spDef>
    <a:txDef>
      <a:spPr>
        <a:noFill/>
      </a:spPr>
      <a:bodyPr wrap="square" rtlCol="0">
        <a:spAutoFit/>
      </a:bodyPr>
      <a:lstStyle>
        <a:defPPr>
          <a:defRPr dirty="0"/>
        </a:defPPr>
      </a:lstStyle>
    </a:txDef>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IN MASTER - WHITE">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Custom 2">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3AF425F2-D110-4AD7-9186-046FD1A1BA59}" vid="{0A93B61A-D5CB-4DDA-AA86-286514324FB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B32A8FEA74E0B44BB3AF3998F5330FA" ma:contentTypeVersion="4" ma:contentTypeDescription="Create a new document." ma:contentTypeScope="" ma:versionID="81dc8905ce578c24dca19e76893b3224">
  <xsd:schema xmlns:xsd="http://www.w3.org/2001/XMLSchema" xmlns:xs="http://www.w3.org/2001/XMLSchema" xmlns:p="http://schemas.microsoft.com/office/2006/metadata/properties" xmlns:ns2="a3603927-a842-4bd6-a328-1f4b99a4fb8f" targetNamespace="http://schemas.microsoft.com/office/2006/metadata/properties" ma:root="true" ma:fieldsID="efddb0239ad1fa661f14cdebb008f476" ns2:_="">
    <xsd:import namespace="a3603927-a842-4bd6-a328-1f4b99a4fb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03927-a842-4bd6-a328-1f4b99a4fb8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62EA9B-B4F9-4411-916B-CB63D5017D85}">
  <ds:schemaRefs>
    <ds:schemaRef ds:uri="http://schemas.microsoft.com/sharepoint/v3/contenttype/forms"/>
  </ds:schemaRefs>
</ds:datastoreItem>
</file>

<file path=customXml/itemProps2.xml><?xml version="1.0" encoding="utf-8"?>
<ds:datastoreItem xmlns:ds="http://schemas.openxmlformats.org/officeDocument/2006/customXml" ds:itemID="{1A5898F9-2853-4C7A-A55C-277571E1CC8C}">
  <ds:schemaRefs>
    <ds:schemaRef ds:uri="http://schemas.microsoft.com/office/infopath/2007/PartnerControls"/>
    <ds:schemaRef ds:uri="a3603927-a842-4bd6-a328-1f4b99a4fb8f"/>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99E5D88B-7CF5-4338-AF44-ED827F5F01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03927-a842-4bd6-a328-1f4b99a4fb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25378</TotalTime>
  <Words>16034</Words>
  <Application>Microsoft Office PowerPoint</Application>
  <PresentationFormat>Widescreen</PresentationFormat>
  <Paragraphs>1494</Paragraphs>
  <Slides>64</Slides>
  <Notes>64</Notes>
  <HiddenSlides>2</HiddenSlides>
  <MMClips>0</MMClips>
  <ScaleCrop>false</ScaleCrop>
  <HeadingPairs>
    <vt:vector size="8" baseType="variant">
      <vt:variant>
        <vt:lpstr>Fonts Used</vt:lpstr>
      </vt:variant>
      <vt:variant>
        <vt:i4>19</vt:i4>
      </vt:variant>
      <vt:variant>
        <vt:lpstr>Theme</vt:lpstr>
      </vt:variant>
      <vt:variant>
        <vt:i4>6</vt:i4>
      </vt:variant>
      <vt:variant>
        <vt:lpstr>Embedded OLE Servers</vt:lpstr>
      </vt:variant>
      <vt:variant>
        <vt:i4>1</vt:i4>
      </vt:variant>
      <vt:variant>
        <vt:lpstr>Slide Titles</vt:lpstr>
      </vt:variant>
      <vt:variant>
        <vt:i4>64</vt:i4>
      </vt:variant>
    </vt:vector>
  </HeadingPairs>
  <TitlesOfParts>
    <vt:vector size="90" baseType="lpstr">
      <vt:lpstr>Batang</vt:lpstr>
      <vt:lpstr>MS PGothic</vt:lpstr>
      <vt:lpstr>MS PGothic</vt:lpstr>
      <vt:lpstr>Arial</vt:lpstr>
      <vt:lpstr>Arial Black</vt:lpstr>
      <vt:lpstr>Arial Bold</vt:lpstr>
      <vt:lpstr>Calibri</vt:lpstr>
      <vt:lpstr>Calibri Light</vt:lpstr>
      <vt:lpstr>Courier New</vt:lpstr>
      <vt:lpstr>Graphik</vt:lpstr>
      <vt:lpstr>Graphik Black</vt:lpstr>
      <vt:lpstr>Lucida Bright</vt:lpstr>
      <vt:lpstr>Segoe Script</vt:lpstr>
      <vt:lpstr>Symbol</vt:lpstr>
      <vt:lpstr>Times New Roman</vt:lpstr>
      <vt:lpstr>Viner Hand ITC</vt:lpstr>
      <vt:lpstr>Webdings</vt:lpstr>
      <vt:lpstr>Wingdings</vt:lpstr>
      <vt:lpstr>Wingdings 3</vt:lpstr>
      <vt:lpstr>Office Theme</vt:lpstr>
      <vt:lpstr>Accenture aug2016</vt:lpstr>
      <vt:lpstr>4_Custom Design</vt:lpstr>
      <vt:lpstr>14-4051 L&amp;PD Courses</vt:lpstr>
      <vt:lpstr>1_Office Theme</vt:lpstr>
      <vt:lpstr>MAIN MASTER - WHITE</vt:lpstr>
      <vt:lpstr>Acrobat Document</vt:lpstr>
      <vt:lpstr>Welcome to  Effective Verbal AND Written Communication workshop</vt:lpstr>
      <vt:lpstr>PowerPoint Presentation</vt:lpstr>
      <vt:lpstr>I am…</vt:lpstr>
      <vt:lpstr>What is your story?</vt:lpstr>
      <vt:lpstr>PowerPoint Presentation</vt:lpstr>
      <vt:lpstr>PowerPoint Presentation</vt:lpstr>
      <vt:lpstr>By the end of this course, you will be able to: </vt:lpstr>
      <vt:lpstr>By the end of this course, you will be able to  (CONTD):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Elements of communication:  Body language</vt:lpstr>
      <vt:lpstr>activity</vt:lpstr>
      <vt:lpstr>Elements of communication: Tone of voice</vt:lpstr>
      <vt:lpstr>PowerPoint Presentation</vt:lpstr>
      <vt:lpstr>Different Strokes for Different Folks</vt:lpstr>
      <vt:lpstr>An integrated approach</vt:lpstr>
      <vt:lpstr>PowerPoint Presentation</vt:lpstr>
      <vt:lpstr>PowerPoint Presentation</vt:lpstr>
      <vt:lpstr>PowerPoint Presentation</vt:lpstr>
      <vt:lpstr>PowerPoint Presentation</vt:lpstr>
      <vt:lpstr>PowerPoint Presentation</vt:lpstr>
      <vt:lpstr>An Alien and his shoes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 breathe…</vt:lpstr>
      <vt:lpstr>PowerPoint Presentation</vt:lpstr>
      <vt:lpstr>PowerPoint Presentation</vt:lpstr>
      <vt:lpstr>PowerPoint Presentation</vt:lpstr>
      <vt:lpstr>Shhhh… just listen…</vt:lpstr>
      <vt:lpstr>Shhhh… just listen…</vt:lpstr>
      <vt:lpstr>PowerPoint Presentation</vt:lpstr>
      <vt:lpstr>PowerPoint Presentation</vt:lpstr>
      <vt:lpstr>paraphrasing</vt:lpstr>
      <vt:lpstr>A summary is a brief rundown covering the main points that you have covered in your conversation.</vt:lpstr>
      <vt:lpstr>PowerPoint Presentation</vt:lpstr>
      <vt:lpstr>storytelling</vt:lpstr>
      <vt:lpstr>Structure your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Khebade, Harshal</dc:creator>
  <cp:lastModifiedBy>Huril, Hemanta Devi</cp:lastModifiedBy>
  <cp:revision>1132</cp:revision>
  <dcterms:created xsi:type="dcterms:W3CDTF">2017-07-19T10:12:26Z</dcterms:created>
  <dcterms:modified xsi:type="dcterms:W3CDTF">2018-03-16T19:35:32Z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0x0101008B32A8FEA74E0B44BB3AF3998F5330FA</vt:lpwstr>
  </property>
</Properties>
</file>